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57" r:id="rId4"/>
    <p:sldId id="348" r:id="rId5"/>
    <p:sldId id="262" r:id="rId6"/>
    <p:sldId id="349" r:id="rId7"/>
    <p:sldId id="322" r:id="rId8"/>
    <p:sldId id="264" r:id="rId9"/>
    <p:sldId id="265" r:id="rId10"/>
    <p:sldId id="338" r:id="rId11"/>
    <p:sldId id="268" r:id="rId12"/>
    <p:sldId id="282" r:id="rId13"/>
    <p:sldId id="280" r:id="rId14"/>
    <p:sldId id="281" r:id="rId15"/>
    <p:sldId id="341" r:id="rId16"/>
    <p:sldId id="354" r:id="rId17"/>
    <p:sldId id="286" r:id="rId18"/>
    <p:sldId id="356" r:id="rId19"/>
    <p:sldId id="355" r:id="rId20"/>
    <p:sldId id="293" r:id="rId21"/>
    <p:sldId id="296" r:id="rId22"/>
    <p:sldId id="297" r:id="rId23"/>
    <p:sldId id="289" r:id="rId24"/>
    <p:sldId id="351" r:id="rId25"/>
    <p:sldId id="352" r:id="rId26"/>
    <p:sldId id="361" r:id="rId27"/>
    <p:sldId id="290" r:id="rId28"/>
    <p:sldId id="329" r:id="rId29"/>
    <p:sldId id="358" r:id="rId30"/>
    <p:sldId id="362" r:id="rId31"/>
    <p:sldId id="301" r:id="rId32"/>
    <p:sldId id="336" r:id="rId33"/>
    <p:sldId id="314" r:id="rId34"/>
    <p:sldId id="359" r:id="rId35"/>
    <p:sldId id="332" r:id="rId36"/>
    <p:sldId id="345" r:id="rId37"/>
    <p:sldId id="347" r:id="rId38"/>
    <p:sldId id="346" r:id="rId39"/>
    <p:sldId id="353" r:id="rId40"/>
    <p:sldId id="364" r:id="rId41"/>
    <p:sldId id="360" r:id="rId42"/>
    <p:sldId id="316" r:id="rId43"/>
    <p:sldId id="315" r:id="rId44"/>
    <p:sldId id="317" r:id="rId45"/>
    <p:sldId id="318" r:id="rId46"/>
    <p:sldId id="319" r:id="rId47"/>
    <p:sldId id="363" r:id="rId48"/>
    <p:sldId id="311" r:id="rId49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009900"/>
    <a:srgbClr val="FFCC00"/>
    <a:srgbClr val="FFDD4F"/>
    <a:srgbClr val="DBD600"/>
    <a:srgbClr val="FF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1" autoAdjust="0"/>
    <p:restoredTop sz="87813" autoAdjust="0"/>
  </p:normalViewPr>
  <p:slideViewPr>
    <p:cSldViewPr snapToGrid="0">
      <p:cViewPr varScale="1">
        <p:scale>
          <a:sx n="62" d="100"/>
          <a:sy n="62" d="100"/>
        </p:scale>
        <p:origin x="66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2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4.xml"/><Relationship Id="rId1" Type="http://schemas.openxmlformats.org/officeDocument/2006/relationships/slide" Target="slides/slide7.xml"/><Relationship Id="rId4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48.wmf"/><Relationship Id="rId4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>
            <a:lvl1pPr algn="l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>
            <a:lvl1pPr algn="r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b" anchorCtr="0" compatLnSpc="1">
            <a:prstTxWarp prst="textNoShape">
              <a:avLst/>
            </a:prstTxWarp>
          </a:bodyPr>
          <a:lstStyle>
            <a:lvl1pPr algn="l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b" anchorCtr="0" compatLnSpc="1">
            <a:prstTxWarp prst="textNoShape">
              <a:avLst/>
            </a:prstTxWarp>
          </a:bodyPr>
          <a:lstStyle>
            <a:lvl1pPr algn="r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fld id="{8B960DD6-5DA0-42D1-A01D-1511BAC6B9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417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>
            <a:lvl1pPr algn="l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>
            <a:lvl1pPr algn="r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863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b" anchorCtr="0" compatLnSpc="1">
            <a:prstTxWarp prst="textNoShape">
              <a:avLst/>
            </a:prstTxWarp>
          </a:bodyPr>
          <a:lstStyle>
            <a:lvl1pPr algn="l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190" tIns="50095" rIns="100190" bIns="50095" numCol="1" anchor="b" anchorCtr="0" compatLnSpc="1">
            <a:prstTxWarp prst="textNoShape">
              <a:avLst/>
            </a:prstTxWarp>
          </a:bodyPr>
          <a:lstStyle>
            <a:lvl1pPr algn="r" defTabSz="1001423">
              <a:spcBef>
                <a:spcPct val="0"/>
              </a:spcBef>
              <a:defRPr sz="1400">
                <a:latin typeface="TIMES" charset="0"/>
              </a:defRPr>
            </a:lvl1pPr>
          </a:lstStyle>
          <a:p>
            <a:pPr>
              <a:defRPr/>
            </a:pPr>
            <a:fld id="{04DC16F7-06CD-470E-B9E6-AB721EE9AF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621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C16F7-06CD-470E-B9E6-AB721EE9AFC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661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C16F7-06CD-470E-B9E6-AB721EE9AFC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03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DC16F7-06CD-470E-B9E6-AB721EE9AFC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203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Für die Matrixversion werden die Erwartungswertterme zusammengefasst zu einer Summe über alle j.</a:t>
            </a:r>
          </a:p>
        </p:txBody>
      </p:sp>
    </p:spTree>
    <p:extLst>
      <p:ext uri="{BB962C8B-B14F-4D97-AF65-F5344CB8AC3E}">
        <p14:creationId xmlns:p14="http://schemas.microsoft.com/office/powerpoint/2010/main" val="4037063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12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B911511-8282-4CFA-9771-3E4FEA6E25B7}" type="slidenum">
              <a:rPr lang="de-DE" sz="1400" smtClean="0">
                <a:latin typeface="TIMES" charset="0"/>
              </a:rPr>
              <a:pPr/>
              <a:t>32</a:t>
            </a:fld>
            <a:endParaRPr lang="de-DE" sz="1400" smtClean="0">
              <a:latin typeface="TIMES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Man beachte, dass obige Zeichnung nur qualitative Aussagen macht. Bei genauem Nachprüfen bemerken wir, dass die Ecken des Parallelogramms in (-2,-1), (0,1), (2,1), (0,-1) liegen müssen.</a:t>
            </a:r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9033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b="1" smtClean="0"/>
              <a:t>Antwort</a:t>
            </a:r>
            <a:r>
              <a:rPr lang="de-DE" smtClean="0"/>
              <a:t>: Wenn alle Vorkommen aller Zahlen gleichwahrscheinlich sind, sind es 32 Bit, sonst weniger.</a:t>
            </a: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12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00125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10001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785E069-DDD9-485D-AB23-8CD519DB738C}" type="slidenum">
              <a:rPr lang="de-DE" sz="1400" smtClean="0">
                <a:latin typeface="TIMES" charset="0"/>
              </a:rPr>
              <a:pPr/>
              <a:t>35</a:t>
            </a:fld>
            <a:endParaRPr lang="de-DE" sz="14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1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Orthogonalisierung erspart aber auch die neue TRainingsmenge!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089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0"/>
          <a:ext cx="91344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Image" r:id="rId3" imgW="12177778" imgH="9130159" progId="PhotoshopElements.Image.2">
                  <p:embed/>
                </p:oleObj>
              </mc:Choice>
              <mc:Fallback>
                <p:oleObj name="Image" r:id="rId3" imgW="12177778" imgH="913015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4475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 wrap="square" lIns="91440" anchor="ctr"/>
          <a:lstStyle>
            <a:lvl1pPr algn="ctr">
              <a:defRPr sz="38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algn="ctr">
              <a:lnSpc>
                <a:spcPct val="110000"/>
              </a:lnSpc>
              <a:defRPr sz="28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11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312B8E9F-0C7E-43BF-AF60-746872F197B1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204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11988" y="404813"/>
            <a:ext cx="2132012" cy="6048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6248400" cy="6048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66054948-2CBB-4325-AA79-426B4A0BDBEA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70179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075E28FD-4AF4-454B-B849-360EF643C398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208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3276F7C2-EBAC-4763-AADB-F34F01050933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834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1894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0" y="1268413"/>
            <a:ext cx="419100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64B8B14A-0DF1-43E4-A014-A4185C3664C4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823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1AC51C08-CCCD-4AA1-88A7-9E876A3461B1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824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4D8F5660-A84D-4460-8DF0-DFB98852549C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23980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404B0C04-7830-4F4D-9A14-6DF5E05C0039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68760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7297B136-570C-4057-BD08-145DB881B3AF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27010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B4CE68F8-DF9A-4F97-B411-0827B85041C2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729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FFE4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800">
              <a:latin typeface="Arial Black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66246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6294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de-DE"/>
              <a:t>- </a:t>
            </a:r>
            <a:fld id="{90419510-8E5A-4DFF-8116-1FAEDE8633CA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5328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611188" y="1052513"/>
            <a:ext cx="8532812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6" name="Object 43"/>
          <p:cNvGraphicFramePr>
            <a:graphicFrameLocks noChangeAspect="1"/>
          </p:cNvGraphicFramePr>
          <p:nvPr/>
        </p:nvGraphicFramePr>
        <p:xfrm>
          <a:off x="7308850" y="115888"/>
          <a:ext cx="1714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" r:id="rId14" imgW="2565079" imgH="1066291" progId="PhotoshopElements.Image.2">
                  <p:embed/>
                </p:oleObj>
              </mc:Choice>
              <mc:Fallback>
                <p:oleObj name="Image" r:id="rId14" imgW="2565079" imgH="1066291" progId="PhotoshopElements.Image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15888"/>
                        <a:ext cx="1714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0"/>
        </a:spcBef>
        <a:spcAft>
          <a:spcPct val="50000"/>
        </a:spcAft>
        <a:buBlip>
          <a:blip r:embed="rId16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41325" indent="-261938" algn="l" rtl="0" eaLnBrk="0" fontAlgn="base" hangingPunct="0">
        <a:lnSpc>
          <a:spcPct val="40000"/>
        </a:lnSpc>
        <a:spcBef>
          <a:spcPct val="50000"/>
        </a:spcBef>
        <a:spcAft>
          <a:spcPct val="0"/>
        </a:spcAft>
        <a:buClr>
          <a:srgbClr val="FF9933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49313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30000"/>
        <a:buChar char="•"/>
        <a:defRPr>
          <a:solidFill>
            <a:schemeClr val="tx1"/>
          </a:solidFill>
          <a:latin typeface="Arial" pitchFamily="34" charset="0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5pPr>
      <a:lvl6pPr marL="25749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30321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893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9465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8.wmf"/><Relationship Id="rId3" Type="http://schemas.openxmlformats.org/officeDocument/2006/relationships/image" Target="../media/image19.gi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image" Target="../media/image2.png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40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.png"/><Relationship Id="rId4" Type="http://schemas.openxmlformats.org/officeDocument/2006/relationships/image" Target="../media/image38.wmf"/><Relationship Id="rId9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8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audio" Target="../media/audio1.wav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48.wmf"/><Relationship Id="rId3" Type="http://schemas.openxmlformats.org/officeDocument/2006/relationships/audio" Target="../media/audio1.wav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62.wmf"/><Relationship Id="rId18" Type="http://schemas.openxmlformats.org/officeDocument/2006/relationships/oleObject" Target="../embeddings/oleObject72.bin"/><Relationship Id="rId3" Type="http://schemas.openxmlformats.org/officeDocument/2006/relationships/audio" Target="../media/audio1.wav"/><Relationship Id="rId21" Type="http://schemas.openxmlformats.org/officeDocument/2006/relationships/image" Target="../media/image66.wmf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1.bin"/><Relationship Id="rId20" Type="http://schemas.openxmlformats.org/officeDocument/2006/relationships/oleObject" Target="../embeddings/oleObject73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23" Type="http://schemas.openxmlformats.org/officeDocument/2006/relationships/image" Target="../media/image67.wmf"/><Relationship Id="rId10" Type="http://schemas.openxmlformats.org/officeDocument/2006/relationships/oleObject" Target="../embeddings/oleObject68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70.bin"/><Relationship Id="rId22" Type="http://schemas.openxmlformats.org/officeDocument/2006/relationships/oleObject" Target="../embeddings/oleObject7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9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28800"/>
            <a:ext cx="8424862" cy="2536825"/>
          </a:xfrm>
          <a:noFill/>
        </p:spPr>
        <p:txBody>
          <a:bodyPr/>
          <a:lstStyle/>
          <a:p>
            <a:r>
              <a:rPr lang="de-DE" sz="6400" b="0" dirty="0" smtClean="0">
                <a:solidFill>
                  <a:srgbClr val="003399"/>
                </a:solidFill>
              </a:rPr>
              <a:t>Adaptive lineare Transformationen</a:t>
            </a:r>
            <a:br>
              <a:rPr lang="de-DE" sz="6400" b="0" dirty="0" smtClean="0">
                <a:solidFill>
                  <a:srgbClr val="003399"/>
                </a:solidFill>
              </a:rPr>
            </a:br>
            <a:r>
              <a:rPr lang="de-DE" sz="6400" b="0" dirty="0" smtClean="0">
                <a:solidFill>
                  <a:srgbClr val="003399"/>
                </a:solidFill>
              </a:rPr>
              <a:t>AS2-3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Dekorrelation und Unabhängigkeit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1152525"/>
            <a:ext cx="8610600" cy="52578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Blip>
                <a:blip r:embed="rId3"/>
              </a:buBlip>
              <a:defRPr/>
            </a:pPr>
            <a:r>
              <a:rPr lang="de-DE" dirty="0" smtClean="0"/>
              <a:t>DEF</a:t>
            </a:r>
            <a:r>
              <a:rPr lang="de-DE" b="0" dirty="0" smtClean="0"/>
              <a:t> </a:t>
            </a:r>
            <a:r>
              <a:rPr lang="de-DE" dirty="0" err="1">
                <a:solidFill>
                  <a:srgbClr val="00B0F0"/>
                </a:solidFill>
              </a:rPr>
              <a:t>dekorreliert</a:t>
            </a:r>
            <a:r>
              <a:rPr lang="de-DE" b="0" dirty="0" smtClean="0"/>
              <a:t>:</a:t>
            </a:r>
            <a:r>
              <a:rPr lang="de-DE" sz="3200" b="0" kern="12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3200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-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 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de-DE" sz="3200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b="0" dirty="0">
                <a:latin typeface="Symbol" pitchFamily="18" charset="2"/>
                <a:sym typeface="Symbol"/>
              </a:rPr>
              <a:t>= </a:t>
            </a:r>
            <a:r>
              <a:rPr lang="de-DE" sz="3200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-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b="0" dirty="0">
                <a:sym typeface="Symbol"/>
              </a:rPr>
              <a:t>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-</a:t>
            </a:r>
            <a:r>
              <a:rPr lang="de-DE" b="0" kern="1200" dirty="0" err="1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b="0" kern="1200" baseline="-30000" dirty="0" err="1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b="0" kern="1200" dirty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b="0" dirty="0">
                <a:latin typeface="Symbol" pitchFamily="18" charset="2"/>
                <a:sym typeface="Symbol"/>
              </a:rPr>
              <a:t> </a:t>
            </a:r>
            <a:r>
              <a:rPr lang="de-DE" sz="2000" b="0" dirty="0">
                <a:latin typeface="+mj-lt"/>
                <a:sym typeface="Symbol"/>
              </a:rPr>
              <a:t>= 0   </a:t>
            </a:r>
            <a:r>
              <a:rPr lang="de-DE" sz="2000" b="0" dirty="0">
                <a:latin typeface="Symbol" pitchFamily="18" charset="2"/>
                <a:sym typeface="Symbol"/>
              </a:rPr>
              <a:t>  </a:t>
            </a:r>
            <a:r>
              <a:rPr lang="de-DE" sz="2000" b="0" dirty="0" err="1">
                <a:latin typeface="+mj-lt"/>
                <a:sym typeface="Symbol"/>
              </a:rPr>
              <a:t>i≠j</a:t>
            </a:r>
            <a:r>
              <a:rPr lang="de-DE" sz="2000" b="0" dirty="0">
                <a:latin typeface="+mj-lt"/>
                <a:sym typeface="Symbol"/>
              </a:rPr>
              <a:t> </a:t>
            </a:r>
            <a:endParaRPr lang="de-DE" sz="2000" b="0" dirty="0">
              <a:solidFill>
                <a:schemeClr val="bg1">
                  <a:lumMod val="50000"/>
                </a:schemeClr>
              </a:solidFill>
              <a:latin typeface="+mj-lt"/>
              <a:sym typeface="Symbol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de-DE" dirty="0" smtClean="0"/>
              <a:t>Satz: PCA </a:t>
            </a:r>
            <a:r>
              <a:rPr lang="de-DE" dirty="0" err="1" smtClean="0"/>
              <a:t>dekorreliert</a:t>
            </a:r>
            <a:r>
              <a:rPr lang="de-DE" dirty="0" smtClean="0"/>
              <a:t> Daten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de-DE" b="0" dirty="0" smtClean="0"/>
              <a:t>	</a:t>
            </a:r>
            <a:r>
              <a:rPr lang="de-DE" sz="2000" b="0" dirty="0" smtClean="0"/>
              <a:t>DEF PCA:  	y = </a:t>
            </a:r>
            <a:r>
              <a:rPr lang="de-DE" sz="2000" dirty="0" err="1" smtClean="0"/>
              <a:t>w</a:t>
            </a:r>
            <a:r>
              <a:rPr lang="de-DE" sz="2000" b="0" baseline="30000" dirty="0" err="1" smtClean="0"/>
              <a:t>T</a:t>
            </a:r>
            <a:r>
              <a:rPr lang="de-DE" sz="2000" dirty="0" err="1" smtClean="0"/>
              <a:t>x</a:t>
            </a:r>
            <a:r>
              <a:rPr lang="de-DE" sz="2000" b="0" dirty="0" smtClean="0"/>
              <a:t>   mit </a:t>
            </a:r>
            <a:r>
              <a:rPr lang="de-DE" sz="2000" b="0" dirty="0" err="1" smtClean="0"/>
              <a:t>C</a:t>
            </a:r>
            <a:r>
              <a:rPr lang="de-DE" sz="2000" b="0" baseline="-25000" dirty="0" err="1" smtClean="0"/>
              <a:t>xx</a:t>
            </a:r>
            <a:r>
              <a:rPr lang="de-DE" sz="2000" dirty="0" err="1" smtClean="0"/>
              <a:t>w</a:t>
            </a:r>
            <a:r>
              <a:rPr lang="de-DE" sz="2000" b="0" dirty="0" smtClean="0"/>
              <a:t> = </a:t>
            </a:r>
            <a:r>
              <a:rPr lang="de-DE" sz="2000" b="0" dirty="0" err="1" smtClean="0">
                <a:latin typeface="Symbol" pitchFamily="18" charset="2"/>
              </a:rPr>
              <a:t>l</a:t>
            </a:r>
            <a:r>
              <a:rPr lang="de-DE" sz="2000" dirty="0" err="1" smtClean="0"/>
              <a:t>w</a:t>
            </a:r>
            <a:r>
              <a:rPr lang="de-DE" sz="2000" dirty="0" smtClean="0"/>
              <a:t>    </a:t>
            </a:r>
            <a:r>
              <a:rPr lang="de-DE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Eigenvektoren</a:t>
            </a:r>
          </a:p>
          <a:p>
            <a:pPr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de-DE" sz="2000" dirty="0" smtClean="0">
                <a:solidFill>
                  <a:srgbClr val="00B0F0"/>
                </a:solidFill>
                <a:sym typeface="Symbol"/>
              </a:rPr>
              <a:t>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b="0" dirty="0" smtClean="0">
                <a:sym typeface="Symbol"/>
              </a:rPr>
              <a:t>Mit PCA gilt 			</a:t>
            </a:r>
            <a:r>
              <a:rPr lang="de-DE" sz="2000" b="0" dirty="0" err="1" smtClean="0">
                <a:sym typeface="Symbol"/>
              </a:rPr>
              <a:t>y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dirty="0" smtClean="0">
                <a:sym typeface="Symbol"/>
              </a:rPr>
              <a:t>‘=</a:t>
            </a:r>
            <a:r>
              <a:rPr lang="de-DE" sz="2000" b="0" dirty="0" err="1" smtClean="0">
                <a:sym typeface="Symbol"/>
              </a:rPr>
              <a:t>y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dirty="0" err="1" smtClean="0">
                <a:sym typeface="Symbol"/>
              </a:rPr>
              <a:t>-y</a:t>
            </a:r>
            <a:r>
              <a:rPr lang="de-DE" sz="2000" dirty="0" err="1" smtClean="0"/>
              <a:t>̅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baseline="-25000" dirty="0" smtClean="0">
                <a:sym typeface="Symbol"/>
              </a:rPr>
              <a:t> , </a:t>
            </a:r>
            <a:r>
              <a:rPr lang="de-DE" sz="2000" dirty="0" smtClean="0"/>
              <a:t>x</a:t>
            </a:r>
            <a:r>
              <a:rPr lang="de-DE" sz="2000" b="0" dirty="0" smtClean="0">
                <a:sym typeface="Symbol"/>
              </a:rPr>
              <a:t>‘=</a:t>
            </a:r>
            <a:r>
              <a:rPr lang="de-DE" sz="2000" dirty="0" smtClean="0">
                <a:sym typeface="Symbol"/>
              </a:rPr>
              <a:t> </a:t>
            </a:r>
            <a:r>
              <a:rPr lang="de-DE" sz="2000" dirty="0" smtClean="0"/>
              <a:t>x</a:t>
            </a:r>
            <a:r>
              <a:rPr lang="de-DE" sz="2000" b="0" dirty="0" smtClean="0"/>
              <a:t>-</a:t>
            </a:r>
            <a:r>
              <a:rPr lang="de-DE" sz="2000" dirty="0" smtClean="0"/>
              <a:t>x̅</a:t>
            </a:r>
            <a:endParaRPr lang="de-DE" sz="2000" b="0" dirty="0" smtClean="0">
              <a:sym typeface="Symbol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de-DE" sz="2000" b="0" dirty="0" smtClean="0">
                <a:latin typeface="Symbol" pitchFamily="18" charset="2"/>
                <a:sym typeface="Symbol"/>
              </a:rPr>
              <a:t>	</a:t>
            </a:r>
            <a:r>
              <a:rPr lang="de-DE" sz="2000" b="0" dirty="0" err="1" smtClean="0">
                <a:sym typeface="Symbol"/>
              </a:rPr>
              <a:t>y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dirty="0" err="1" smtClean="0">
                <a:sym typeface="Symbol"/>
              </a:rPr>
              <a:t>‘y</a:t>
            </a:r>
            <a:r>
              <a:rPr lang="de-DE" sz="2000" b="0" baseline="-25000" dirty="0" err="1" smtClean="0">
                <a:sym typeface="Symbol"/>
              </a:rPr>
              <a:t>j</a:t>
            </a:r>
            <a:r>
              <a:rPr lang="de-DE" sz="2000" b="0" dirty="0">
                <a:sym typeface="Symbol"/>
              </a:rPr>
              <a:t>‘</a:t>
            </a:r>
            <a:r>
              <a:rPr lang="de-DE" sz="2000" b="0" dirty="0" smtClean="0">
                <a:latin typeface="Symbol" pitchFamily="18" charset="2"/>
                <a:sym typeface="Symbol"/>
              </a:rPr>
              <a:t> </a:t>
            </a:r>
            <a:r>
              <a:rPr lang="de-DE" sz="2000" b="0" dirty="0" smtClean="0">
                <a:latin typeface="+mj-lt"/>
                <a:sym typeface="Symbol"/>
              </a:rPr>
              <a:t>=</a:t>
            </a:r>
            <a:r>
              <a:rPr lang="de-DE" sz="2000" b="0" dirty="0" smtClean="0">
                <a:latin typeface="Symbol" pitchFamily="18" charset="2"/>
                <a:sym typeface="Symbol"/>
              </a:rPr>
              <a:t> </a:t>
            </a:r>
            <a:r>
              <a:rPr lang="de-DE" sz="2000" dirty="0" smtClean="0"/>
              <a:t> 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baseline="30000" dirty="0" err="1" smtClean="0"/>
              <a:t>T</a:t>
            </a:r>
            <a:r>
              <a:rPr lang="de-DE" sz="2000" dirty="0" err="1" smtClean="0"/>
              <a:t>x</a:t>
            </a:r>
            <a:r>
              <a:rPr lang="de-DE" sz="2000" b="0" dirty="0">
                <a:sym typeface="Symbol"/>
              </a:rPr>
              <a:t>‘</a:t>
            </a:r>
            <a:r>
              <a:rPr lang="de-DE" sz="2000" dirty="0" smtClean="0"/>
              <a:t> </a:t>
            </a:r>
            <a:r>
              <a:rPr lang="de-DE" sz="2000" dirty="0" err="1" smtClean="0"/>
              <a:t>x</a:t>
            </a:r>
            <a:r>
              <a:rPr lang="de-DE" sz="2000" b="0" dirty="0" err="1">
                <a:sym typeface="Symbol"/>
              </a:rPr>
              <a:t>‘</a:t>
            </a:r>
            <a:r>
              <a:rPr lang="de-DE" sz="2000" b="0" baseline="30000" dirty="0" err="1" smtClean="0"/>
              <a:t>T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j</a:t>
            </a:r>
            <a:r>
              <a:rPr lang="de-DE" sz="2000" dirty="0" smtClean="0"/>
              <a:t> </a:t>
            </a:r>
            <a:r>
              <a:rPr lang="de-DE" sz="2000" b="0" dirty="0" smtClean="0">
                <a:latin typeface="Symbol" pitchFamily="18" charset="2"/>
                <a:sym typeface="Symbol"/>
              </a:rPr>
              <a:t> = 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baseline="30000" dirty="0" err="1" smtClean="0"/>
              <a:t>T</a:t>
            </a:r>
            <a:r>
              <a:rPr lang="de-DE" sz="2000" b="0" dirty="0" err="1" smtClean="0">
                <a:latin typeface="Symbol" pitchFamily="18" charset="2"/>
                <a:sym typeface="Symbol"/>
              </a:rPr>
              <a:t></a:t>
            </a:r>
            <a:r>
              <a:rPr lang="de-DE" sz="2000" dirty="0" err="1" smtClean="0"/>
              <a:t>x</a:t>
            </a:r>
            <a:r>
              <a:rPr lang="de-DE" sz="2000" b="0" dirty="0">
                <a:sym typeface="Symbol"/>
              </a:rPr>
              <a:t>‘</a:t>
            </a:r>
            <a:r>
              <a:rPr lang="de-DE" sz="2000" dirty="0" smtClean="0"/>
              <a:t> </a:t>
            </a:r>
            <a:r>
              <a:rPr lang="de-DE" sz="2000" dirty="0" err="1" smtClean="0"/>
              <a:t>x</a:t>
            </a:r>
            <a:r>
              <a:rPr lang="de-DE" sz="2000" b="0" dirty="0" err="1">
                <a:sym typeface="Symbol"/>
              </a:rPr>
              <a:t>‘</a:t>
            </a:r>
            <a:r>
              <a:rPr lang="de-DE" sz="2000" b="0" baseline="30000" dirty="0" err="1" smtClean="0"/>
              <a:t>T</a:t>
            </a:r>
            <a:r>
              <a:rPr lang="de-DE" sz="2000" b="0" dirty="0" err="1" smtClean="0">
                <a:latin typeface="Symbol" pitchFamily="18" charset="2"/>
                <a:sym typeface="Symbol"/>
              </a:rPr>
              <a:t>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j</a:t>
            </a:r>
            <a:r>
              <a:rPr lang="de-DE" sz="2000" b="0" baseline="-25000" dirty="0" smtClean="0">
                <a:sym typeface="Symbol"/>
              </a:rPr>
              <a:t> </a:t>
            </a:r>
            <a:r>
              <a:rPr lang="de-DE" sz="2000" b="0" dirty="0" smtClean="0">
                <a:latin typeface="Symbol" pitchFamily="18" charset="2"/>
                <a:sym typeface="Symbol"/>
              </a:rPr>
              <a:t>= 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baseline="30000" dirty="0" err="1" smtClean="0"/>
              <a:t>T</a:t>
            </a:r>
            <a:r>
              <a:rPr lang="de-DE" sz="2000" dirty="0" err="1" smtClean="0">
                <a:latin typeface="+mj-lt"/>
                <a:sym typeface="Symbol"/>
              </a:rPr>
              <a:t>C</a:t>
            </a:r>
            <a:r>
              <a:rPr lang="de-DE" sz="2000" b="0" baseline="-25000" dirty="0" err="1" smtClean="0">
                <a:latin typeface="+mj-lt"/>
                <a:sym typeface="Symbol"/>
              </a:rPr>
              <a:t>xx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j</a:t>
            </a:r>
            <a:r>
              <a:rPr lang="de-DE" sz="2000" b="0" baseline="-25000" dirty="0" smtClean="0">
                <a:sym typeface="Symbol"/>
              </a:rPr>
              <a:t> </a:t>
            </a:r>
            <a:r>
              <a:rPr lang="de-DE" sz="2000" b="0" dirty="0" smtClean="0">
                <a:sym typeface="Symbol"/>
              </a:rPr>
              <a:t> = 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baseline="30000" dirty="0" err="1" smtClean="0"/>
              <a:t>T</a:t>
            </a:r>
            <a:r>
              <a:rPr lang="de-DE" sz="2000" b="0" baseline="30000" dirty="0" smtClean="0"/>
              <a:t> </a:t>
            </a:r>
            <a:r>
              <a:rPr lang="de-DE" sz="2000" b="0" dirty="0" smtClean="0">
                <a:sym typeface="Symbol"/>
              </a:rPr>
              <a:t></a:t>
            </a:r>
            <a:r>
              <a:rPr lang="de-DE" sz="2000" b="0" baseline="-25000" dirty="0" err="1" smtClean="0">
                <a:sym typeface="Symbol"/>
              </a:rPr>
              <a:t>j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j</a:t>
            </a:r>
            <a:endParaRPr lang="de-DE" sz="2000" b="0" dirty="0" smtClean="0"/>
          </a:p>
          <a:p>
            <a:pPr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de-DE" sz="2000" dirty="0" smtClean="0"/>
              <a:t>		 </a:t>
            </a:r>
            <a:r>
              <a:rPr lang="de-DE" sz="2000" b="0" dirty="0" smtClean="0"/>
              <a:t>= </a:t>
            </a:r>
            <a:r>
              <a:rPr lang="de-DE" sz="2000" b="0" dirty="0" smtClean="0">
                <a:sym typeface="Symbol"/>
              </a:rPr>
              <a:t>	 	</a:t>
            </a:r>
            <a:r>
              <a:rPr lang="de-DE" sz="1800" b="0" dirty="0" smtClean="0">
                <a:sym typeface="Symbol"/>
              </a:rPr>
              <a:t>da ja 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i</a:t>
            </a:r>
            <a:r>
              <a:rPr lang="de-DE" sz="2000" b="0" baseline="30000" dirty="0" err="1" smtClean="0"/>
              <a:t>T</a:t>
            </a:r>
            <a:r>
              <a:rPr lang="de-DE" sz="2000" dirty="0" err="1" smtClean="0"/>
              <a:t>w</a:t>
            </a:r>
            <a:r>
              <a:rPr lang="de-DE" sz="2000" b="0" baseline="-25000" dirty="0" err="1" smtClean="0">
                <a:sym typeface="Symbol"/>
              </a:rPr>
              <a:t>j</a:t>
            </a:r>
            <a:r>
              <a:rPr lang="de-DE" sz="2000" b="0" baseline="-25000" dirty="0" smtClean="0">
                <a:sym typeface="Symbol"/>
              </a:rPr>
              <a:t> </a:t>
            </a:r>
            <a:r>
              <a:rPr lang="de-DE" sz="2000" b="0" dirty="0" smtClean="0">
                <a:sym typeface="Symbol"/>
              </a:rPr>
              <a:t>=                    gilt.</a:t>
            </a:r>
            <a:endParaRPr lang="de-DE" sz="20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de-DE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de-DE" b="0" dirty="0" smtClean="0"/>
              <a:t>Daten sind </a:t>
            </a:r>
            <a:r>
              <a:rPr lang="de-DE" dirty="0" smtClean="0">
                <a:solidFill>
                  <a:srgbClr val="C00000"/>
                </a:solidFill>
              </a:rPr>
              <a:t>unabhängig</a:t>
            </a:r>
            <a:r>
              <a:rPr lang="de-DE" b="0" dirty="0" smtClean="0"/>
              <a:t> </a:t>
            </a:r>
            <a:r>
              <a:rPr lang="de-DE" dirty="0" smtClean="0">
                <a:sym typeface="Symbol"/>
              </a:rPr>
              <a:t></a:t>
            </a:r>
            <a:r>
              <a:rPr lang="de-DE" b="0" dirty="0" smtClean="0"/>
              <a:t>  Daten sind </a:t>
            </a:r>
            <a:r>
              <a:rPr lang="de-DE" dirty="0" smtClean="0">
                <a:solidFill>
                  <a:srgbClr val="00B0F0"/>
                </a:solidFill>
              </a:rPr>
              <a:t>dekorreliert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de-DE" b="0" dirty="0" smtClean="0"/>
              <a:t>	DEF </a:t>
            </a:r>
            <a:r>
              <a:rPr lang="de-DE" b="0" dirty="0" smtClean="0">
                <a:solidFill>
                  <a:srgbClr val="C00000"/>
                </a:solidFill>
              </a:rPr>
              <a:t>unabhängig</a:t>
            </a:r>
            <a:r>
              <a:rPr lang="de-DE" b="0" dirty="0" smtClean="0"/>
              <a:t>:	P(</a:t>
            </a:r>
            <a:r>
              <a:rPr lang="de-DE" b="0" dirty="0" err="1" smtClean="0"/>
              <a:t>x</a:t>
            </a:r>
            <a:r>
              <a:rPr lang="de-DE" b="0" baseline="-25000" dirty="0" err="1" smtClean="0"/>
              <a:t>i</a:t>
            </a:r>
            <a:r>
              <a:rPr lang="de-DE" b="0" dirty="0" err="1" smtClean="0"/>
              <a:t>,x</a:t>
            </a:r>
            <a:r>
              <a:rPr lang="de-DE" b="0" baseline="-25000" dirty="0" err="1" smtClean="0"/>
              <a:t>j</a:t>
            </a:r>
            <a:r>
              <a:rPr lang="de-DE" b="0" dirty="0" smtClean="0"/>
              <a:t>) = P(x</a:t>
            </a:r>
            <a:r>
              <a:rPr lang="de-DE" b="0" baseline="-25000" dirty="0" smtClean="0"/>
              <a:t>i</a:t>
            </a:r>
            <a:r>
              <a:rPr lang="de-DE" b="0" dirty="0" smtClean="0"/>
              <a:t>)P(</a:t>
            </a:r>
            <a:r>
              <a:rPr lang="de-DE" b="0" dirty="0" err="1" smtClean="0"/>
              <a:t>x</a:t>
            </a:r>
            <a:r>
              <a:rPr lang="de-DE" b="0" baseline="-25000" dirty="0" err="1" smtClean="0"/>
              <a:t>j</a:t>
            </a:r>
            <a:r>
              <a:rPr lang="de-DE" b="0" dirty="0" smtClean="0"/>
              <a:t>)          </a:t>
            </a:r>
            <a:r>
              <a:rPr lang="de-DE" b="0" dirty="0" err="1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de-DE" b="0" baseline="-250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de-DE" b="0" dirty="0" err="1" smtClean="0">
                <a:solidFill>
                  <a:schemeClr val="bg1">
                    <a:lumMod val="50000"/>
                  </a:schemeClr>
                </a:solidFill>
              </a:rPr>
              <a:t>,x</a:t>
            </a:r>
            <a:r>
              <a:rPr lang="de-DE" b="0" baseline="-25000" dirty="0" err="1" smtClean="0">
                <a:solidFill>
                  <a:schemeClr val="bg1">
                    <a:lumMod val="50000"/>
                  </a:schemeClr>
                </a:solidFill>
              </a:rPr>
              <a:t>j</a:t>
            </a:r>
            <a:r>
              <a:rPr lang="de-DE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b="0" dirty="0" smtClean="0">
                <a:solidFill>
                  <a:schemeClr val="bg1">
                    <a:lumMod val="50000"/>
                  </a:schemeClr>
                </a:solidFill>
              </a:rPr>
              <a:t>Zufallsvariable</a:t>
            </a:r>
          </a:p>
          <a:p>
            <a:pPr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de-DE" sz="2000" dirty="0" smtClean="0">
                <a:sym typeface="Symbol"/>
              </a:rPr>
              <a:t> </a:t>
            </a:r>
            <a:r>
              <a:rPr lang="de-DE" sz="2000" b="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de-DE" b="0" dirty="0" smtClean="0">
                <a:latin typeface="Symbol" pitchFamily="18" charset="2"/>
                <a:sym typeface="Symbol"/>
              </a:rPr>
              <a:t> </a:t>
            </a:r>
            <a:r>
              <a:rPr lang="de-DE" b="0" dirty="0" err="1" smtClean="0">
                <a:sym typeface="Symbol"/>
              </a:rPr>
              <a:t>y</a:t>
            </a:r>
            <a:r>
              <a:rPr lang="de-DE" b="0" baseline="-25000" dirty="0" err="1" smtClean="0">
                <a:sym typeface="Symbol"/>
              </a:rPr>
              <a:t>i</a:t>
            </a:r>
            <a:r>
              <a:rPr lang="de-DE" b="0" dirty="0" err="1" smtClean="0">
                <a:sym typeface="Symbol"/>
              </a:rPr>
              <a:t>y</a:t>
            </a:r>
            <a:r>
              <a:rPr lang="de-DE" b="0" baseline="-25000" dirty="0" err="1" smtClean="0">
                <a:sym typeface="Symbol"/>
              </a:rPr>
              <a:t>j</a:t>
            </a:r>
            <a:r>
              <a:rPr lang="de-DE" b="0" dirty="0" smtClean="0">
                <a:latin typeface="Symbol" pitchFamily="18" charset="2"/>
                <a:sym typeface="Symbol"/>
              </a:rPr>
              <a:t> = 		     = 			 = </a:t>
            </a:r>
            <a:endParaRPr lang="de-DE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  <a:buFontTx/>
              <a:buNone/>
              <a:defRPr/>
            </a:pPr>
            <a:r>
              <a:rPr lang="de-DE" dirty="0" smtClean="0"/>
              <a:t>		  </a:t>
            </a:r>
            <a:r>
              <a:rPr lang="de-DE" b="0" dirty="0" smtClean="0"/>
              <a:t>=</a:t>
            </a:r>
            <a:r>
              <a:rPr lang="de-DE" dirty="0" smtClean="0"/>
              <a:t> </a:t>
            </a:r>
            <a:r>
              <a:rPr lang="de-DE" b="0" dirty="0" smtClean="0">
                <a:latin typeface="Symbol" pitchFamily="18" charset="2"/>
                <a:sym typeface="Symbol"/>
              </a:rPr>
              <a:t></a:t>
            </a:r>
            <a:r>
              <a:rPr lang="de-DE" b="0" dirty="0" err="1" smtClean="0">
                <a:sym typeface="Symbol"/>
              </a:rPr>
              <a:t>y</a:t>
            </a:r>
            <a:r>
              <a:rPr lang="de-DE" b="0" baseline="-25000" dirty="0" err="1" smtClean="0">
                <a:sym typeface="Symbol"/>
              </a:rPr>
              <a:t>i</a:t>
            </a:r>
            <a:r>
              <a:rPr lang="de-DE" b="0" dirty="0" smtClean="0">
                <a:sym typeface="Symbol"/>
              </a:rPr>
              <a:t></a:t>
            </a:r>
            <a:r>
              <a:rPr lang="de-DE" b="0" dirty="0" err="1" smtClean="0">
                <a:sym typeface="Symbol"/>
              </a:rPr>
              <a:t>y</a:t>
            </a:r>
            <a:r>
              <a:rPr lang="de-DE" b="0" baseline="-25000" dirty="0" err="1" smtClean="0">
                <a:sym typeface="Symbol"/>
              </a:rPr>
              <a:t>j</a:t>
            </a:r>
            <a:r>
              <a:rPr lang="de-DE" b="0" dirty="0" smtClean="0">
                <a:latin typeface="Symbol" pitchFamily="18" charset="2"/>
                <a:sym typeface="Symbol"/>
              </a:rPr>
              <a:t> </a:t>
            </a:r>
            <a:r>
              <a:rPr lang="de-DE" b="0" dirty="0" smtClean="0">
                <a:sym typeface="Symbol"/>
              </a:rPr>
              <a:t>= 0 bei </a:t>
            </a:r>
            <a:r>
              <a:rPr lang="de-DE" b="0" dirty="0" smtClean="0">
                <a:latin typeface="Symbol" pitchFamily="18" charset="2"/>
                <a:sym typeface="Symbol"/>
              </a:rPr>
              <a:t></a:t>
            </a:r>
            <a:r>
              <a:rPr lang="de-DE" b="0" dirty="0" err="1" smtClean="0">
                <a:sym typeface="Symbol"/>
              </a:rPr>
              <a:t>y</a:t>
            </a:r>
            <a:r>
              <a:rPr lang="de-DE" b="0" baseline="-25000" dirty="0" err="1" smtClean="0">
                <a:sym typeface="Symbol"/>
              </a:rPr>
              <a:t>i</a:t>
            </a:r>
            <a:r>
              <a:rPr lang="de-DE" b="0" dirty="0" smtClean="0">
                <a:sym typeface="Symbol"/>
              </a:rPr>
              <a:t>=0  </a:t>
            </a:r>
            <a:r>
              <a:rPr lang="de-DE" b="0" dirty="0" err="1" smtClean="0">
                <a:sym typeface="Symbol"/>
              </a:rPr>
              <a:t>i≠j</a:t>
            </a:r>
            <a:endParaRPr lang="de-DE" dirty="0" smtClean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de-DE" dirty="0" smtClean="0">
                <a:solidFill>
                  <a:srgbClr val="009900"/>
                </a:solidFill>
              </a:rPr>
              <a:t>Aber</a:t>
            </a:r>
            <a:r>
              <a:rPr lang="de-DE" b="0" dirty="0" smtClean="0"/>
              <a:t>: umgekehrt gilt nicht: </a:t>
            </a:r>
            <a:r>
              <a:rPr lang="de-DE" b="0" dirty="0" err="1" smtClean="0"/>
              <a:t>dekorreliert</a:t>
            </a:r>
            <a:r>
              <a:rPr lang="de-DE" b="0" dirty="0" smtClean="0"/>
              <a:t> ist </a:t>
            </a:r>
            <a:r>
              <a:rPr lang="de-DE" dirty="0" smtClean="0">
                <a:solidFill>
                  <a:srgbClr val="009900"/>
                </a:solidFill>
              </a:rPr>
              <a:t>nicht</a:t>
            </a:r>
            <a:r>
              <a:rPr lang="de-DE" b="0" dirty="0" smtClean="0"/>
              <a:t> unabhängig!</a:t>
            </a:r>
          </a:p>
          <a:p>
            <a:pPr>
              <a:buFontTx/>
              <a:buNone/>
              <a:defRPr/>
            </a:pPr>
            <a:endParaRPr lang="de-DE" b="0" dirty="0"/>
          </a:p>
        </p:txBody>
      </p:sp>
      <p:sp>
        <p:nvSpPr>
          <p:cNvPr id="820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820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554FBB3-3AA9-4B2C-9B1C-8791192249CB}" type="slidenum">
              <a:rPr lang="de-DE" sz="1000" smtClean="0"/>
              <a:pPr/>
              <a:t>10</a:t>
            </a:fld>
            <a:r>
              <a:rPr lang="de-DE" sz="1000" smtClean="0"/>
              <a:t> -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752975" y="3076575"/>
          <a:ext cx="1143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Formel" r:id="rId4" imgW="609480" imgH="393480" progId="Equation.DSMT4">
                  <p:embed/>
                </p:oleObj>
              </mc:Choice>
              <mc:Fallback>
                <p:oleObj name="Formel" r:id="rId4" imgW="6094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3076575"/>
                        <a:ext cx="11430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1787525" y="3111500"/>
          <a:ext cx="13065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Formel" r:id="rId6" imgW="647640" imgH="393480" progId="Equation.DSMT4">
                  <p:embed/>
                </p:oleObj>
              </mc:Choice>
              <mc:Fallback>
                <p:oleObj name="Formel" r:id="rId6" imgW="647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3111500"/>
                        <a:ext cx="13065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3" name="Gruppieren 14"/>
          <p:cNvGrpSpPr>
            <a:grpSpLocks/>
          </p:cNvGrpSpPr>
          <p:nvPr/>
        </p:nvGrpSpPr>
        <p:grpSpPr bwMode="auto">
          <a:xfrm>
            <a:off x="1879600" y="4813300"/>
            <a:ext cx="6761163" cy="749300"/>
            <a:chOff x="1908175" y="4546600"/>
            <a:chExt cx="6761163" cy="749299"/>
          </a:xfrm>
        </p:grpSpPr>
        <p:graphicFrame>
          <p:nvGraphicFramePr>
            <p:cNvPr id="8196" name="Object 5"/>
            <p:cNvGraphicFramePr>
              <a:graphicFrameLocks noChangeAspect="1"/>
            </p:cNvGraphicFramePr>
            <p:nvPr/>
          </p:nvGraphicFramePr>
          <p:xfrm>
            <a:off x="1908175" y="4600574"/>
            <a:ext cx="1802694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2" name="Formel" r:id="rId8" imgW="888840" imgH="342720" progId="Equation.DSMT4">
                    <p:embed/>
                  </p:oleObj>
                </mc:Choice>
                <mc:Fallback>
                  <p:oleObj name="Formel" r:id="rId8" imgW="888840" imgH="34272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175" y="4600574"/>
                          <a:ext cx="1802694" cy="695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7" name="Object 7"/>
            <p:cNvGraphicFramePr>
              <a:graphicFrameLocks noChangeAspect="1"/>
            </p:cNvGraphicFramePr>
            <p:nvPr/>
          </p:nvGraphicFramePr>
          <p:xfrm>
            <a:off x="3924300" y="4568825"/>
            <a:ext cx="2319338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3" name="Formel" r:id="rId10" imgW="1143000" imgH="342720" progId="Equation.DSMT4">
                    <p:embed/>
                  </p:oleObj>
                </mc:Choice>
                <mc:Fallback>
                  <p:oleObj name="Formel" r:id="rId10" imgW="1143000" imgH="34272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300" y="4568825"/>
                          <a:ext cx="2319338" cy="695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0"/>
            <p:cNvGraphicFramePr>
              <a:graphicFrameLocks noChangeAspect="1"/>
            </p:cNvGraphicFramePr>
            <p:nvPr/>
          </p:nvGraphicFramePr>
          <p:xfrm>
            <a:off x="6350000" y="4546600"/>
            <a:ext cx="2319338" cy="695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4" name="Formel" r:id="rId12" imgW="1143000" imgH="342720" progId="Equation.DSMT4">
                    <p:embed/>
                  </p:oleObj>
                </mc:Choice>
                <mc:Fallback>
                  <p:oleObj name="Formel" r:id="rId12" imgW="1143000" imgH="3427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0000" y="4546600"/>
                          <a:ext cx="2319338" cy="695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922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B1211CE-0590-43CF-B54A-472D477EDB15}" type="slidenum">
              <a:rPr lang="de-DE" sz="1000" smtClean="0"/>
              <a:pPr/>
              <a:t>11</a:t>
            </a:fld>
            <a:r>
              <a:rPr lang="de-DE" sz="1000" smtClean="0"/>
              <a:t> -</a:t>
            </a:r>
          </a:p>
        </p:txBody>
      </p:sp>
      <p:sp>
        <p:nvSpPr>
          <p:cNvPr id="9222" name="Line 28"/>
          <p:cNvSpPr>
            <a:spLocks noChangeShapeType="1"/>
          </p:cNvSpPr>
          <p:nvPr/>
        </p:nvSpPr>
        <p:spPr bwMode="auto">
          <a:xfrm flipH="1">
            <a:off x="5329238" y="3016250"/>
            <a:ext cx="122396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747838" y="4467225"/>
            <a:ext cx="7396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>
                <a:latin typeface="Times New Roman" pitchFamily="18" charset="0"/>
              </a:rPr>
              <a:t>R(</a:t>
            </a:r>
            <a:r>
              <a:rPr lang="en-US" sz="2400" b="1">
                <a:latin typeface="Times New Roman" pitchFamily="18" charset="0"/>
              </a:rPr>
              <a:t>W</a:t>
            </a:r>
            <a:r>
              <a:rPr lang="en-US" sz="2400">
                <a:latin typeface="Times New Roman" pitchFamily="18" charset="0"/>
              </a:rPr>
              <a:t>) = min </a:t>
            </a:r>
            <a:r>
              <a:rPr lang="de-DE" sz="2400">
                <a:latin typeface="Times New Roman" pitchFamily="18" charset="0"/>
                <a:sym typeface="Symbol" pitchFamily="18" charset="2"/>
              </a:rPr>
              <a:t>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b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-  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least mean squared error 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(LMSE)</a:t>
            </a:r>
            <a:r>
              <a:rPr lang="de-DE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 mit minimalem MSE</a:t>
            </a:r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329612" cy="6429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dirty="0" smtClean="0"/>
              <a:t>Konzept </a:t>
            </a:r>
            <a:r>
              <a:rPr lang="de-DE" i="1" dirty="0" smtClean="0"/>
              <a:t>Transform </a:t>
            </a:r>
            <a:r>
              <a:rPr lang="de-DE" i="1" dirty="0" err="1" smtClean="0"/>
              <a:t>Coding</a:t>
            </a:r>
            <a:endParaRPr lang="de-DE" i="1" dirty="0" smtClean="0"/>
          </a:p>
        </p:txBody>
      </p:sp>
      <p:sp>
        <p:nvSpPr>
          <p:cNvPr id="9226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044575" y="4465638"/>
          <a:ext cx="7080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7" name="Formel" r:id="rId3" imgW="254110" imgH="254110" progId="Equation.3">
                  <p:embed/>
                </p:oleObj>
              </mc:Choice>
              <mc:Fallback>
                <p:oleObj name="Formel" r:id="rId3" imgW="254110" imgH="25411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465638"/>
                        <a:ext cx="7080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3841750" y="4484688"/>
          <a:ext cx="2905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8" name="Formel" r:id="rId5" imgW="114350" imgH="152466" progId="Equation.3">
                  <p:embed/>
                </p:oleObj>
              </mc:Choice>
              <mc:Fallback>
                <p:oleObj name="Formel" r:id="rId5" imgW="114350" imgH="15246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484688"/>
                        <a:ext cx="2905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795463" y="191135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de-DE"/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1963738" y="19113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5867400" y="239871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9231" name="Freeform 29"/>
          <p:cNvSpPr>
            <a:spLocks/>
          </p:cNvSpPr>
          <p:nvPr/>
        </p:nvSpPr>
        <p:spPr bwMode="auto">
          <a:xfrm>
            <a:off x="2954338" y="2486025"/>
            <a:ext cx="123825" cy="128588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2147483647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2147483647 w 78"/>
              <a:gd name="T11" fmla="*/ 2147483647 h 81"/>
              <a:gd name="T12" fmla="*/ 2147483647 w 78"/>
              <a:gd name="T13" fmla="*/ 0 h 81"/>
              <a:gd name="T14" fmla="*/ 2147483647 w 78"/>
              <a:gd name="T15" fmla="*/ 2147483647 h 81"/>
              <a:gd name="T16" fmla="*/ 2147483647 w 78"/>
              <a:gd name="T17" fmla="*/ 2147483647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0 w 78"/>
              <a:gd name="T23" fmla="*/ 2147483647 h 81"/>
              <a:gd name="T24" fmla="*/ 0 w 78"/>
              <a:gd name="T25" fmla="*/ 2147483647 h 81"/>
              <a:gd name="T26" fmla="*/ 0 w 78"/>
              <a:gd name="T27" fmla="*/ 2147483647 h 81"/>
              <a:gd name="T28" fmla="*/ 2147483647 w 78"/>
              <a:gd name="T29" fmla="*/ 2147483647 h 81"/>
              <a:gd name="T30" fmla="*/ 2147483647 w 78"/>
              <a:gd name="T31" fmla="*/ 2147483647 h 81"/>
              <a:gd name="T32" fmla="*/ 2147483647 w 78"/>
              <a:gd name="T33" fmla="*/ 2147483647 h 81"/>
              <a:gd name="T34" fmla="*/ 2147483647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"/>
              <a:gd name="T76" fmla="*/ 0 h 81"/>
              <a:gd name="T77" fmla="*/ 78 w 78"/>
              <a:gd name="T78" fmla="*/ 81 h 8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" h="81">
                <a:moveTo>
                  <a:pt x="78" y="40"/>
                </a:moveTo>
                <a:lnTo>
                  <a:pt x="78" y="32"/>
                </a:lnTo>
                <a:lnTo>
                  <a:pt x="78" y="24"/>
                </a:lnTo>
                <a:lnTo>
                  <a:pt x="69" y="12"/>
                </a:lnTo>
                <a:lnTo>
                  <a:pt x="57" y="4"/>
                </a:lnTo>
                <a:lnTo>
                  <a:pt x="49" y="4"/>
                </a:lnTo>
                <a:lnTo>
                  <a:pt x="41" y="0"/>
                </a:lnTo>
                <a:lnTo>
                  <a:pt x="37" y="4"/>
                </a:lnTo>
                <a:lnTo>
                  <a:pt x="25" y="4"/>
                </a:lnTo>
                <a:lnTo>
                  <a:pt x="17" y="12"/>
                </a:lnTo>
                <a:lnTo>
                  <a:pt x="4" y="24"/>
                </a:lnTo>
                <a:lnTo>
                  <a:pt x="0" y="32"/>
                </a:lnTo>
                <a:lnTo>
                  <a:pt x="0" y="40"/>
                </a:lnTo>
                <a:lnTo>
                  <a:pt x="0" y="48"/>
                </a:lnTo>
                <a:lnTo>
                  <a:pt x="4" y="57"/>
                </a:lnTo>
                <a:lnTo>
                  <a:pt x="17" y="69"/>
                </a:lnTo>
                <a:lnTo>
                  <a:pt x="25" y="77"/>
                </a:lnTo>
                <a:lnTo>
                  <a:pt x="37" y="77"/>
                </a:lnTo>
                <a:lnTo>
                  <a:pt x="41" y="81"/>
                </a:lnTo>
                <a:lnTo>
                  <a:pt x="49" y="77"/>
                </a:lnTo>
                <a:lnTo>
                  <a:pt x="57" y="77"/>
                </a:lnTo>
                <a:lnTo>
                  <a:pt x="69" y="69"/>
                </a:lnTo>
                <a:lnTo>
                  <a:pt x="78" y="57"/>
                </a:lnTo>
                <a:lnTo>
                  <a:pt x="78" y="48"/>
                </a:lnTo>
                <a:lnTo>
                  <a:pt x="78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2" name="Freeform 30"/>
          <p:cNvSpPr>
            <a:spLocks/>
          </p:cNvSpPr>
          <p:nvPr/>
        </p:nvSpPr>
        <p:spPr bwMode="auto">
          <a:xfrm>
            <a:off x="2954338" y="2486025"/>
            <a:ext cx="123825" cy="128588"/>
          </a:xfrm>
          <a:custGeom>
            <a:avLst/>
            <a:gdLst>
              <a:gd name="T0" fmla="*/ 2147483647 w 78"/>
              <a:gd name="T1" fmla="*/ 2147483647 h 81"/>
              <a:gd name="T2" fmla="*/ 2147483647 w 78"/>
              <a:gd name="T3" fmla="*/ 2147483647 h 81"/>
              <a:gd name="T4" fmla="*/ 2147483647 w 78"/>
              <a:gd name="T5" fmla="*/ 2147483647 h 81"/>
              <a:gd name="T6" fmla="*/ 2147483647 w 78"/>
              <a:gd name="T7" fmla="*/ 2147483647 h 81"/>
              <a:gd name="T8" fmla="*/ 2147483647 w 78"/>
              <a:gd name="T9" fmla="*/ 2147483647 h 81"/>
              <a:gd name="T10" fmla="*/ 2147483647 w 78"/>
              <a:gd name="T11" fmla="*/ 2147483647 h 81"/>
              <a:gd name="T12" fmla="*/ 2147483647 w 78"/>
              <a:gd name="T13" fmla="*/ 2147483647 h 81"/>
              <a:gd name="T14" fmla="*/ 2147483647 w 78"/>
              <a:gd name="T15" fmla="*/ 2147483647 h 81"/>
              <a:gd name="T16" fmla="*/ 2147483647 w 78"/>
              <a:gd name="T17" fmla="*/ 0 h 81"/>
              <a:gd name="T18" fmla="*/ 2147483647 w 78"/>
              <a:gd name="T19" fmla="*/ 2147483647 h 81"/>
              <a:gd name="T20" fmla="*/ 2147483647 w 78"/>
              <a:gd name="T21" fmla="*/ 2147483647 h 81"/>
              <a:gd name="T22" fmla="*/ 2147483647 w 78"/>
              <a:gd name="T23" fmla="*/ 2147483647 h 81"/>
              <a:gd name="T24" fmla="*/ 2147483647 w 78"/>
              <a:gd name="T25" fmla="*/ 2147483647 h 81"/>
              <a:gd name="T26" fmla="*/ 2147483647 w 78"/>
              <a:gd name="T27" fmla="*/ 2147483647 h 81"/>
              <a:gd name="T28" fmla="*/ 2147483647 w 78"/>
              <a:gd name="T29" fmla="*/ 2147483647 h 81"/>
              <a:gd name="T30" fmla="*/ 0 w 78"/>
              <a:gd name="T31" fmla="*/ 2147483647 h 81"/>
              <a:gd name="T32" fmla="*/ 0 w 78"/>
              <a:gd name="T33" fmla="*/ 2147483647 h 81"/>
              <a:gd name="T34" fmla="*/ 0 w 78"/>
              <a:gd name="T35" fmla="*/ 2147483647 h 81"/>
              <a:gd name="T36" fmla="*/ 2147483647 w 78"/>
              <a:gd name="T37" fmla="*/ 2147483647 h 81"/>
              <a:gd name="T38" fmla="*/ 2147483647 w 78"/>
              <a:gd name="T39" fmla="*/ 2147483647 h 81"/>
              <a:gd name="T40" fmla="*/ 2147483647 w 78"/>
              <a:gd name="T41" fmla="*/ 2147483647 h 81"/>
              <a:gd name="T42" fmla="*/ 2147483647 w 78"/>
              <a:gd name="T43" fmla="*/ 2147483647 h 81"/>
              <a:gd name="T44" fmla="*/ 2147483647 w 78"/>
              <a:gd name="T45" fmla="*/ 2147483647 h 81"/>
              <a:gd name="T46" fmla="*/ 2147483647 w 78"/>
              <a:gd name="T47" fmla="*/ 2147483647 h 81"/>
              <a:gd name="T48" fmla="*/ 2147483647 w 78"/>
              <a:gd name="T49" fmla="*/ 2147483647 h 81"/>
              <a:gd name="T50" fmla="*/ 2147483647 w 78"/>
              <a:gd name="T51" fmla="*/ 2147483647 h 81"/>
              <a:gd name="T52" fmla="*/ 2147483647 w 78"/>
              <a:gd name="T53" fmla="*/ 2147483647 h 81"/>
              <a:gd name="T54" fmla="*/ 2147483647 w 78"/>
              <a:gd name="T55" fmla="*/ 2147483647 h 81"/>
              <a:gd name="T56" fmla="*/ 2147483647 w 78"/>
              <a:gd name="T57" fmla="*/ 2147483647 h 81"/>
              <a:gd name="T58" fmla="*/ 2147483647 w 78"/>
              <a:gd name="T59" fmla="*/ 2147483647 h 81"/>
              <a:gd name="T60" fmla="*/ 2147483647 w 78"/>
              <a:gd name="T61" fmla="*/ 2147483647 h 81"/>
              <a:gd name="T62" fmla="*/ 2147483647 w 78"/>
              <a:gd name="T63" fmla="*/ 2147483647 h 81"/>
              <a:gd name="T64" fmla="*/ 2147483647 w 78"/>
              <a:gd name="T65" fmla="*/ 2147483647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81"/>
              <a:gd name="T101" fmla="*/ 78 w 78"/>
              <a:gd name="T102" fmla="*/ 81 h 8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81">
                <a:moveTo>
                  <a:pt x="78" y="40"/>
                </a:moveTo>
                <a:lnTo>
                  <a:pt x="78" y="32"/>
                </a:lnTo>
                <a:lnTo>
                  <a:pt x="78" y="24"/>
                </a:lnTo>
                <a:lnTo>
                  <a:pt x="73" y="20"/>
                </a:lnTo>
                <a:lnTo>
                  <a:pt x="69" y="12"/>
                </a:lnTo>
                <a:lnTo>
                  <a:pt x="61" y="8"/>
                </a:lnTo>
                <a:lnTo>
                  <a:pt x="57" y="4"/>
                </a:lnTo>
                <a:lnTo>
                  <a:pt x="49" y="4"/>
                </a:lnTo>
                <a:lnTo>
                  <a:pt x="41" y="0"/>
                </a:lnTo>
                <a:lnTo>
                  <a:pt x="37" y="4"/>
                </a:lnTo>
                <a:lnTo>
                  <a:pt x="25" y="4"/>
                </a:lnTo>
                <a:lnTo>
                  <a:pt x="21" y="8"/>
                </a:lnTo>
                <a:lnTo>
                  <a:pt x="17" y="12"/>
                </a:lnTo>
                <a:lnTo>
                  <a:pt x="9" y="20"/>
                </a:lnTo>
                <a:lnTo>
                  <a:pt x="4" y="24"/>
                </a:lnTo>
                <a:lnTo>
                  <a:pt x="0" y="32"/>
                </a:lnTo>
                <a:lnTo>
                  <a:pt x="0" y="40"/>
                </a:lnTo>
                <a:lnTo>
                  <a:pt x="0" y="48"/>
                </a:lnTo>
                <a:lnTo>
                  <a:pt x="4" y="57"/>
                </a:lnTo>
                <a:lnTo>
                  <a:pt x="9" y="61"/>
                </a:lnTo>
                <a:lnTo>
                  <a:pt x="17" y="69"/>
                </a:lnTo>
                <a:lnTo>
                  <a:pt x="21" y="73"/>
                </a:lnTo>
                <a:lnTo>
                  <a:pt x="25" y="77"/>
                </a:lnTo>
                <a:lnTo>
                  <a:pt x="37" y="77"/>
                </a:lnTo>
                <a:lnTo>
                  <a:pt x="41" y="81"/>
                </a:lnTo>
                <a:lnTo>
                  <a:pt x="49" y="77"/>
                </a:lnTo>
                <a:lnTo>
                  <a:pt x="57" y="77"/>
                </a:lnTo>
                <a:lnTo>
                  <a:pt x="61" y="73"/>
                </a:lnTo>
                <a:lnTo>
                  <a:pt x="69" y="69"/>
                </a:lnTo>
                <a:lnTo>
                  <a:pt x="73" y="61"/>
                </a:lnTo>
                <a:lnTo>
                  <a:pt x="78" y="57"/>
                </a:lnTo>
                <a:lnTo>
                  <a:pt x="78" y="48"/>
                </a:lnTo>
                <a:lnTo>
                  <a:pt x="78" y="4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3" name="Freeform 31"/>
          <p:cNvSpPr>
            <a:spLocks/>
          </p:cNvSpPr>
          <p:nvPr/>
        </p:nvSpPr>
        <p:spPr bwMode="auto">
          <a:xfrm>
            <a:off x="2954338" y="3671888"/>
            <a:ext cx="123825" cy="123825"/>
          </a:xfrm>
          <a:custGeom>
            <a:avLst/>
            <a:gdLst>
              <a:gd name="T0" fmla="*/ 2147483647 w 78"/>
              <a:gd name="T1" fmla="*/ 2147483647 h 78"/>
              <a:gd name="T2" fmla="*/ 2147483647 w 78"/>
              <a:gd name="T3" fmla="*/ 2147483647 h 78"/>
              <a:gd name="T4" fmla="*/ 2147483647 w 78"/>
              <a:gd name="T5" fmla="*/ 2147483647 h 78"/>
              <a:gd name="T6" fmla="*/ 2147483647 w 78"/>
              <a:gd name="T7" fmla="*/ 2147483647 h 78"/>
              <a:gd name="T8" fmla="*/ 2147483647 w 78"/>
              <a:gd name="T9" fmla="*/ 2147483647 h 78"/>
              <a:gd name="T10" fmla="*/ 2147483647 w 78"/>
              <a:gd name="T11" fmla="*/ 0 h 78"/>
              <a:gd name="T12" fmla="*/ 2147483647 w 78"/>
              <a:gd name="T13" fmla="*/ 0 h 78"/>
              <a:gd name="T14" fmla="*/ 2147483647 w 78"/>
              <a:gd name="T15" fmla="*/ 0 h 78"/>
              <a:gd name="T16" fmla="*/ 2147483647 w 78"/>
              <a:gd name="T17" fmla="*/ 2147483647 h 78"/>
              <a:gd name="T18" fmla="*/ 2147483647 w 78"/>
              <a:gd name="T19" fmla="*/ 2147483647 h 78"/>
              <a:gd name="T20" fmla="*/ 2147483647 w 78"/>
              <a:gd name="T21" fmla="*/ 2147483647 h 78"/>
              <a:gd name="T22" fmla="*/ 0 w 78"/>
              <a:gd name="T23" fmla="*/ 2147483647 h 78"/>
              <a:gd name="T24" fmla="*/ 0 w 78"/>
              <a:gd name="T25" fmla="*/ 2147483647 h 78"/>
              <a:gd name="T26" fmla="*/ 0 w 78"/>
              <a:gd name="T27" fmla="*/ 2147483647 h 78"/>
              <a:gd name="T28" fmla="*/ 2147483647 w 78"/>
              <a:gd name="T29" fmla="*/ 2147483647 h 78"/>
              <a:gd name="T30" fmla="*/ 2147483647 w 78"/>
              <a:gd name="T31" fmla="*/ 2147483647 h 78"/>
              <a:gd name="T32" fmla="*/ 2147483647 w 78"/>
              <a:gd name="T33" fmla="*/ 2147483647 h 78"/>
              <a:gd name="T34" fmla="*/ 2147483647 w 78"/>
              <a:gd name="T35" fmla="*/ 2147483647 h 78"/>
              <a:gd name="T36" fmla="*/ 2147483647 w 78"/>
              <a:gd name="T37" fmla="*/ 2147483647 h 78"/>
              <a:gd name="T38" fmla="*/ 2147483647 w 78"/>
              <a:gd name="T39" fmla="*/ 2147483647 h 78"/>
              <a:gd name="T40" fmla="*/ 2147483647 w 78"/>
              <a:gd name="T41" fmla="*/ 2147483647 h 78"/>
              <a:gd name="T42" fmla="*/ 2147483647 w 78"/>
              <a:gd name="T43" fmla="*/ 2147483647 h 78"/>
              <a:gd name="T44" fmla="*/ 2147483647 w 78"/>
              <a:gd name="T45" fmla="*/ 2147483647 h 78"/>
              <a:gd name="T46" fmla="*/ 2147483647 w 78"/>
              <a:gd name="T47" fmla="*/ 2147483647 h 78"/>
              <a:gd name="T48" fmla="*/ 2147483647 w 78"/>
              <a:gd name="T49" fmla="*/ 2147483647 h 7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"/>
              <a:gd name="T76" fmla="*/ 0 h 78"/>
              <a:gd name="T77" fmla="*/ 78 w 78"/>
              <a:gd name="T78" fmla="*/ 78 h 7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" h="78">
                <a:moveTo>
                  <a:pt x="78" y="41"/>
                </a:moveTo>
                <a:lnTo>
                  <a:pt x="78" y="33"/>
                </a:lnTo>
                <a:lnTo>
                  <a:pt x="78" y="25"/>
                </a:lnTo>
                <a:lnTo>
                  <a:pt x="69" y="13"/>
                </a:lnTo>
                <a:lnTo>
                  <a:pt x="57" y="4"/>
                </a:lnTo>
                <a:lnTo>
                  <a:pt x="49" y="0"/>
                </a:lnTo>
                <a:lnTo>
                  <a:pt x="41" y="0"/>
                </a:lnTo>
                <a:lnTo>
                  <a:pt x="37" y="0"/>
                </a:lnTo>
                <a:lnTo>
                  <a:pt x="25" y="4"/>
                </a:lnTo>
                <a:lnTo>
                  <a:pt x="17" y="13"/>
                </a:lnTo>
                <a:lnTo>
                  <a:pt x="4" y="25"/>
                </a:lnTo>
                <a:lnTo>
                  <a:pt x="0" y="33"/>
                </a:lnTo>
                <a:lnTo>
                  <a:pt x="0" y="41"/>
                </a:lnTo>
                <a:lnTo>
                  <a:pt x="0" y="49"/>
                </a:lnTo>
                <a:lnTo>
                  <a:pt x="4" y="53"/>
                </a:lnTo>
                <a:lnTo>
                  <a:pt x="17" y="65"/>
                </a:lnTo>
                <a:lnTo>
                  <a:pt x="25" y="73"/>
                </a:lnTo>
                <a:lnTo>
                  <a:pt x="37" y="78"/>
                </a:lnTo>
                <a:lnTo>
                  <a:pt x="41" y="78"/>
                </a:lnTo>
                <a:lnTo>
                  <a:pt x="49" y="78"/>
                </a:lnTo>
                <a:lnTo>
                  <a:pt x="57" y="73"/>
                </a:lnTo>
                <a:lnTo>
                  <a:pt x="69" y="65"/>
                </a:lnTo>
                <a:lnTo>
                  <a:pt x="78" y="53"/>
                </a:lnTo>
                <a:lnTo>
                  <a:pt x="78" y="49"/>
                </a:lnTo>
                <a:lnTo>
                  <a:pt x="78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4" name="Freeform 32"/>
          <p:cNvSpPr>
            <a:spLocks/>
          </p:cNvSpPr>
          <p:nvPr/>
        </p:nvSpPr>
        <p:spPr bwMode="auto">
          <a:xfrm>
            <a:off x="2954338" y="3671888"/>
            <a:ext cx="123825" cy="123825"/>
          </a:xfrm>
          <a:custGeom>
            <a:avLst/>
            <a:gdLst>
              <a:gd name="T0" fmla="*/ 2147483647 w 78"/>
              <a:gd name="T1" fmla="*/ 2147483647 h 78"/>
              <a:gd name="T2" fmla="*/ 2147483647 w 78"/>
              <a:gd name="T3" fmla="*/ 2147483647 h 78"/>
              <a:gd name="T4" fmla="*/ 2147483647 w 78"/>
              <a:gd name="T5" fmla="*/ 2147483647 h 78"/>
              <a:gd name="T6" fmla="*/ 2147483647 w 78"/>
              <a:gd name="T7" fmla="*/ 2147483647 h 78"/>
              <a:gd name="T8" fmla="*/ 2147483647 w 78"/>
              <a:gd name="T9" fmla="*/ 2147483647 h 78"/>
              <a:gd name="T10" fmla="*/ 2147483647 w 78"/>
              <a:gd name="T11" fmla="*/ 2147483647 h 78"/>
              <a:gd name="T12" fmla="*/ 2147483647 w 78"/>
              <a:gd name="T13" fmla="*/ 2147483647 h 78"/>
              <a:gd name="T14" fmla="*/ 2147483647 w 78"/>
              <a:gd name="T15" fmla="*/ 0 h 78"/>
              <a:gd name="T16" fmla="*/ 2147483647 w 78"/>
              <a:gd name="T17" fmla="*/ 0 h 78"/>
              <a:gd name="T18" fmla="*/ 2147483647 w 78"/>
              <a:gd name="T19" fmla="*/ 0 h 78"/>
              <a:gd name="T20" fmla="*/ 2147483647 w 78"/>
              <a:gd name="T21" fmla="*/ 2147483647 h 78"/>
              <a:gd name="T22" fmla="*/ 2147483647 w 78"/>
              <a:gd name="T23" fmla="*/ 2147483647 h 78"/>
              <a:gd name="T24" fmla="*/ 2147483647 w 78"/>
              <a:gd name="T25" fmla="*/ 2147483647 h 78"/>
              <a:gd name="T26" fmla="*/ 2147483647 w 78"/>
              <a:gd name="T27" fmla="*/ 2147483647 h 78"/>
              <a:gd name="T28" fmla="*/ 2147483647 w 78"/>
              <a:gd name="T29" fmla="*/ 2147483647 h 78"/>
              <a:gd name="T30" fmla="*/ 0 w 78"/>
              <a:gd name="T31" fmla="*/ 2147483647 h 78"/>
              <a:gd name="T32" fmla="*/ 0 w 78"/>
              <a:gd name="T33" fmla="*/ 2147483647 h 78"/>
              <a:gd name="T34" fmla="*/ 0 w 78"/>
              <a:gd name="T35" fmla="*/ 2147483647 h 78"/>
              <a:gd name="T36" fmla="*/ 2147483647 w 78"/>
              <a:gd name="T37" fmla="*/ 2147483647 h 78"/>
              <a:gd name="T38" fmla="*/ 2147483647 w 78"/>
              <a:gd name="T39" fmla="*/ 2147483647 h 78"/>
              <a:gd name="T40" fmla="*/ 2147483647 w 78"/>
              <a:gd name="T41" fmla="*/ 2147483647 h 78"/>
              <a:gd name="T42" fmla="*/ 2147483647 w 78"/>
              <a:gd name="T43" fmla="*/ 2147483647 h 78"/>
              <a:gd name="T44" fmla="*/ 2147483647 w 78"/>
              <a:gd name="T45" fmla="*/ 2147483647 h 78"/>
              <a:gd name="T46" fmla="*/ 2147483647 w 78"/>
              <a:gd name="T47" fmla="*/ 2147483647 h 78"/>
              <a:gd name="T48" fmla="*/ 2147483647 w 78"/>
              <a:gd name="T49" fmla="*/ 2147483647 h 78"/>
              <a:gd name="T50" fmla="*/ 2147483647 w 78"/>
              <a:gd name="T51" fmla="*/ 2147483647 h 78"/>
              <a:gd name="T52" fmla="*/ 2147483647 w 78"/>
              <a:gd name="T53" fmla="*/ 2147483647 h 78"/>
              <a:gd name="T54" fmla="*/ 2147483647 w 78"/>
              <a:gd name="T55" fmla="*/ 2147483647 h 78"/>
              <a:gd name="T56" fmla="*/ 2147483647 w 78"/>
              <a:gd name="T57" fmla="*/ 2147483647 h 78"/>
              <a:gd name="T58" fmla="*/ 2147483647 w 78"/>
              <a:gd name="T59" fmla="*/ 2147483647 h 78"/>
              <a:gd name="T60" fmla="*/ 2147483647 w 78"/>
              <a:gd name="T61" fmla="*/ 2147483647 h 78"/>
              <a:gd name="T62" fmla="*/ 2147483647 w 78"/>
              <a:gd name="T63" fmla="*/ 2147483647 h 78"/>
              <a:gd name="T64" fmla="*/ 2147483647 w 78"/>
              <a:gd name="T65" fmla="*/ 2147483647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78"/>
              <a:gd name="T101" fmla="*/ 78 w 78"/>
              <a:gd name="T102" fmla="*/ 78 h 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78">
                <a:moveTo>
                  <a:pt x="78" y="41"/>
                </a:moveTo>
                <a:lnTo>
                  <a:pt x="78" y="33"/>
                </a:lnTo>
                <a:lnTo>
                  <a:pt x="78" y="25"/>
                </a:lnTo>
                <a:lnTo>
                  <a:pt x="73" y="17"/>
                </a:lnTo>
                <a:lnTo>
                  <a:pt x="69" y="13"/>
                </a:lnTo>
                <a:lnTo>
                  <a:pt x="61" y="8"/>
                </a:lnTo>
                <a:lnTo>
                  <a:pt x="57" y="4"/>
                </a:lnTo>
                <a:lnTo>
                  <a:pt x="49" y="0"/>
                </a:lnTo>
                <a:lnTo>
                  <a:pt x="41" y="0"/>
                </a:lnTo>
                <a:lnTo>
                  <a:pt x="37" y="0"/>
                </a:lnTo>
                <a:lnTo>
                  <a:pt x="25" y="4"/>
                </a:lnTo>
                <a:lnTo>
                  <a:pt x="21" y="8"/>
                </a:lnTo>
                <a:lnTo>
                  <a:pt x="17" y="13"/>
                </a:lnTo>
                <a:lnTo>
                  <a:pt x="9" y="17"/>
                </a:lnTo>
                <a:lnTo>
                  <a:pt x="4" y="25"/>
                </a:lnTo>
                <a:lnTo>
                  <a:pt x="0" y="33"/>
                </a:lnTo>
                <a:lnTo>
                  <a:pt x="0" y="41"/>
                </a:lnTo>
                <a:lnTo>
                  <a:pt x="0" y="49"/>
                </a:lnTo>
                <a:lnTo>
                  <a:pt x="4" y="53"/>
                </a:lnTo>
                <a:lnTo>
                  <a:pt x="9" y="61"/>
                </a:lnTo>
                <a:lnTo>
                  <a:pt x="17" y="65"/>
                </a:lnTo>
                <a:lnTo>
                  <a:pt x="21" y="73"/>
                </a:lnTo>
                <a:lnTo>
                  <a:pt x="25" y="78"/>
                </a:lnTo>
                <a:lnTo>
                  <a:pt x="37" y="78"/>
                </a:lnTo>
                <a:lnTo>
                  <a:pt x="41" y="78"/>
                </a:lnTo>
                <a:lnTo>
                  <a:pt x="49" y="78"/>
                </a:lnTo>
                <a:lnTo>
                  <a:pt x="57" y="78"/>
                </a:lnTo>
                <a:lnTo>
                  <a:pt x="61" y="73"/>
                </a:lnTo>
                <a:lnTo>
                  <a:pt x="69" y="65"/>
                </a:lnTo>
                <a:lnTo>
                  <a:pt x="73" y="61"/>
                </a:lnTo>
                <a:lnTo>
                  <a:pt x="78" y="53"/>
                </a:lnTo>
                <a:lnTo>
                  <a:pt x="78" y="49"/>
                </a:lnTo>
                <a:lnTo>
                  <a:pt x="78" y="4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5" name="Rectangle 37"/>
          <p:cNvSpPr>
            <a:spLocks noChangeArrowheads="1"/>
          </p:cNvSpPr>
          <p:nvPr/>
        </p:nvSpPr>
        <p:spPr bwMode="auto">
          <a:xfrm>
            <a:off x="3786188" y="2446338"/>
            <a:ext cx="1527175" cy="14065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6" name="Freeform 38"/>
          <p:cNvSpPr>
            <a:spLocks/>
          </p:cNvSpPr>
          <p:nvPr/>
        </p:nvSpPr>
        <p:spPr bwMode="auto">
          <a:xfrm>
            <a:off x="3548063" y="2486025"/>
            <a:ext cx="160337" cy="128588"/>
          </a:xfrm>
          <a:custGeom>
            <a:avLst/>
            <a:gdLst>
              <a:gd name="T0" fmla="*/ 0 w 101"/>
              <a:gd name="T1" fmla="*/ 2147483647 h 81"/>
              <a:gd name="T2" fmla="*/ 0 w 101"/>
              <a:gd name="T3" fmla="*/ 2147483647 h 81"/>
              <a:gd name="T4" fmla="*/ 2147483647 w 101"/>
              <a:gd name="T5" fmla="*/ 2147483647 h 81"/>
              <a:gd name="T6" fmla="*/ 0 w 101"/>
              <a:gd name="T7" fmla="*/ 0 h 81"/>
              <a:gd name="T8" fmla="*/ 0 w 101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1"/>
              <a:gd name="T17" fmla="*/ 101 w 10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1">
                <a:moveTo>
                  <a:pt x="0" y="40"/>
                </a:moveTo>
                <a:lnTo>
                  <a:pt x="0" y="81"/>
                </a:lnTo>
                <a:lnTo>
                  <a:pt x="101" y="40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7" name="Line 39"/>
          <p:cNvSpPr>
            <a:spLocks noChangeShapeType="1"/>
          </p:cNvSpPr>
          <p:nvPr/>
        </p:nvSpPr>
        <p:spPr bwMode="auto">
          <a:xfrm flipH="1">
            <a:off x="3090863" y="2549525"/>
            <a:ext cx="4572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8" name="Freeform 40"/>
          <p:cNvSpPr>
            <a:spLocks/>
          </p:cNvSpPr>
          <p:nvPr/>
        </p:nvSpPr>
        <p:spPr bwMode="auto">
          <a:xfrm>
            <a:off x="3560763" y="3684588"/>
            <a:ext cx="160337" cy="123825"/>
          </a:xfrm>
          <a:custGeom>
            <a:avLst/>
            <a:gdLst>
              <a:gd name="T0" fmla="*/ 0 w 101"/>
              <a:gd name="T1" fmla="*/ 2147483647 h 78"/>
              <a:gd name="T2" fmla="*/ 0 w 101"/>
              <a:gd name="T3" fmla="*/ 2147483647 h 78"/>
              <a:gd name="T4" fmla="*/ 2147483647 w 101"/>
              <a:gd name="T5" fmla="*/ 2147483647 h 78"/>
              <a:gd name="T6" fmla="*/ 0 w 101"/>
              <a:gd name="T7" fmla="*/ 0 h 78"/>
              <a:gd name="T8" fmla="*/ 0 w 101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78"/>
              <a:gd name="T17" fmla="*/ 101 w 101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78">
                <a:moveTo>
                  <a:pt x="0" y="41"/>
                </a:moveTo>
                <a:lnTo>
                  <a:pt x="0" y="78"/>
                </a:lnTo>
                <a:lnTo>
                  <a:pt x="101" y="41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39" name="Line 41"/>
          <p:cNvSpPr>
            <a:spLocks noChangeShapeType="1"/>
          </p:cNvSpPr>
          <p:nvPr/>
        </p:nvSpPr>
        <p:spPr bwMode="auto">
          <a:xfrm flipH="1">
            <a:off x="3103563" y="3749675"/>
            <a:ext cx="4572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0" name="Rectangle 46"/>
          <p:cNvSpPr>
            <a:spLocks noChangeArrowheads="1"/>
          </p:cNvSpPr>
          <p:nvPr/>
        </p:nvSpPr>
        <p:spPr bwMode="auto">
          <a:xfrm>
            <a:off x="3179763" y="2614613"/>
            <a:ext cx="309562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1" name="Rectangle 47"/>
          <p:cNvSpPr>
            <a:spLocks noChangeArrowheads="1"/>
          </p:cNvSpPr>
          <p:nvPr/>
        </p:nvSpPr>
        <p:spPr bwMode="auto">
          <a:xfrm>
            <a:off x="3179763" y="2671763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2" name="Rectangle 48"/>
          <p:cNvSpPr>
            <a:spLocks noChangeArrowheads="1"/>
          </p:cNvSpPr>
          <p:nvPr/>
        </p:nvSpPr>
        <p:spPr bwMode="auto">
          <a:xfrm>
            <a:off x="3179763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43" name="Rectangle 49"/>
          <p:cNvSpPr>
            <a:spLocks noChangeArrowheads="1"/>
          </p:cNvSpPr>
          <p:nvPr/>
        </p:nvSpPr>
        <p:spPr bwMode="auto">
          <a:xfrm>
            <a:off x="3263900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44" name="Rectangle 50"/>
          <p:cNvSpPr>
            <a:spLocks noChangeArrowheads="1"/>
          </p:cNvSpPr>
          <p:nvPr/>
        </p:nvSpPr>
        <p:spPr bwMode="auto">
          <a:xfrm>
            <a:off x="3179763" y="2671763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5" name="Rectangle 51"/>
          <p:cNvSpPr>
            <a:spLocks noChangeArrowheads="1"/>
          </p:cNvSpPr>
          <p:nvPr/>
        </p:nvSpPr>
        <p:spPr bwMode="auto">
          <a:xfrm>
            <a:off x="3179763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9246" name="Rectangle 52"/>
          <p:cNvSpPr>
            <a:spLocks noChangeArrowheads="1"/>
          </p:cNvSpPr>
          <p:nvPr/>
        </p:nvSpPr>
        <p:spPr bwMode="auto">
          <a:xfrm>
            <a:off x="3263900" y="26717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47" name="Rectangle 53"/>
          <p:cNvSpPr>
            <a:spLocks noChangeArrowheads="1"/>
          </p:cNvSpPr>
          <p:nvPr/>
        </p:nvSpPr>
        <p:spPr bwMode="auto">
          <a:xfrm>
            <a:off x="3179763" y="3014663"/>
            <a:ext cx="187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48" name="Rectangle 54"/>
          <p:cNvSpPr>
            <a:spLocks noChangeArrowheads="1"/>
          </p:cNvSpPr>
          <p:nvPr/>
        </p:nvSpPr>
        <p:spPr bwMode="auto">
          <a:xfrm>
            <a:off x="3179763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49" name="Rectangle 55"/>
          <p:cNvSpPr>
            <a:spLocks noChangeArrowheads="1"/>
          </p:cNvSpPr>
          <p:nvPr/>
        </p:nvSpPr>
        <p:spPr bwMode="auto">
          <a:xfrm>
            <a:off x="3263900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50" name="Rectangle 56"/>
          <p:cNvSpPr>
            <a:spLocks noChangeArrowheads="1"/>
          </p:cNvSpPr>
          <p:nvPr/>
        </p:nvSpPr>
        <p:spPr bwMode="auto">
          <a:xfrm>
            <a:off x="3179763" y="3014663"/>
            <a:ext cx="187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1" name="Rectangle 57"/>
          <p:cNvSpPr>
            <a:spLocks noChangeArrowheads="1"/>
          </p:cNvSpPr>
          <p:nvPr/>
        </p:nvSpPr>
        <p:spPr bwMode="auto">
          <a:xfrm>
            <a:off x="3179763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9252" name="Rectangle 58"/>
          <p:cNvSpPr>
            <a:spLocks noChangeArrowheads="1"/>
          </p:cNvSpPr>
          <p:nvPr/>
        </p:nvSpPr>
        <p:spPr bwMode="auto">
          <a:xfrm>
            <a:off x="3263900" y="30146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53" name="Rectangle 59"/>
          <p:cNvSpPr>
            <a:spLocks noChangeArrowheads="1"/>
          </p:cNvSpPr>
          <p:nvPr/>
        </p:nvSpPr>
        <p:spPr bwMode="auto">
          <a:xfrm>
            <a:off x="3179763" y="3355975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4" name="Rectangle 60"/>
          <p:cNvSpPr>
            <a:spLocks noChangeArrowheads="1"/>
          </p:cNvSpPr>
          <p:nvPr/>
        </p:nvSpPr>
        <p:spPr bwMode="auto">
          <a:xfrm>
            <a:off x="3179763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55" name="Rectangle 61"/>
          <p:cNvSpPr>
            <a:spLocks noChangeArrowheads="1"/>
          </p:cNvSpPr>
          <p:nvPr/>
        </p:nvSpPr>
        <p:spPr bwMode="auto">
          <a:xfrm>
            <a:off x="3263900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56" name="Rectangle 62"/>
          <p:cNvSpPr>
            <a:spLocks noChangeArrowheads="1"/>
          </p:cNvSpPr>
          <p:nvPr/>
        </p:nvSpPr>
        <p:spPr bwMode="auto">
          <a:xfrm>
            <a:off x="3179763" y="3355975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57" name="Rectangle 63"/>
          <p:cNvSpPr>
            <a:spLocks noChangeArrowheads="1"/>
          </p:cNvSpPr>
          <p:nvPr/>
        </p:nvSpPr>
        <p:spPr bwMode="auto">
          <a:xfrm>
            <a:off x="3179763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·</a:t>
            </a:r>
            <a:endParaRPr lang="de-DE"/>
          </a:p>
        </p:txBody>
      </p:sp>
      <p:sp>
        <p:nvSpPr>
          <p:cNvPr id="9258" name="Rectangle 64"/>
          <p:cNvSpPr>
            <a:spLocks noChangeArrowheads="1"/>
          </p:cNvSpPr>
          <p:nvPr/>
        </p:nvSpPr>
        <p:spPr bwMode="auto">
          <a:xfrm>
            <a:off x="3263900" y="3355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59" name="Rectangle 65"/>
          <p:cNvSpPr>
            <a:spLocks noChangeArrowheads="1"/>
          </p:cNvSpPr>
          <p:nvPr/>
        </p:nvSpPr>
        <p:spPr bwMode="auto">
          <a:xfrm>
            <a:off x="3624263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0" name="Rectangle 66"/>
          <p:cNvSpPr>
            <a:spLocks noChangeArrowheads="1"/>
          </p:cNvSpPr>
          <p:nvPr/>
        </p:nvSpPr>
        <p:spPr bwMode="auto">
          <a:xfrm>
            <a:off x="3624263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endParaRPr lang="de-DE"/>
          </a:p>
        </p:txBody>
      </p:sp>
      <p:sp>
        <p:nvSpPr>
          <p:cNvPr id="9261" name="Rectangle 67"/>
          <p:cNvSpPr>
            <a:spLocks noChangeArrowheads="1"/>
          </p:cNvSpPr>
          <p:nvPr/>
        </p:nvSpPr>
        <p:spPr bwMode="auto">
          <a:xfrm>
            <a:off x="371475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62" name="Rectangle 68"/>
          <p:cNvSpPr>
            <a:spLocks noChangeArrowheads="1"/>
          </p:cNvSpPr>
          <p:nvPr/>
        </p:nvSpPr>
        <p:spPr bwMode="auto">
          <a:xfrm>
            <a:off x="3702050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3" name="Rectangle 69"/>
          <p:cNvSpPr>
            <a:spLocks noChangeArrowheads="1"/>
          </p:cNvSpPr>
          <p:nvPr/>
        </p:nvSpPr>
        <p:spPr bwMode="auto">
          <a:xfrm>
            <a:off x="3702050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9264" name="Rectangle 70"/>
          <p:cNvSpPr>
            <a:spLocks noChangeArrowheads="1"/>
          </p:cNvSpPr>
          <p:nvPr/>
        </p:nvSpPr>
        <p:spPr bwMode="auto">
          <a:xfrm>
            <a:off x="3792538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65" name="Rectangle 71"/>
          <p:cNvSpPr>
            <a:spLocks noChangeArrowheads="1"/>
          </p:cNvSpPr>
          <p:nvPr/>
        </p:nvSpPr>
        <p:spPr bwMode="auto">
          <a:xfrm>
            <a:off x="3779838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6" name="Rectangle 72"/>
          <p:cNvSpPr>
            <a:spLocks noChangeArrowheads="1"/>
          </p:cNvSpPr>
          <p:nvPr/>
        </p:nvSpPr>
        <p:spPr bwMode="auto">
          <a:xfrm>
            <a:off x="3779838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9267" name="Rectangle 73"/>
          <p:cNvSpPr>
            <a:spLocks noChangeArrowheads="1"/>
          </p:cNvSpPr>
          <p:nvPr/>
        </p:nvSpPr>
        <p:spPr bwMode="auto">
          <a:xfrm>
            <a:off x="394017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68" name="Rectangle 74"/>
          <p:cNvSpPr>
            <a:spLocks noChangeArrowheads="1"/>
          </p:cNvSpPr>
          <p:nvPr/>
        </p:nvSpPr>
        <p:spPr bwMode="auto">
          <a:xfrm>
            <a:off x="3914775" y="1858963"/>
            <a:ext cx="1873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69" name="Rectangle 75"/>
          <p:cNvSpPr>
            <a:spLocks noChangeArrowheads="1"/>
          </p:cNvSpPr>
          <p:nvPr/>
        </p:nvSpPr>
        <p:spPr bwMode="auto">
          <a:xfrm>
            <a:off x="391477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9270" name="Rectangle 76"/>
          <p:cNvSpPr>
            <a:spLocks noChangeArrowheads="1"/>
          </p:cNvSpPr>
          <p:nvPr/>
        </p:nvSpPr>
        <p:spPr bwMode="auto">
          <a:xfrm>
            <a:off x="39989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71" name="Rectangle 77"/>
          <p:cNvSpPr>
            <a:spLocks noChangeArrowheads="1"/>
          </p:cNvSpPr>
          <p:nvPr/>
        </p:nvSpPr>
        <p:spPr bwMode="auto">
          <a:xfrm>
            <a:off x="3986213" y="1858963"/>
            <a:ext cx="1857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2" name="Rectangle 78"/>
          <p:cNvSpPr>
            <a:spLocks noChangeArrowheads="1"/>
          </p:cNvSpPr>
          <p:nvPr/>
        </p:nvSpPr>
        <p:spPr bwMode="auto">
          <a:xfrm>
            <a:off x="39862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73" name="Rectangle 79"/>
          <p:cNvSpPr>
            <a:spLocks noChangeArrowheads="1"/>
          </p:cNvSpPr>
          <p:nvPr/>
        </p:nvSpPr>
        <p:spPr bwMode="auto">
          <a:xfrm>
            <a:off x="406876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74" name="Rectangle 80"/>
          <p:cNvSpPr>
            <a:spLocks noChangeArrowheads="1"/>
          </p:cNvSpPr>
          <p:nvPr/>
        </p:nvSpPr>
        <p:spPr bwMode="auto">
          <a:xfrm>
            <a:off x="4049713" y="1858963"/>
            <a:ext cx="2651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5" name="Rectangle 81"/>
          <p:cNvSpPr>
            <a:spLocks noChangeArrowheads="1"/>
          </p:cNvSpPr>
          <p:nvPr/>
        </p:nvSpPr>
        <p:spPr bwMode="auto">
          <a:xfrm>
            <a:off x="4049713" y="1858963"/>
            <a:ext cx="176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9276" name="Rectangle 82"/>
          <p:cNvSpPr>
            <a:spLocks noChangeArrowheads="1"/>
          </p:cNvSpPr>
          <p:nvPr/>
        </p:nvSpPr>
        <p:spPr bwMode="auto">
          <a:xfrm>
            <a:off x="4230688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77" name="Rectangle 83"/>
          <p:cNvSpPr>
            <a:spLocks noChangeArrowheads="1"/>
          </p:cNvSpPr>
          <p:nvPr/>
        </p:nvSpPr>
        <p:spPr bwMode="auto">
          <a:xfrm>
            <a:off x="4217988" y="1858963"/>
            <a:ext cx="219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78" name="Rectangle 84"/>
          <p:cNvSpPr>
            <a:spLocks noChangeArrowheads="1"/>
          </p:cNvSpPr>
          <p:nvPr/>
        </p:nvSpPr>
        <p:spPr bwMode="auto">
          <a:xfrm>
            <a:off x="4217988" y="1858963"/>
            <a:ext cx="123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9279" name="Rectangle 85"/>
          <p:cNvSpPr>
            <a:spLocks noChangeArrowheads="1"/>
          </p:cNvSpPr>
          <p:nvPr/>
        </p:nvSpPr>
        <p:spPr bwMode="auto">
          <a:xfrm>
            <a:off x="434022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80" name="Rectangle 86"/>
          <p:cNvSpPr>
            <a:spLocks noChangeArrowheads="1"/>
          </p:cNvSpPr>
          <p:nvPr/>
        </p:nvSpPr>
        <p:spPr bwMode="auto">
          <a:xfrm>
            <a:off x="4308475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1" name="Rectangle 87"/>
          <p:cNvSpPr>
            <a:spLocks noChangeArrowheads="1"/>
          </p:cNvSpPr>
          <p:nvPr/>
        </p:nvSpPr>
        <p:spPr bwMode="auto">
          <a:xfrm>
            <a:off x="4308475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9282" name="Rectangle 88"/>
          <p:cNvSpPr>
            <a:spLocks noChangeArrowheads="1"/>
          </p:cNvSpPr>
          <p:nvPr/>
        </p:nvSpPr>
        <p:spPr bwMode="auto">
          <a:xfrm>
            <a:off x="44688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83" name="Rectangle 89"/>
          <p:cNvSpPr>
            <a:spLocks noChangeArrowheads="1"/>
          </p:cNvSpPr>
          <p:nvPr/>
        </p:nvSpPr>
        <p:spPr bwMode="auto">
          <a:xfrm>
            <a:off x="4430713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4" name="Rectangle 90"/>
          <p:cNvSpPr>
            <a:spLocks noChangeArrowheads="1"/>
          </p:cNvSpPr>
          <p:nvPr/>
        </p:nvSpPr>
        <p:spPr bwMode="auto">
          <a:xfrm>
            <a:off x="4430713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9285" name="Rectangle 91"/>
          <p:cNvSpPr>
            <a:spLocks noChangeArrowheads="1"/>
          </p:cNvSpPr>
          <p:nvPr/>
        </p:nvSpPr>
        <p:spPr bwMode="auto">
          <a:xfrm>
            <a:off x="459105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86" name="Rectangle 92"/>
          <p:cNvSpPr>
            <a:spLocks noChangeArrowheads="1"/>
          </p:cNvSpPr>
          <p:nvPr/>
        </p:nvSpPr>
        <p:spPr bwMode="auto">
          <a:xfrm>
            <a:off x="4565650" y="1858963"/>
            <a:ext cx="219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87" name="Rectangle 93"/>
          <p:cNvSpPr>
            <a:spLocks noChangeArrowheads="1"/>
          </p:cNvSpPr>
          <p:nvPr/>
        </p:nvSpPr>
        <p:spPr bwMode="auto">
          <a:xfrm>
            <a:off x="4565650" y="1858963"/>
            <a:ext cx="123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de-DE"/>
          </a:p>
        </p:txBody>
      </p:sp>
      <p:sp>
        <p:nvSpPr>
          <p:cNvPr id="9288" name="Rectangle 94"/>
          <p:cNvSpPr>
            <a:spLocks noChangeArrowheads="1"/>
          </p:cNvSpPr>
          <p:nvPr/>
        </p:nvSpPr>
        <p:spPr bwMode="auto">
          <a:xfrm>
            <a:off x="4687888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89" name="Rectangle 95"/>
          <p:cNvSpPr>
            <a:spLocks noChangeArrowheads="1"/>
          </p:cNvSpPr>
          <p:nvPr/>
        </p:nvSpPr>
        <p:spPr bwMode="auto">
          <a:xfrm>
            <a:off x="4675188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0" name="Rectangle 96"/>
          <p:cNvSpPr>
            <a:spLocks noChangeArrowheads="1"/>
          </p:cNvSpPr>
          <p:nvPr/>
        </p:nvSpPr>
        <p:spPr bwMode="auto">
          <a:xfrm>
            <a:off x="4675188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endParaRPr lang="de-DE"/>
          </a:p>
        </p:txBody>
      </p:sp>
      <p:sp>
        <p:nvSpPr>
          <p:cNvPr id="9291" name="Rectangle 97"/>
          <p:cNvSpPr>
            <a:spLocks noChangeArrowheads="1"/>
          </p:cNvSpPr>
          <p:nvPr/>
        </p:nvSpPr>
        <p:spPr bwMode="auto">
          <a:xfrm>
            <a:off x="477202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92" name="Rectangle 98"/>
          <p:cNvSpPr>
            <a:spLocks noChangeArrowheads="1"/>
          </p:cNvSpPr>
          <p:nvPr/>
        </p:nvSpPr>
        <p:spPr bwMode="auto">
          <a:xfrm>
            <a:off x="4765675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3" name="Rectangle 99"/>
          <p:cNvSpPr>
            <a:spLocks noChangeArrowheads="1"/>
          </p:cNvSpPr>
          <p:nvPr/>
        </p:nvSpPr>
        <p:spPr bwMode="auto">
          <a:xfrm>
            <a:off x="4765675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9294" name="Rectangle 100"/>
          <p:cNvSpPr>
            <a:spLocks noChangeArrowheads="1"/>
          </p:cNvSpPr>
          <p:nvPr/>
        </p:nvSpPr>
        <p:spPr bwMode="auto">
          <a:xfrm>
            <a:off x="49260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95" name="Rectangle 101"/>
          <p:cNvSpPr>
            <a:spLocks noChangeArrowheads="1"/>
          </p:cNvSpPr>
          <p:nvPr/>
        </p:nvSpPr>
        <p:spPr bwMode="auto">
          <a:xfrm>
            <a:off x="4900613" y="1858963"/>
            <a:ext cx="2190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6" name="Rectangle 102"/>
          <p:cNvSpPr>
            <a:spLocks noChangeArrowheads="1"/>
          </p:cNvSpPr>
          <p:nvPr/>
        </p:nvSpPr>
        <p:spPr bwMode="auto">
          <a:xfrm>
            <a:off x="4900613" y="1858963"/>
            <a:ext cx="123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de-DE"/>
          </a:p>
        </p:txBody>
      </p:sp>
      <p:sp>
        <p:nvSpPr>
          <p:cNvPr id="9297" name="Rectangle 103"/>
          <p:cNvSpPr>
            <a:spLocks noChangeArrowheads="1"/>
          </p:cNvSpPr>
          <p:nvPr/>
        </p:nvSpPr>
        <p:spPr bwMode="auto">
          <a:xfrm>
            <a:off x="502285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298" name="Rectangle 104"/>
          <p:cNvSpPr>
            <a:spLocks noChangeArrowheads="1"/>
          </p:cNvSpPr>
          <p:nvPr/>
        </p:nvSpPr>
        <p:spPr bwMode="auto">
          <a:xfrm>
            <a:off x="4991100" y="1858963"/>
            <a:ext cx="307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99" name="Rectangle 105"/>
          <p:cNvSpPr>
            <a:spLocks noChangeArrowheads="1"/>
          </p:cNvSpPr>
          <p:nvPr/>
        </p:nvSpPr>
        <p:spPr bwMode="auto">
          <a:xfrm>
            <a:off x="4991100" y="1858963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m</a:t>
            </a:r>
            <a:endParaRPr lang="de-DE"/>
          </a:p>
        </p:txBody>
      </p:sp>
      <p:sp>
        <p:nvSpPr>
          <p:cNvPr id="9300" name="Rectangle 106"/>
          <p:cNvSpPr>
            <a:spLocks noChangeArrowheads="1"/>
          </p:cNvSpPr>
          <p:nvPr/>
        </p:nvSpPr>
        <p:spPr bwMode="auto">
          <a:xfrm>
            <a:off x="522287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01" name="Rectangle 107"/>
          <p:cNvSpPr>
            <a:spLocks noChangeArrowheads="1"/>
          </p:cNvSpPr>
          <p:nvPr/>
        </p:nvSpPr>
        <p:spPr bwMode="auto">
          <a:xfrm>
            <a:off x="5203825" y="1858963"/>
            <a:ext cx="2444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2" name="Rectangle 108"/>
          <p:cNvSpPr>
            <a:spLocks noChangeArrowheads="1"/>
          </p:cNvSpPr>
          <p:nvPr/>
        </p:nvSpPr>
        <p:spPr bwMode="auto">
          <a:xfrm>
            <a:off x="5203825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a</a:t>
            </a:r>
            <a:endParaRPr lang="de-DE"/>
          </a:p>
        </p:txBody>
      </p:sp>
      <p:sp>
        <p:nvSpPr>
          <p:cNvPr id="9303" name="Rectangle 109"/>
          <p:cNvSpPr>
            <a:spLocks noChangeArrowheads="1"/>
          </p:cNvSpPr>
          <p:nvPr/>
        </p:nvSpPr>
        <p:spPr bwMode="auto">
          <a:xfrm>
            <a:off x="536416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04" name="Rectangle 110"/>
          <p:cNvSpPr>
            <a:spLocks noChangeArrowheads="1"/>
          </p:cNvSpPr>
          <p:nvPr/>
        </p:nvSpPr>
        <p:spPr bwMode="auto">
          <a:xfrm>
            <a:off x="5319713" y="1858963"/>
            <a:ext cx="1920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5" name="Rectangle 111"/>
          <p:cNvSpPr>
            <a:spLocks noChangeArrowheads="1"/>
          </p:cNvSpPr>
          <p:nvPr/>
        </p:nvSpPr>
        <p:spPr bwMode="auto">
          <a:xfrm>
            <a:off x="5340350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de-DE"/>
          </a:p>
        </p:txBody>
      </p:sp>
      <p:sp>
        <p:nvSpPr>
          <p:cNvPr id="9306" name="Rectangle 112"/>
          <p:cNvSpPr>
            <a:spLocks noChangeArrowheads="1"/>
          </p:cNvSpPr>
          <p:nvPr/>
        </p:nvSpPr>
        <p:spPr bwMode="auto">
          <a:xfrm>
            <a:off x="540861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07" name="Rectangle 113"/>
          <p:cNvSpPr>
            <a:spLocks noChangeArrowheads="1"/>
          </p:cNvSpPr>
          <p:nvPr/>
        </p:nvSpPr>
        <p:spPr bwMode="auto">
          <a:xfrm>
            <a:off x="5395913" y="1858963"/>
            <a:ext cx="1936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08" name="Rectangle 114"/>
          <p:cNvSpPr>
            <a:spLocks noChangeArrowheads="1"/>
          </p:cNvSpPr>
          <p:nvPr/>
        </p:nvSpPr>
        <p:spPr bwMode="auto">
          <a:xfrm>
            <a:off x="5395913" y="1858963"/>
            <a:ext cx="88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i</a:t>
            </a:r>
            <a:endParaRPr lang="de-DE"/>
          </a:p>
        </p:txBody>
      </p:sp>
      <p:sp>
        <p:nvSpPr>
          <p:cNvPr id="9309" name="Rectangle 115"/>
          <p:cNvSpPr>
            <a:spLocks noChangeArrowheads="1"/>
          </p:cNvSpPr>
          <p:nvPr/>
        </p:nvSpPr>
        <p:spPr bwMode="auto">
          <a:xfrm>
            <a:off x="5486400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10" name="Rectangle 116"/>
          <p:cNvSpPr>
            <a:spLocks noChangeArrowheads="1"/>
          </p:cNvSpPr>
          <p:nvPr/>
        </p:nvSpPr>
        <p:spPr bwMode="auto">
          <a:xfrm>
            <a:off x="5473700" y="1858963"/>
            <a:ext cx="2508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1" name="Rectangle 117"/>
          <p:cNvSpPr>
            <a:spLocks noChangeArrowheads="1"/>
          </p:cNvSpPr>
          <p:nvPr/>
        </p:nvSpPr>
        <p:spPr bwMode="auto">
          <a:xfrm>
            <a:off x="5473700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de-DE"/>
          </a:p>
        </p:txBody>
      </p:sp>
      <p:sp>
        <p:nvSpPr>
          <p:cNvPr id="9312" name="Rectangle 118"/>
          <p:cNvSpPr>
            <a:spLocks noChangeArrowheads="1"/>
          </p:cNvSpPr>
          <p:nvPr/>
        </p:nvSpPr>
        <p:spPr bwMode="auto">
          <a:xfrm>
            <a:off x="5635625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13" name="Rectangle 119"/>
          <p:cNvSpPr>
            <a:spLocks noChangeArrowheads="1"/>
          </p:cNvSpPr>
          <p:nvPr/>
        </p:nvSpPr>
        <p:spPr bwMode="auto">
          <a:xfrm>
            <a:off x="5608638" y="1858963"/>
            <a:ext cx="2524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4" name="Rectangle 120"/>
          <p:cNvSpPr>
            <a:spLocks noChangeArrowheads="1"/>
          </p:cNvSpPr>
          <p:nvPr/>
        </p:nvSpPr>
        <p:spPr bwMode="auto">
          <a:xfrm>
            <a:off x="5608638" y="1858963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9315" name="Rectangle 121"/>
          <p:cNvSpPr>
            <a:spLocks noChangeArrowheads="1"/>
          </p:cNvSpPr>
          <p:nvPr/>
        </p:nvSpPr>
        <p:spPr bwMode="auto">
          <a:xfrm>
            <a:off x="5770563" y="18589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16" name="Rectangle 122"/>
          <p:cNvSpPr>
            <a:spLocks noChangeArrowheads="1"/>
          </p:cNvSpPr>
          <p:nvPr/>
        </p:nvSpPr>
        <p:spPr bwMode="auto">
          <a:xfrm>
            <a:off x="4294188" y="2943225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7" name="Rectangle 123"/>
          <p:cNvSpPr>
            <a:spLocks noChangeArrowheads="1"/>
          </p:cNvSpPr>
          <p:nvPr/>
        </p:nvSpPr>
        <p:spPr bwMode="auto">
          <a:xfrm>
            <a:off x="4294188" y="2943225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b="1">
                <a:solidFill>
                  <a:srgbClr val="000000"/>
                </a:solidFill>
                <a:latin typeface="Times New Roman" pitchFamily="18" charset="0"/>
              </a:rPr>
              <a:t>W</a:t>
            </a:r>
            <a:endParaRPr lang="de-DE"/>
          </a:p>
        </p:txBody>
      </p:sp>
      <p:sp>
        <p:nvSpPr>
          <p:cNvPr id="9318" name="Rectangle 124"/>
          <p:cNvSpPr>
            <a:spLocks noChangeArrowheads="1"/>
          </p:cNvSpPr>
          <p:nvPr/>
        </p:nvSpPr>
        <p:spPr bwMode="auto">
          <a:xfrm>
            <a:off x="4616450" y="29495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19" name="Rectangle 125"/>
          <p:cNvSpPr>
            <a:spLocks noChangeArrowheads="1"/>
          </p:cNvSpPr>
          <p:nvPr/>
        </p:nvSpPr>
        <p:spPr bwMode="auto">
          <a:xfrm>
            <a:off x="4578350" y="2943225"/>
            <a:ext cx="25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0" name="Rectangle 126"/>
          <p:cNvSpPr>
            <a:spLocks noChangeArrowheads="1"/>
          </p:cNvSpPr>
          <p:nvPr/>
        </p:nvSpPr>
        <p:spPr bwMode="auto">
          <a:xfrm>
            <a:off x="4578350" y="2943225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b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9321" name="Rectangle 127"/>
          <p:cNvSpPr>
            <a:spLocks noChangeArrowheads="1"/>
          </p:cNvSpPr>
          <p:nvPr/>
        </p:nvSpPr>
        <p:spPr bwMode="auto">
          <a:xfrm>
            <a:off x="4732338" y="29495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22" name="Rectangle 146"/>
          <p:cNvSpPr>
            <a:spLocks noChangeArrowheads="1"/>
          </p:cNvSpPr>
          <p:nvPr/>
        </p:nvSpPr>
        <p:spPr bwMode="auto">
          <a:xfrm>
            <a:off x="2613025" y="2362200"/>
            <a:ext cx="2524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3" name="Rectangle 147"/>
          <p:cNvSpPr>
            <a:spLocks noChangeArrowheads="1"/>
          </p:cNvSpPr>
          <p:nvPr/>
        </p:nvSpPr>
        <p:spPr bwMode="auto">
          <a:xfrm>
            <a:off x="2613025" y="235585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9324" name="Rectangle 148"/>
          <p:cNvSpPr>
            <a:spLocks noChangeArrowheads="1"/>
          </p:cNvSpPr>
          <p:nvPr/>
        </p:nvSpPr>
        <p:spPr bwMode="auto">
          <a:xfrm>
            <a:off x="2768600" y="23558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25" name="Rectangle 149"/>
          <p:cNvSpPr>
            <a:spLocks noChangeArrowheads="1"/>
          </p:cNvSpPr>
          <p:nvPr/>
        </p:nvSpPr>
        <p:spPr bwMode="auto">
          <a:xfrm>
            <a:off x="2749550" y="2498725"/>
            <a:ext cx="179388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6" name="Rectangle 150"/>
          <p:cNvSpPr>
            <a:spLocks noChangeArrowheads="1"/>
          </p:cNvSpPr>
          <p:nvPr/>
        </p:nvSpPr>
        <p:spPr bwMode="auto">
          <a:xfrm>
            <a:off x="2749550" y="2498725"/>
            <a:ext cx="1079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9327" name="Rectangle 151"/>
          <p:cNvSpPr>
            <a:spLocks noChangeArrowheads="1"/>
          </p:cNvSpPr>
          <p:nvPr/>
        </p:nvSpPr>
        <p:spPr bwMode="auto">
          <a:xfrm>
            <a:off x="2851150" y="23955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28" name="Rectangle 152"/>
          <p:cNvSpPr>
            <a:spLocks noChangeArrowheads="1"/>
          </p:cNvSpPr>
          <p:nvPr/>
        </p:nvSpPr>
        <p:spPr bwMode="auto">
          <a:xfrm>
            <a:off x="2671763" y="3549650"/>
            <a:ext cx="250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29" name="Rectangle 153"/>
          <p:cNvSpPr>
            <a:spLocks noChangeArrowheads="1"/>
          </p:cNvSpPr>
          <p:nvPr/>
        </p:nvSpPr>
        <p:spPr bwMode="auto">
          <a:xfrm>
            <a:off x="2671763" y="354965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9330" name="Rectangle 154"/>
          <p:cNvSpPr>
            <a:spLocks noChangeArrowheads="1"/>
          </p:cNvSpPr>
          <p:nvPr/>
        </p:nvSpPr>
        <p:spPr bwMode="auto">
          <a:xfrm>
            <a:off x="2825750" y="354965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31" name="Rectangle 155"/>
          <p:cNvSpPr>
            <a:spLocks noChangeArrowheads="1"/>
          </p:cNvSpPr>
          <p:nvPr/>
        </p:nvSpPr>
        <p:spPr bwMode="auto">
          <a:xfrm>
            <a:off x="2800350" y="3684588"/>
            <a:ext cx="1936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2" name="Rectangle 156"/>
          <p:cNvSpPr>
            <a:spLocks noChangeArrowheads="1"/>
          </p:cNvSpPr>
          <p:nvPr/>
        </p:nvSpPr>
        <p:spPr bwMode="auto">
          <a:xfrm>
            <a:off x="2806700" y="368458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9333" name="Rectangle 157"/>
          <p:cNvSpPr>
            <a:spLocks noChangeArrowheads="1"/>
          </p:cNvSpPr>
          <p:nvPr/>
        </p:nvSpPr>
        <p:spPr bwMode="auto">
          <a:xfrm>
            <a:off x="2916238" y="35814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34" name="Rectangle 158"/>
          <p:cNvSpPr>
            <a:spLocks noChangeArrowheads="1"/>
          </p:cNvSpPr>
          <p:nvPr/>
        </p:nvSpPr>
        <p:spPr bwMode="auto">
          <a:xfrm>
            <a:off x="1795463" y="2911475"/>
            <a:ext cx="4508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5" name="Rectangle 159"/>
          <p:cNvSpPr>
            <a:spLocks noChangeArrowheads="1"/>
          </p:cNvSpPr>
          <p:nvPr/>
        </p:nvSpPr>
        <p:spPr bwMode="auto">
          <a:xfrm>
            <a:off x="1795463" y="2917825"/>
            <a:ext cx="27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3000" b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de-DE"/>
          </a:p>
        </p:txBody>
      </p:sp>
      <p:sp>
        <p:nvSpPr>
          <p:cNvPr id="9336" name="Rectangle 160"/>
          <p:cNvSpPr>
            <a:spLocks noChangeArrowheads="1"/>
          </p:cNvSpPr>
          <p:nvPr/>
        </p:nvSpPr>
        <p:spPr bwMode="auto">
          <a:xfrm>
            <a:off x="2065338" y="29749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37" name="Rectangle 173"/>
          <p:cNvSpPr>
            <a:spLocks noChangeArrowheads="1"/>
          </p:cNvSpPr>
          <p:nvPr/>
        </p:nvSpPr>
        <p:spPr bwMode="auto">
          <a:xfrm>
            <a:off x="2085975" y="2382838"/>
            <a:ext cx="1133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38" name="Rectangle 174"/>
          <p:cNvSpPr>
            <a:spLocks noChangeArrowheads="1"/>
          </p:cNvSpPr>
          <p:nvPr/>
        </p:nvSpPr>
        <p:spPr bwMode="auto">
          <a:xfrm>
            <a:off x="2025650" y="2289175"/>
            <a:ext cx="60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0000">
                <a:solidFill>
                  <a:srgbClr val="000000"/>
                </a:solidFill>
                <a:latin typeface="Times New Roman" pitchFamily="18" charset="0"/>
              </a:rPr>
              <a:t>{</a:t>
            </a:r>
            <a:endParaRPr lang="de-DE"/>
          </a:p>
        </p:txBody>
      </p:sp>
      <p:sp>
        <p:nvSpPr>
          <p:cNvPr id="9339" name="Rectangle 175"/>
          <p:cNvSpPr>
            <a:spLocks noChangeArrowheads="1"/>
          </p:cNvSpPr>
          <p:nvPr/>
        </p:nvSpPr>
        <p:spPr bwMode="auto">
          <a:xfrm>
            <a:off x="2690813" y="326548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40" name="Rectangle 135"/>
          <p:cNvSpPr>
            <a:spLocks noChangeArrowheads="1"/>
          </p:cNvSpPr>
          <p:nvPr/>
        </p:nvSpPr>
        <p:spPr bwMode="auto">
          <a:xfrm>
            <a:off x="6958013" y="2235200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9341" name="Rectangle 180"/>
          <p:cNvSpPr>
            <a:spLocks noChangeArrowheads="1"/>
          </p:cNvSpPr>
          <p:nvPr/>
        </p:nvSpPr>
        <p:spPr bwMode="auto">
          <a:xfrm>
            <a:off x="7280275" y="2235200"/>
            <a:ext cx="414338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6800">
                <a:solidFill>
                  <a:srgbClr val="000000"/>
                </a:solidFill>
                <a:latin typeface="Times New Roman" pitchFamily="18" charset="0"/>
              </a:rPr>
              <a:t>}</a:t>
            </a:r>
            <a:endParaRPr lang="de-DE"/>
          </a:p>
        </p:txBody>
      </p:sp>
      <p:sp>
        <p:nvSpPr>
          <p:cNvPr id="9342" name="Rectangle 19"/>
          <p:cNvSpPr>
            <a:spLocks noChangeArrowheads="1"/>
          </p:cNvSpPr>
          <p:nvPr/>
        </p:nvSpPr>
        <p:spPr bwMode="auto">
          <a:xfrm>
            <a:off x="5864225" y="2525713"/>
            <a:ext cx="1857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3" name="Rectangle 20"/>
          <p:cNvSpPr>
            <a:spLocks noChangeArrowheads="1"/>
          </p:cNvSpPr>
          <p:nvPr/>
        </p:nvSpPr>
        <p:spPr bwMode="auto">
          <a:xfrm>
            <a:off x="5873750" y="252412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9344" name="Rectangle 23"/>
          <p:cNvSpPr>
            <a:spLocks noChangeArrowheads="1"/>
          </p:cNvSpPr>
          <p:nvPr/>
        </p:nvSpPr>
        <p:spPr bwMode="auto">
          <a:xfrm>
            <a:off x="5876925" y="23193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9345" name="Freeform 25"/>
          <p:cNvSpPr>
            <a:spLocks/>
          </p:cNvSpPr>
          <p:nvPr/>
        </p:nvSpPr>
        <p:spPr bwMode="auto">
          <a:xfrm>
            <a:off x="6534150" y="2428875"/>
            <a:ext cx="160338" cy="134938"/>
          </a:xfrm>
          <a:custGeom>
            <a:avLst/>
            <a:gdLst>
              <a:gd name="T0" fmla="*/ 0 w 101"/>
              <a:gd name="T1" fmla="*/ 2147483647 h 85"/>
              <a:gd name="T2" fmla="*/ 0 w 101"/>
              <a:gd name="T3" fmla="*/ 2147483647 h 85"/>
              <a:gd name="T4" fmla="*/ 2147483647 w 101"/>
              <a:gd name="T5" fmla="*/ 2147483647 h 85"/>
              <a:gd name="T6" fmla="*/ 0 w 101"/>
              <a:gd name="T7" fmla="*/ 0 h 85"/>
              <a:gd name="T8" fmla="*/ 0 w 101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5"/>
              <a:gd name="T17" fmla="*/ 101 w 101"/>
              <a:gd name="T18" fmla="*/ 85 h 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5">
                <a:moveTo>
                  <a:pt x="0" y="45"/>
                </a:moveTo>
                <a:lnTo>
                  <a:pt x="0" y="85"/>
                </a:lnTo>
                <a:lnTo>
                  <a:pt x="101" y="45"/>
                </a:lnTo>
                <a:lnTo>
                  <a:pt x="0" y="0"/>
                </a:lnTo>
                <a:lnTo>
                  <a:pt x="0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6" name="Line 26"/>
          <p:cNvSpPr>
            <a:spLocks noChangeShapeType="1"/>
          </p:cNvSpPr>
          <p:nvPr/>
        </p:nvSpPr>
        <p:spPr bwMode="auto">
          <a:xfrm flipH="1">
            <a:off x="5329238" y="2500313"/>
            <a:ext cx="11842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7" name="Freeform 27"/>
          <p:cNvSpPr>
            <a:spLocks/>
          </p:cNvSpPr>
          <p:nvPr/>
        </p:nvSpPr>
        <p:spPr bwMode="auto">
          <a:xfrm>
            <a:off x="6553200" y="2951163"/>
            <a:ext cx="160338" cy="128587"/>
          </a:xfrm>
          <a:custGeom>
            <a:avLst/>
            <a:gdLst>
              <a:gd name="T0" fmla="*/ 0 w 101"/>
              <a:gd name="T1" fmla="*/ 2147483647 h 81"/>
              <a:gd name="T2" fmla="*/ 0 w 101"/>
              <a:gd name="T3" fmla="*/ 2147483647 h 81"/>
              <a:gd name="T4" fmla="*/ 2147483647 w 101"/>
              <a:gd name="T5" fmla="*/ 2147483647 h 81"/>
              <a:gd name="T6" fmla="*/ 0 w 101"/>
              <a:gd name="T7" fmla="*/ 0 h 81"/>
              <a:gd name="T8" fmla="*/ 0 w 101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1"/>
              <a:gd name="T17" fmla="*/ 101 w 10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1">
                <a:moveTo>
                  <a:pt x="0" y="41"/>
                </a:moveTo>
                <a:lnTo>
                  <a:pt x="0" y="81"/>
                </a:lnTo>
                <a:lnTo>
                  <a:pt x="101" y="41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8" name="Freeform 34"/>
          <p:cNvSpPr>
            <a:spLocks/>
          </p:cNvSpPr>
          <p:nvPr/>
        </p:nvSpPr>
        <p:spPr bwMode="auto">
          <a:xfrm>
            <a:off x="6707188" y="2435225"/>
            <a:ext cx="122237" cy="122238"/>
          </a:xfrm>
          <a:custGeom>
            <a:avLst/>
            <a:gdLst>
              <a:gd name="T0" fmla="*/ 2147483647 w 77"/>
              <a:gd name="T1" fmla="*/ 2147483647 h 77"/>
              <a:gd name="T2" fmla="*/ 2147483647 w 77"/>
              <a:gd name="T3" fmla="*/ 2147483647 h 77"/>
              <a:gd name="T4" fmla="*/ 2147483647 w 77"/>
              <a:gd name="T5" fmla="*/ 2147483647 h 77"/>
              <a:gd name="T6" fmla="*/ 2147483647 w 77"/>
              <a:gd name="T7" fmla="*/ 2147483647 h 77"/>
              <a:gd name="T8" fmla="*/ 2147483647 w 77"/>
              <a:gd name="T9" fmla="*/ 2147483647 h 77"/>
              <a:gd name="T10" fmla="*/ 2147483647 w 77"/>
              <a:gd name="T11" fmla="*/ 0 h 77"/>
              <a:gd name="T12" fmla="*/ 2147483647 w 77"/>
              <a:gd name="T13" fmla="*/ 0 h 77"/>
              <a:gd name="T14" fmla="*/ 2147483647 w 77"/>
              <a:gd name="T15" fmla="*/ 0 h 77"/>
              <a:gd name="T16" fmla="*/ 2147483647 w 77"/>
              <a:gd name="T17" fmla="*/ 2147483647 h 77"/>
              <a:gd name="T18" fmla="*/ 2147483647 w 77"/>
              <a:gd name="T19" fmla="*/ 2147483647 h 77"/>
              <a:gd name="T20" fmla="*/ 2147483647 w 77"/>
              <a:gd name="T21" fmla="*/ 2147483647 h 77"/>
              <a:gd name="T22" fmla="*/ 0 w 77"/>
              <a:gd name="T23" fmla="*/ 2147483647 h 77"/>
              <a:gd name="T24" fmla="*/ 0 w 77"/>
              <a:gd name="T25" fmla="*/ 2147483647 h 77"/>
              <a:gd name="T26" fmla="*/ 0 w 77"/>
              <a:gd name="T27" fmla="*/ 2147483647 h 77"/>
              <a:gd name="T28" fmla="*/ 2147483647 w 77"/>
              <a:gd name="T29" fmla="*/ 2147483647 h 77"/>
              <a:gd name="T30" fmla="*/ 2147483647 w 77"/>
              <a:gd name="T31" fmla="*/ 2147483647 h 77"/>
              <a:gd name="T32" fmla="*/ 2147483647 w 77"/>
              <a:gd name="T33" fmla="*/ 2147483647 h 77"/>
              <a:gd name="T34" fmla="*/ 2147483647 w 77"/>
              <a:gd name="T35" fmla="*/ 2147483647 h 77"/>
              <a:gd name="T36" fmla="*/ 2147483647 w 77"/>
              <a:gd name="T37" fmla="*/ 2147483647 h 77"/>
              <a:gd name="T38" fmla="*/ 2147483647 w 77"/>
              <a:gd name="T39" fmla="*/ 2147483647 h 77"/>
              <a:gd name="T40" fmla="*/ 2147483647 w 77"/>
              <a:gd name="T41" fmla="*/ 2147483647 h 77"/>
              <a:gd name="T42" fmla="*/ 2147483647 w 77"/>
              <a:gd name="T43" fmla="*/ 2147483647 h 77"/>
              <a:gd name="T44" fmla="*/ 2147483647 w 77"/>
              <a:gd name="T45" fmla="*/ 2147483647 h 77"/>
              <a:gd name="T46" fmla="*/ 2147483647 w 77"/>
              <a:gd name="T47" fmla="*/ 2147483647 h 77"/>
              <a:gd name="T48" fmla="*/ 2147483647 w 77"/>
              <a:gd name="T49" fmla="*/ 2147483647 h 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7"/>
              <a:gd name="T76" fmla="*/ 0 h 77"/>
              <a:gd name="T77" fmla="*/ 77 w 77"/>
              <a:gd name="T78" fmla="*/ 77 h 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7" h="77">
                <a:moveTo>
                  <a:pt x="77" y="41"/>
                </a:moveTo>
                <a:lnTo>
                  <a:pt x="77" y="32"/>
                </a:lnTo>
                <a:lnTo>
                  <a:pt x="73" y="24"/>
                </a:lnTo>
                <a:lnTo>
                  <a:pt x="65" y="12"/>
                </a:lnTo>
                <a:lnTo>
                  <a:pt x="53" y="4"/>
                </a:lnTo>
                <a:lnTo>
                  <a:pt x="45" y="0"/>
                </a:lnTo>
                <a:lnTo>
                  <a:pt x="41" y="0"/>
                </a:lnTo>
                <a:lnTo>
                  <a:pt x="33" y="0"/>
                </a:lnTo>
                <a:lnTo>
                  <a:pt x="25" y="4"/>
                </a:lnTo>
                <a:lnTo>
                  <a:pt x="12" y="12"/>
                </a:lnTo>
                <a:lnTo>
                  <a:pt x="4" y="24"/>
                </a:lnTo>
                <a:lnTo>
                  <a:pt x="0" y="32"/>
                </a:lnTo>
                <a:lnTo>
                  <a:pt x="0" y="41"/>
                </a:lnTo>
                <a:lnTo>
                  <a:pt x="0" y="45"/>
                </a:lnTo>
                <a:lnTo>
                  <a:pt x="4" y="53"/>
                </a:lnTo>
                <a:lnTo>
                  <a:pt x="12" y="65"/>
                </a:lnTo>
                <a:lnTo>
                  <a:pt x="25" y="73"/>
                </a:lnTo>
                <a:lnTo>
                  <a:pt x="33" y="77"/>
                </a:lnTo>
                <a:lnTo>
                  <a:pt x="41" y="77"/>
                </a:lnTo>
                <a:lnTo>
                  <a:pt x="45" y="77"/>
                </a:lnTo>
                <a:lnTo>
                  <a:pt x="53" y="73"/>
                </a:lnTo>
                <a:lnTo>
                  <a:pt x="65" y="65"/>
                </a:lnTo>
                <a:lnTo>
                  <a:pt x="73" y="53"/>
                </a:lnTo>
                <a:lnTo>
                  <a:pt x="77" y="45"/>
                </a:lnTo>
                <a:lnTo>
                  <a:pt x="77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49" name="Freeform 35"/>
          <p:cNvSpPr>
            <a:spLocks/>
          </p:cNvSpPr>
          <p:nvPr/>
        </p:nvSpPr>
        <p:spPr bwMode="auto">
          <a:xfrm>
            <a:off x="6726238" y="2963863"/>
            <a:ext cx="122237" cy="122237"/>
          </a:xfrm>
          <a:custGeom>
            <a:avLst/>
            <a:gdLst>
              <a:gd name="T0" fmla="*/ 2147483647 w 77"/>
              <a:gd name="T1" fmla="*/ 2147483647 h 77"/>
              <a:gd name="T2" fmla="*/ 2147483647 w 77"/>
              <a:gd name="T3" fmla="*/ 2147483647 h 77"/>
              <a:gd name="T4" fmla="*/ 2147483647 w 77"/>
              <a:gd name="T5" fmla="*/ 2147483647 h 77"/>
              <a:gd name="T6" fmla="*/ 2147483647 w 77"/>
              <a:gd name="T7" fmla="*/ 2147483647 h 77"/>
              <a:gd name="T8" fmla="*/ 2147483647 w 77"/>
              <a:gd name="T9" fmla="*/ 2147483647 h 77"/>
              <a:gd name="T10" fmla="*/ 2147483647 w 77"/>
              <a:gd name="T11" fmla="*/ 2147483647 h 77"/>
              <a:gd name="T12" fmla="*/ 2147483647 w 77"/>
              <a:gd name="T13" fmla="*/ 0 h 77"/>
              <a:gd name="T14" fmla="*/ 2147483647 w 77"/>
              <a:gd name="T15" fmla="*/ 2147483647 h 77"/>
              <a:gd name="T16" fmla="*/ 2147483647 w 77"/>
              <a:gd name="T17" fmla="*/ 2147483647 h 77"/>
              <a:gd name="T18" fmla="*/ 2147483647 w 77"/>
              <a:gd name="T19" fmla="*/ 2147483647 h 77"/>
              <a:gd name="T20" fmla="*/ 2147483647 w 77"/>
              <a:gd name="T21" fmla="*/ 2147483647 h 77"/>
              <a:gd name="T22" fmla="*/ 0 w 77"/>
              <a:gd name="T23" fmla="*/ 2147483647 h 77"/>
              <a:gd name="T24" fmla="*/ 0 w 77"/>
              <a:gd name="T25" fmla="*/ 2147483647 h 77"/>
              <a:gd name="T26" fmla="*/ 0 w 77"/>
              <a:gd name="T27" fmla="*/ 2147483647 h 77"/>
              <a:gd name="T28" fmla="*/ 2147483647 w 77"/>
              <a:gd name="T29" fmla="*/ 2147483647 h 77"/>
              <a:gd name="T30" fmla="*/ 2147483647 w 77"/>
              <a:gd name="T31" fmla="*/ 2147483647 h 77"/>
              <a:gd name="T32" fmla="*/ 2147483647 w 77"/>
              <a:gd name="T33" fmla="*/ 2147483647 h 77"/>
              <a:gd name="T34" fmla="*/ 2147483647 w 77"/>
              <a:gd name="T35" fmla="*/ 2147483647 h 77"/>
              <a:gd name="T36" fmla="*/ 2147483647 w 77"/>
              <a:gd name="T37" fmla="*/ 2147483647 h 77"/>
              <a:gd name="T38" fmla="*/ 2147483647 w 77"/>
              <a:gd name="T39" fmla="*/ 2147483647 h 77"/>
              <a:gd name="T40" fmla="*/ 2147483647 w 77"/>
              <a:gd name="T41" fmla="*/ 2147483647 h 77"/>
              <a:gd name="T42" fmla="*/ 2147483647 w 77"/>
              <a:gd name="T43" fmla="*/ 2147483647 h 77"/>
              <a:gd name="T44" fmla="*/ 2147483647 w 77"/>
              <a:gd name="T45" fmla="*/ 2147483647 h 77"/>
              <a:gd name="T46" fmla="*/ 2147483647 w 77"/>
              <a:gd name="T47" fmla="*/ 2147483647 h 77"/>
              <a:gd name="T48" fmla="*/ 2147483647 w 77"/>
              <a:gd name="T49" fmla="*/ 2147483647 h 7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7"/>
              <a:gd name="T76" fmla="*/ 0 h 77"/>
              <a:gd name="T77" fmla="*/ 77 w 77"/>
              <a:gd name="T78" fmla="*/ 77 h 7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7" h="77">
                <a:moveTo>
                  <a:pt x="77" y="41"/>
                </a:moveTo>
                <a:lnTo>
                  <a:pt x="77" y="33"/>
                </a:lnTo>
                <a:lnTo>
                  <a:pt x="73" y="24"/>
                </a:lnTo>
                <a:lnTo>
                  <a:pt x="65" y="12"/>
                </a:lnTo>
                <a:lnTo>
                  <a:pt x="53" y="4"/>
                </a:lnTo>
                <a:lnTo>
                  <a:pt x="45" y="4"/>
                </a:lnTo>
                <a:lnTo>
                  <a:pt x="37" y="0"/>
                </a:lnTo>
                <a:lnTo>
                  <a:pt x="29" y="4"/>
                </a:lnTo>
                <a:lnTo>
                  <a:pt x="25" y="4"/>
                </a:lnTo>
                <a:lnTo>
                  <a:pt x="13" y="12"/>
                </a:lnTo>
                <a:lnTo>
                  <a:pt x="4" y="24"/>
                </a:lnTo>
                <a:lnTo>
                  <a:pt x="0" y="33"/>
                </a:lnTo>
                <a:lnTo>
                  <a:pt x="0" y="41"/>
                </a:lnTo>
                <a:lnTo>
                  <a:pt x="0" y="49"/>
                </a:lnTo>
                <a:lnTo>
                  <a:pt x="4" y="53"/>
                </a:lnTo>
                <a:lnTo>
                  <a:pt x="13" y="69"/>
                </a:lnTo>
                <a:lnTo>
                  <a:pt x="25" y="77"/>
                </a:lnTo>
                <a:lnTo>
                  <a:pt x="29" y="77"/>
                </a:lnTo>
                <a:lnTo>
                  <a:pt x="37" y="77"/>
                </a:lnTo>
                <a:lnTo>
                  <a:pt x="45" y="77"/>
                </a:lnTo>
                <a:lnTo>
                  <a:pt x="53" y="77"/>
                </a:lnTo>
                <a:lnTo>
                  <a:pt x="65" y="69"/>
                </a:lnTo>
                <a:lnTo>
                  <a:pt x="73" y="53"/>
                </a:lnTo>
                <a:lnTo>
                  <a:pt x="77" y="49"/>
                </a:lnTo>
                <a:lnTo>
                  <a:pt x="77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0" name="Rectangle 137"/>
          <p:cNvSpPr>
            <a:spLocks noChangeArrowheads="1"/>
          </p:cNvSpPr>
          <p:nvPr/>
        </p:nvSpPr>
        <p:spPr bwMode="auto">
          <a:xfrm>
            <a:off x="7094538" y="2370138"/>
            <a:ext cx="231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1" name="Rectangle 138"/>
          <p:cNvSpPr>
            <a:spLocks noChangeArrowheads="1"/>
          </p:cNvSpPr>
          <p:nvPr/>
        </p:nvSpPr>
        <p:spPr bwMode="auto">
          <a:xfrm>
            <a:off x="7094538" y="2370138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/>
          </a:p>
        </p:txBody>
      </p:sp>
      <p:sp>
        <p:nvSpPr>
          <p:cNvPr id="9352" name="Rectangle 140"/>
          <p:cNvSpPr>
            <a:spLocks noChangeArrowheads="1"/>
          </p:cNvSpPr>
          <p:nvPr/>
        </p:nvSpPr>
        <p:spPr bwMode="auto">
          <a:xfrm>
            <a:off x="6991350" y="2867025"/>
            <a:ext cx="238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3" name="Rectangle 141"/>
          <p:cNvSpPr>
            <a:spLocks noChangeArrowheads="1"/>
          </p:cNvSpPr>
          <p:nvPr/>
        </p:nvSpPr>
        <p:spPr bwMode="auto">
          <a:xfrm>
            <a:off x="6991350" y="2867025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9354" name="Rectangle 142"/>
          <p:cNvSpPr>
            <a:spLocks noChangeArrowheads="1"/>
          </p:cNvSpPr>
          <p:nvPr/>
        </p:nvSpPr>
        <p:spPr bwMode="auto">
          <a:xfrm>
            <a:off x="7138988" y="286702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55" name="Rectangle 143"/>
          <p:cNvSpPr>
            <a:spLocks noChangeArrowheads="1"/>
          </p:cNvSpPr>
          <p:nvPr/>
        </p:nvSpPr>
        <p:spPr bwMode="auto">
          <a:xfrm>
            <a:off x="7132638" y="3001963"/>
            <a:ext cx="1936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6" name="Rectangle 144"/>
          <p:cNvSpPr>
            <a:spLocks noChangeArrowheads="1"/>
          </p:cNvSpPr>
          <p:nvPr/>
        </p:nvSpPr>
        <p:spPr bwMode="auto">
          <a:xfrm>
            <a:off x="7132638" y="3001963"/>
            <a:ext cx="158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600">
                <a:latin typeface="Times New Roman" pitchFamily="18" charset="0"/>
              </a:rPr>
              <a:t>m</a:t>
            </a:r>
          </a:p>
        </p:txBody>
      </p:sp>
      <p:sp>
        <p:nvSpPr>
          <p:cNvPr id="9357" name="Rectangle 161"/>
          <p:cNvSpPr>
            <a:spLocks noChangeArrowheads="1"/>
          </p:cNvSpPr>
          <p:nvPr/>
        </p:nvSpPr>
        <p:spPr bwMode="auto">
          <a:xfrm>
            <a:off x="7751763" y="2486025"/>
            <a:ext cx="2952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58" name="Rectangle 162"/>
          <p:cNvSpPr>
            <a:spLocks noChangeArrowheads="1"/>
          </p:cNvSpPr>
          <p:nvPr/>
        </p:nvSpPr>
        <p:spPr bwMode="auto">
          <a:xfrm>
            <a:off x="7751763" y="2492375"/>
            <a:ext cx="158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b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9359" name="Rectangle 163"/>
          <p:cNvSpPr>
            <a:spLocks noChangeArrowheads="1"/>
          </p:cNvSpPr>
          <p:nvPr/>
        </p:nvSpPr>
        <p:spPr bwMode="auto">
          <a:xfrm>
            <a:off x="7912100" y="250031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60" name="Rectangle 178"/>
          <p:cNvSpPr>
            <a:spLocks noChangeArrowheads="1"/>
          </p:cNvSpPr>
          <p:nvPr/>
        </p:nvSpPr>
        <p:spPr bwMode="auto">
          <a:xfrm>
            <a:off x="7292975" y="27130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61" name="Rectangle 181"/>
          <p:cNvSpPr>
            <a:spLocks noChangeArrowheads="1"/>
          </p:cNvSpPr>
          <p:nvPr/>
        </p:nvSpPr>
        <p:spPr bwMode="auto">
          <a:xfrm>
            <a:off x="7693025" y="2713038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62" name="Freeform 33"/>
          <p:cNvSpPr>
            <a:spLocks/>
          </p:cNvSpPr>
          <p:nvPr/>
        </p:nvSpPr>
        <p:spPr bwMode="auto">
          <a:xfrm>
            <a:off x="5721350" y="3205163"/>
            <a:ext cx="128588" cy="122237"/>
          </a:xfrm>
          <a:custGeom>
            <a:avLst/>
            <a:gdLst>
              <a:gd name="T0" fmla="*/ 2147483647 w 81"/>
              <a:gd name="T1" fmla="*/ 2147483647 h 77"/>
              <a:gd name="T2" fmla="*/ 2147483647 w 81"/>
              <a:gd name="T3" fmla="*/ 2147483647 h 77"/>
              <a:gd name="T4" fmla="*/ 2147483647 w 81"/>
              <a:gd name="T5" fmla="*/ 2147483647 h 77"/>
              <a:gd name="T6" fmla="*/ 2147483647 w 81"/>
              <a:gd name="T7" fmla="*/ 2147483647 h 77"/>
              <a:gd name="T8" fmla="*/ 2147483647 w 81"/>
              <a:gd name="T9" fmla="*/ 2147483647 h 77"/>
              <a:gd name="T10" fmla="*/ 2147483647 w 81"/>
              <a:gd name="T11" fmla="*/ 2147483647 h 77"/>
              <a:gd name="T12" fmla="*/ 2147483647 w 81"/>
              <a:gd name="T13" fmla="*/ 2147483647 h 77"/>
              <a:gd name="T14" fmla="*/ 2147483647 w 81"/>
              <a:gd name="T15" fmla="*/ 0 h 77"/>
              <a:gd name="T16" fmla="*/ 2147483647 w 81"/>
              <a:gd name="T17" fmla="*/ 0 h 77"/>
              <a:gd name="T18" fmla="*/ 2147483647 w 81"/>
              <a:gd name="T19" fmla="*/ 0 h 77"/>
              <a:gd name="T20" fmla="*/ 2147483647 w 81"/>
              <a:gd name="T21" fmla="*/ 2147483647 h 77"/>
              <a:gd name="T22" fmla="*/ 2147483647 w 81"/>
              <a:gd name="T23" fmla="*/ 2147483647 h 77"/>
              <a:gd name="T24" fmla="*/ 2147483647 w 81"/>
              <a:gd name="T25" fmla="*/ 2147483647 h 77"/>
              <a:gd name="T26" fmla="*/ 2147483647 w 81"/>
              <a:gd name="T27" fmla="*/ 2147483647 h 77"/>
              <a:gd name="T28" fmla="*/ 2147483647 w 81"/>
              <a:gd name="T29" fmla="*/ 2147483647 h 77"/>
              <a:gd name="T30" fmla="*/ 2147483647 w 81"/>
              <a:gd name="T31" fmla="*/ 2147483647 h 77"/>
              <a:gd name="T32" fmla="*/ 0 w 81"/>
              <a:gd name="T33" fmla="*/ 2147483647 h 77"/>
              <a:gd name="T34" fmla="*/ 2147483647 w 81"/>
              <a:gd name="T35" fmla="*/ 2147483647 h 77"/>
              <a:gd name="T36" fmla="*/ 2147483647 w 81"/>
              <a:gd name="T37" fmla="*/ 2147483647 h 77"/>
              <a:gd name="T38" fmla="*/ 2147483647 w 81"/>
              <a:gd name="T39" fmla="*/ 2147483647 h 77"/>
              <a:gd name="T40" fmla="*/ 2147483647 w 81"/>
              <a:gd name="T41" fmla="*/ 2147483647 h 77"/>
              <a:gd name="T42" fmla="*/ 2147483647 w 81"/>
              <a:gd name="T43" fmla="*/ 2147483647 h 77"/>
              <a:gd name="T44" fmla="*/ 2147483647 w 81"/>
              <a:gd name="T45" fmla="*/ 2147483647 h 77"/>
              <a:gd name="T46" fmla="*/ 2147483647 w 81"/>
              <a:gd name="T47" fmla="*/ 2147483647 h 77"/>
              <a:gd name="T48" fmla="*/ 2147483647 w 81"/>
              <a:gd name="T49" fmla="*/ 2147483647 h 77"/>
              <a:gd name="T50" fmla="*/ 2147483647 w 81"/>
              <a:gd name="T51" fmla="*/ 2147483647 h 77"/>
              <a:gd name="T52" fmla="*/ 2147483647 w 81"/>
              <a:gd name="T53" fmla="*/ 2147483647 h 77"/>
              <a:gd name="T54" fmla="*/ 2147483647 w 81"/>
              <a:gd name="T55" fmla="*/ 2147483647 h 77"/>
              <a:gd name="T56" fmla="*/ 2147483647 w 81"/>
              <a:gd name="T57" fmla="*/ 2147483647 h 77"/>
              <a:gd name="T58" fmla="*/ 2147483647 w 81"/>
              <a:gd name="T59" fmla="*/ 2147483647 h 77"/>
              <a:gd name="T60" fmla="*/ 2147483647 w 81"/>
              <a:gd name="T61" fmla="*/ 2147483647 h 77"/>
              <a:gd name="T62" fmla="*/ 2147483647 w 81"/>
              <a:gd name="T63" fmla="*/ 2147483647 h 77"/>
              <a:gd name="T64" fmla="*/ 2147483647 w 81"/>
              <a:gd name="T65" fmla="*/ 2147483647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77"/>
              <a:gd name="T101" fmla="*/ 81 w 81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77">
                <a:moveTo>
                  <a:pt x="81" y="40"/>
                </a:moveTo>
                <a:lnTo>
                  <a:pt x="77" y="32"/>
                </a:lnTo>
                <a:lnTo>
                  <a:pt x="77" y="24"/>
                </a:lnTo>
                <a:lnTo>
                  <a:pt x="73" y="20"/>
                </a:lnTo>
                <a:lnTo>
                  <a:pt x="69" y="12"/>
                </a:lnTo>
                <a:lnTo>
                  <a:pt x="61" y="8"/>
                </a:lnTo>
                <a:lnTo>
                  <a:pt x="57" y="4"/>
                </a:lnTo>
                <a:lnTo>
                  <a:pt x="49" y="0"/>
                </a:lnTo>
                <a:lnTo>
                  <a:pt x="41" y="0"/>
                </a:lnTo>
                <a:lnTo>
                  <a:pt x="33" y="0"/>
                </a:lnTo>
                <a:lnTo>
                  <a:pt x="25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4"/>
                </a:lnTo>
                <a:lnTo>
                  <a:pt x="4" y="32"/>
                </a:lnTo>
                <a:lnTo>
                  <a:pt x="0" y="40"/>
                </a:lnTo>
                <a:lnTo>
                  <a:pt x="4" y="48"/>
                </a:lnTo>
                <a:lnTo>
                  <a:pt x="4" y="56"/>
                </a:lnTo>
                <a:lnTo>
                  <a:pt x="8" y="60"/>
                </a:lnTo>
                <a:lnTo>
                  <a:pt x="12" y="69"/>
                </a:lnTo>
                <a:lnTo>
                  <a:pt x="20" y="73"/>
                </a:lnTo>
                <a:lnTo>
                  <a:pt x="25" y="77"/>
                </a:lnTo>
                <a:lnTo>
                  <a:pt x="33" y="77"/>
                </a:lnTo>
                <a:lnTo>
                  <a:pt x="41" y="77"/>
                </a:lnTo>
                <a:lnTo>
                  <a:pt x="49" y="77"/>
                </a:lnTo>
                <a:lnTo>
                  <a:pt x="57" y="77"/>
                </a:lnTo>
                <a:lnTo>
                  <a:pt x="61" y="73"/>
                </a:lnTo>
                <a:lnTo>
                  <a:pt x="69" y="69"/>
                </a:lnTo>
                <a:lnTo>
                  <a:pt x="73" y="60"/>
                </a:lnTo>
                <a:lnTo>
                  <a:pt x="77" y="56"/>
                </a:lnTo>
                <a:lnTo>
                  <a:pt x="77" y="48"/>
                </a:lnTo>
                <a:lnTo>
                  <a:pt x="81" y="4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3" name="Freeform 36"/>
          <p:cNvSpPr>
            <a:spLocks/>
          </p:cNvSpPr>
          <p:nvPr/>
        </p:nvSpPr>
        <p:spPr bwMode="auto">
          <a:xfrm>
            <a:off x="5721350" y="3681413"/>
            <a:ext cx="128588" cy="130175"/>
          </a:xfrm>
          <a:custGeom>
            <a:avLst/>
            <a:gdLst>
              <a:gd name="T0" fmla="*/ 2147483647 w 81"/>
              <a:gd name="T1" fmla="*/ 2147483647 h 82"/>
              <a:gd name="T2" fmla="*/ 2147483647 w 81"/>
              <a:gd name="T3" fmla="*/ 2147483647 h 82"/>
              <a:gd name="T4" fmla="*/ 2147483647 w 81"/>
              <a:gd name="T5" fmla="*/ 2147483647 h 82"/>
              <a:gd name="T6" fmla="*/ 2147483647 w 81"/>
              <a:gd name="T7" fmla="*/ 2147483647 h 82"/>
              <a:gd name="T8" fmla="*/ 2147483647 w 81"/>
              <a:gd name="T9" fmla="*/ 2147483647 h 82"/>
              <a:gd name="T10" fmla="*/ 2147483647 w 81"/>
              <a:gd name="T11" fmla="*/ 2147483647 h 82"/>
              <a:gd name="T12" fmla="*/ 2147483647 w 81"/>
              <a:gd name="T13" fmla="*/ 2147483647 h 82"/>
              <a:gd name="T14" fmla="*/ 2147483647 w 81"/>
              <a:gd name="T15" fmla="*/ 2147483647 h 82"/>
              <a:gd name="T16" fmla="*/ 2147483647 w 81"/>
              <a:gd name="T17" fmla="*/ 0 h 82"/>
              <a:gd name="T18" fmla="*/ 2147483647 w 81"/>
              <a:gd name="T19" fmla="*/ 2147483647 h 82"/>
              <a:gd name="T20" fmla="*/ 2147483647 w 81"/>
              <a:gd name="T21" fmla="*/ 2147483647 h 82"/>
              <a:gd name="T22" fmla="*/ 2147483647 w 81"/>
              <a:gd name="T23" fmla="*/ 2147483647 h 82"/>
              <a:gd name="T24" fmla="*/ 2147483647 w 81"/>
              <a:gd name="T25" fmla="*/ 2147483647 h 82"/>
              <a:gd name="T26" fmla="*/ 2147483647 w 81"/>
              <a:gd name="T27" fmla="*/ 2147483647 h 82"/>
              <a:gd name="T28" fmla="*/ 2147483647 w 81"/>
              <a:gd name="T29" fmla="*/ 2147483647 h 82"/>
              <a:gd name="T30" fmla="*/ 2147483647 w 81"/>
              <a:gd name="T31" fmla="*/ 2147483647 h 82"/>
              <a:gd name="T32" fmla="*/ 0 w 81"/>
              <a:gd name="T33" fmla="*/ 2147483647 h 82"/>
              <a:gd name="T34" fmla="*/ 2147483647 w 81"/>
              <a:gd name="T35" fmla="*/ 2147483647 h 82"/>
              <a:gd name="T36" fmla="*/ 2147483647 w 81"/>
              <a:gd name="T37" fmla="*/ 2147483647 h 82"/>
              <a:gd name="T38" fmla="*/ 2147483647 w 81"/>
              <a:gd name="T39" fmla="*/ 2147483647 h 82"/>
              <a:gd name="T40" fmla="*/ 2147483647 w 81"/>
              <a:gd name="T41" fmla="*/ 2147483647 h 82"/>
              <a:gd name="T42" fmla="*/ 2147483647 w 81"/>
              <a:gd name="T43" fmla="*/ 2147483647 h 82"/>
              <a:gd name="T44" fmla="*/ 2147483647 w 81"/>
              <a:gd name="T45" fmla="*/ 2147483647 h 82"/>
              <a:gd name="T46" fmla="*/ 2147483647 w 81"/>
              <a:gd name="T47" fmla="*/ 2147483647 h 82"/>
              <a:gd name="T48" fmla="*/ 2147483647 w 81"/>
              <a:gd name="T49" fmla="*/ 2147483647 h 82"/>
              <a:gd name="T50" fmla="*/ 2147483647 w 81"/>
              <a:gd name="T51" fmla="*/ 2147483647 h 82"/>
              <a:gd name="T52" fmla="*/ 2147483647 w 81"/>
              <a:gd name="T53" fmla="*/ 2147483647 h 82"/>
              <a:gd name="T54" fmla="*/ 2147483647 w 81"/>
              <a:gd name="T55" fmla="*/ 2147483647 h 82"/>
              <a:gd name="T56" fmla="*/ 2147483647 w 81"/>
              <a:gd name="T57" fmla="*/ 2147483647 h 82"/>
              <a:gd name="T58" fmla="*/ 2147483647 w 81"/>
              <a:gd name="T59" fmla="*/ 2147483647 h 82"/>
              <a:gd name="T60" fmla="*/ 2147483647 w 81"/>
              <a:gd name="T61" fmla="*/ 2147483647 h 82"/>
              <a:gd name="T62" fmla="*/ 2147483647 w 81"/>
              <a:gd name="T63" fmla="*/ 2147483647 h 82"/>
              <a:gd name="T64" fmla="*/ 2147483647 w 81"/>
              <a:gd name="T65" fmla="*/ 2147483647 h 8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1"/>
              <a:gd name="T100" fmla="*/ 0 h 82"/>
              <a:gd name="T101" fmla="*/ 81 w 81"/>
              <a:gd name="T102" fmla="*/ 82 h 8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1" h="82">
                <a:moveTo>
                  <a:pt x="81" y="41"/>
                </a:moveTo>
                <a:lnTo>
                  <a:pt x="77" y="33"/>
                </a:lnTo>
                <a:lnTo>
                  <a:pt x="77" y="25"/>
                </a:lnTo>
                <a:lnTo>
                  <a:pt x="73" y="21"/>
                </a:lnTo>
                <a:lnTo>
                  <a:pt x="69" y="12"/>
                </a:lnTo>
                <a:lnTo>
                  <a:pt x="61" y="8"/>
                </a:lnTo>
                <a:lnTo>
                  <a:pt x="57" y="4"/>
                </a:lnTo>
                <a:lnTo>
                  <a:pt x="49" y="4"/>
                </a:lnTo>
                <a:lnTo>
                  <a:pt x="41" y="0"/>
                </a:lnTo>
                <a:lnTo>
                  <a:pt x="33" y="4"/>
                </a:lnTo>
                <a:lnTo>
                  <a:pt x="25" y="4"/>
                </a:lnTo>
                <a:lnTo>
                  <a:pt x="20" y="8"/>
                </a:lnTo>
                <a:lnTo>
                  <a:pt x="12" y="12"/>
                </a:lnTo>
                <a:lnTo>
                  <a:pt x="8" y="21"/>
                </a:lnTo>
                <a:lnTo>
                  <a:pt x="4" y="25"/>
                </a:lnTo>
                <a:lnTo>
                  <a:pt x="4" y="33"/>
                </a:lnTo>
                <a:lnTo>
                  <a:pt x="0" y="41"/>
                </a:lnTo>
                <a:lnTo>
                  <a:pt x="4" y="49"/>
                </a:lnTo>
                <a:lnTo>
                  <a:pt x="4" y="57"/>
                </a:lnTo>
                <a:lnTo>
                  <a:pt x="8" y="61"/>
                </a:lnTo>
                <a:lnTo>
                  <a:pt x="12" y="69"/>
                </a:lnTo>
                <a:lnTo>
                  <a:pt x="20" y="73"/>
                </a:lnTo>
                <a:lnTo>
                  <a:pt x="25" y="77"/>
                </a:lnTo>
                <a:lnTo>
                  <a:pt x="33" y="77"/>
                </a:lnTo>
                <a:lnTo>
                  <a:pt x="41" y="82"/>
                </a:lnTo>
                <a:lnTo>
                  <a:pt x="49" y="77"/>
                </a:lnTo>
                <a:lnTo>
                  <a:pt x="57" y="77"/>
                </a:lnTo>
                <a:lnTo>
                  <a:pt x="61" y="73"/>
                </a:lnTo>
                <a:lnTo>
                  <a:pt x="69" y="69"/>
                </a:lnTo>
                <a:lnTo>
                  <a:pt x="73" y="61"/>
                </a:lnTo>
                <a:lnTo>
                  <a:pt x="77" y="57"/>
                </a:lnTo>
                <a:lnTo>
                  <a:pt x="77" y="49"/>
                </a:lnTo>
                <a:lnTo>
                  <a:pt x="81" y="41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4" name="Freeform 42"/>
          <p:cNvSpPr>
            <a:spLocks/>
          </p:cNvSpPr>
          <p:nvPr/>
        </p:nvSpPr>
        <p:spPr bwMode="auto">
          <a:xfrm>
            <a:off x="5541963" y="3205163"/>
            <a:ext cx="160337" cy="128587"/>
          </a:xfrm>
          <a:custGeom>
            <a:avLst/>
            <a:gdLst>
              <a:gd name="T0" fmla="*/ 0 w 101"/>
              <a:gd name="T1" fmla="*/ 2147483647 h 81"/>
              <a:gd name="T2" fmla="*/ 0 w 101"/>
              <a:gd name="T3" fmla="*/ 2147483647 h 81"/>
              <a:gd name="T4" fmla="*/ 2147483647 w 101"/>
              <a:gd name="T5" fmla="*/ 2147483647 h 81"/>
              <a:gd name="T6" fmla="*/ 0 w 101"/>
              <a:gd name="T7" fmla="*/ 0 h 81"/>
              <a:gd name="T8" fmla="*/ 0 w 101"/>
              <a:gd name="T9" fmla="*/ 2147483647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"/>
              <a:gd name="T16" fmla="*/ 0 h 81"/>
              <a:gd name="T17" fmla="*/ 101 w 101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" h="81">
                <a:moveTo>
                  <a:pt x="0" y="40"/>
                </a:moveTo>
                <a:lnTo>
                  <a:pt x="0" y="81"/>
                </a:lnTo>
                <a:lnTo>
                  <a:pt x="101" y="40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5" name="Line 43"/>
          <p:cNvSpPr>
            <a:spLocks noChangeShapeType="1"/>
          </p:cNvSpPr>
          <p:nvPr/>
        </p:nvSpPr>
        <p:spPr bwMode="auto">
          <a:xfrm flipH="1">
            <a:off x="5341938" y="3268663"/>
            <a:ext cx="2000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6" name="Freeform 44"/>
          <p:cNvSpPr>
            <a:spLocks/>
          </p:cNvSpPr>
          <p:nvPr/>
        </p:nvSpPr>
        <p:spPr bwMode="auto">
          <a:xfrm>
            <a:off x="5527675" y="3681413"/>
            <a:ext cx="161925" cy="130175"/>
          </a:xfrm>
          <a:custGeom>
            <a:avLst/>
            <a:gdLst>
              <a:gd name="T0" fmla="*/ 0 w 102"/>
              <a:gd name="T1" fmla="*/ 2147483647 h 82"/>
              <a:gd name="T2" fmla="*/ 0 w 102"/>
              <a:gd name="T3" fmla="*/ 2147483647 h 82"/>
              <a:gd name="T4" fmla="*/ 2147483647 w 102"/>
              <a:gd name="T5" fmla="*/ 2147483647 h 82"/>
              <a:gd name="T6" fmla="*/ 0 w 102"/>
              <a:gd name="T7" fmla="*/ 0 h 82"/>
              <a:gd name="T8" fmla="*/ 0 w 102"/>
              <a:gd name="T9" fmla="*/ 2147483647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82"/>
              <a:gd name="T17" fmla="*/ 102 w 102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82">
                <a:moveTo>
                  <a:pt x="0" y="41"/>
                </a:moveTo>
                <a:lnTo>
                  <a:pt x="0" y="82"/>
                </a:lnTo>
                <a:lnTo>
                  <a:pt x="102" y="41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7" name="Line 45"/>
          <p:cNvSpPr>
            <a:spLocks noChangeShapeType="1"/>
          </p:cNvSpPr>
          <p:nvPr/>
        </p:nvSpPr>
        <p:spPr bwMode="auto">
          <a:xfrm flipH="1">
            <a:off x="5329238" y="3746500"/>
            <a:ext cx="19843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8" name="Rectangle 128"/>
          <p:cNvSpPr>
            <a:spLocks noChangeArrowheads="1"/>
          </p:cNvSpPr>
          <p:nvPr/>
        </p:nvSpPr>
        <p:spPr bwMode="auto">
          <a:xfrm>
            <a:off x="5889625" y="3165475"/>
            <a:ext cx="2317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69" name="Rectangle 129"/>
          <p:cNvSpPr>
            <a:spLocks noChangeArrowheads="1"/>
          </p:cNvSpPr>
          <p:nvPr/>
        </p:nvSpPr>
        <p:spPr bwMode="auto">
          <a:xfrm>
            <a:off x="5889625" y="316547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9370" name="Rectangle 131"/>
          <p:cNvSpPr>
            <a:spLocks noChangeArrowheads="1"/>
          </p:cNvSpPr>
          <p:nvPr/>
        </p:nvSpPr>
        <p:spPr bwMode="auto">
          <a:xfrm>
            <a:off x="6030913" y="3249613"/>
            <a:ext cx="1873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1" name="Rectangle 132"/>
          <p:cNvSpPr>
            <a:spLocks noChangeArrowheads="1"/>
          </p:cNvSpPr>
          <p:nvPr/>
        </p:nvSpPr>
        <p:spPr bwMode="auto">
          <a:xfrm>
            <a:off x="6030913" y="3249613"/>
            <a:ext cx="398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m+1</a:t>
            </a:r>
            <a:endParaRPr lang="de-DE"/>
          </a:p>
        </p:txBody>
      </p:sp>
      <p:sp>
        <p:nvSpPr>
          <p:cNvPr id="9372" name="Rectangle 168"/>
          <p:cNvSpPr>
            <a:spLocks noChangeArrowheads="1"/>
          </p:cNvSpPr>
          <p:nvPr/>
        </p:nvSpPr>
        <p:spPr bwMode="auto">
          <a:xfrm>
            <a:off x="5919788" y="33401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9373" name="Rectangle 171"/>
          <p:cNvSpPr>
            <a:spLocks noChangeArrowheads="1"/>
          </p:cNvSpPr>
          <p:nvPr/>
        </p:nvSpPr>
        <p:spPr bwMode="auto">
          <a:xfrm>
            <a:off x="5927725" y="3230563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de-DE"/>
          </a:p>
        </p:txBody>
      </p:sp>
      <p:sp>
        <p:nvSpPr>
          <p:cNvPr id="9374" name="Rectangle 182"/>
          <p:cNvSpPr>
            <a:spLocks noChangeArrowheads="1"/>
          </p:cNvSpPr>
          <p:nvPr/>
        </p:nvSpPr>
        <p:spPr bwMode="auto">
          <a:xfrm>
            <a:off x="5908675" y="3649663"/>
            <a:ext cx="23177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5" name="Rectangle 183"/>
          <p:cNvSpPr>
            <a:spLocks noChangeArrowheads="1"/>
          </p:cNvSpPr>
          <p:nvPr/>
        </p:nvSpPr>
        <p:spPr bwMode="auto">
          <a:xfrm>
            <a:off x="5908675" y="364966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de-DE"/>
          </a:p>
        </p:txBody>
      </p:sp>
      <p:sp>
        <p:nvSpPr>
          <p:cNvPr id="9376" name="Rectangle 184"/>
          <p:cNvSpPr>
            <a:spLocks noChangeArrowheads="1"/>
          </p:cNvSpPr>
          <p:nvPr/>
        </p:nvSpPr>
        <p:spPr bwMode="auto">
          <a:xfrm>
            <a:off x="6062663" y="3546475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9377" name="Rectangle 185"/>
          <p:cNvSpPr>
            <a:spLocks noChangeArrowheads="1"/>
          </p:cNvSpPr>
          <p:nvPr/>
        </p:nvSpPr>
        <p:spPr bwMode="auto">
          <a:xfrm>
            <a:off x="6030913" y="3694113"/>
            <a:ext cx="469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78" name="Rectangle 186"/>
          <p:cNvSpPr>
            <a:spLocks noChangeArrowheads="1"/>
          </p:cNvSpPr>
          <p:nvPr/>
        </p:nvSpPr>
        <p:spPr bwMode="auto">
          <a:xfrm>
            <a:off x="6030913" y="3694113"/>
            <a:ext cx="1079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n</a:t>
            </a:r>
            <a:endParaRPr lang="de-DE"/>
          </a:p>
        </p:txBody>
      </p:sp>
      <p:sp>
        <p:nvSpPr>
          <p:cNvPr id="106688" name="Text Box 192"/>
          <p:cNvSpPr txBox="1">
            <a:spLocks noChangeArrowheads="1"/>
          </p:cNvSpPr>
          <p:nvPr/>
        </p:nvSpPr>
        <p:spPr bwMode="auto">
          <a:xfrm>
            <a:off x="1054100" y="5410200"/>
            <a:ext cx="6362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3200" b="1">
                <a:solidFill>
                  <a:srgbClr val="CC3300"/>
                </a:solidFill>
              </a:rPr>
              <a:t>Wann minimal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025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8AE008A-9093-4F35-84F4-96C793099F5F}" type="slidenum">
              <a:rPr lang="de-DE" sz="1000" smtClean="0"/>
              <a:pPr/>
              <a:t>12</a:t>
            </a:fld>
            <a:r>
              <a:rPr lang="de-DE" sz="1000" smtClean="0"/>
              <a:t> -</a:t>
            </a:r>
          </a:p>
        </p:txBody>
      </p:sp>
      <p:sp>
        <p:nvSpPr>
          <p:cNvPr id="10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Transformation mit minimalem MSE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3681413"/>
            <a:ext cx="8329612" cy="1252537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Aft>
                <a:spcPct val="0"/>
              </a:spcAft>
              <a:defRPr/>
            </a:pPr>
            <a:r>
              <a:rPr lang="de-DE" dirty="0" smtClean="0"/>
              <a:t>Was ist die beste Schätzung für die Konstanten 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?</a:t>
            </a:r>
          </a:p>
          <a:p>
            <a:pPr marL="266700" indent="-266700">
              <a:buFontTx/>
              <a:buNone/>
              <a:defRPr/>
            </a:pPr>
            <a:r>
              <a:rPr lang="de-DE" dirty="0" smtClean="0"/>
              <a:t>		min R(</a:t>
            </a:r>
            <a:r>
              <a:rPr lang="de-DE" dirty="0" err="1" smtClean="0"/>
              <a:t>c</a:t>
            </a:r>
            <a:r>
              <a:rPr lang="de-DE" baseline="-25000" dirty="0" err="1" smtClean="0"/>
              <a:t>i</a:t>
            </a:r>
            <a:r>
              <a:rPr lang="de-DE" dirty="0" smtClean="0"/>
              <a:t>) = ?		</a:t>
            </a:r>
            <a:r>
              <a:rPr lang="de-DE" b="0" dirty="0" smtClean="0">
                <a:latin typeface="Arial Black" pitchFamily="34" charset="0"/>
              </a:rPr>
              <a:t>Rechnung</a:t>
            </a:r>
            <a:r>
              <a:rPr lang="de-DE" dirty="0" smtClean="0"/>
              <a:t>!   </a:t>
            </a:r>
            <a:r>
              <a:rPr lang="de-DE" sz="1800" b="0" dirty="0" smtClean="0">
                <a:solidFill>
                  <a:schemeClr val="bg1">
                    <a:lumMod val="50000"/>
                  </a:schemeClr>
                </a:solidFill>
              </a:rPr>
              <a:t>Anhang B</a:t>
            </a:r>
            <a:endParaRPr lang="de-DE" b="0" dirty="0" smtClean="0"/>
          </a:p>
        </p:txBody>
      </p:sp>
      <p:grpSp>
        <p:nvGrpSpPr>
          <p:cNvPr id="10253" name="Group 163"/>
          <p:cNvGrpSpPr>
            <a:grpSpLocks/>
          </p:cNvGrpSpPr>
          <p:nvPr/>
        </p:nvGrpSpPr>
        <p:grpSpPr bwMode="auto">
          <a:xfrm>
            <a:off x="752475" y="1698625"/>
            <a:ext cx="8150225" cy="719138"/>
            <a:chOff x="258" y="2214"/>
            <a:chExt cx="5134" cy="453"/>
          </a:xfrm>
        </p:grpSpPr>
        <p:sp>
          <p:nvSpPr>
            <p:cNvPr id="10263" name="Rectangle 3"/>
            <p:cNvSpPr>
              <a:spLocks noChangeArrowheads="1"/>
            </p:cNvSpPr>
            <p:nvPr/>
          </p:nvSpPr>
          <p:spPr bwMode="auto">
            <a:xfrm>
              <a:off x="733" y="2214"/>
              <a:ext cx="46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400">
                  <a:latin typeface="Times New Roman" pitchFamily="18" charset="0"/>
                </a:rPr>
                <a:t>R(</a:t>
              </a:r>
              <a:r>
                <a:rPr lang="en-US" sz="2400" b="1">
                  <a:latin typeface="Times New Roman" pitchFamily="18" charset="0"/>
                </a:rPr>
                <a:t>W</a:t>
              </a:r>
              <a:r>
                <a:rPr lang="en-US" sz="2400">
                  <a:latin typeface="Times New Roman" pitchFamily="18" charset="0"/>
                </a:rPr>
                <a:t>) = min </a:t>
              </a:r>
              <a:r>
                <a:rPr lang="de-DE" sz="2400">
                  <a:latin typeface="Times New Roman" pitchFamily="18" charset="0"/>
                  <a:sym typeface="Symbol" pitchFamily="18" charset="2"/>
                </a:rPr>
                <a:t></a:t>
              </a:r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b="1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-  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</a:t>
              </a:r>
              <a:r>
                <a:rPr lang="de-DE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least mean squared error  </a:t>
              </a:r>
              <a:r>
                <a:rPr lang="en-US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(LMSE)</a:t>
              </a:r>
              <a:r>
                <a:rPr lang="de-DE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</a:p>
          </p:txBody>
        </p:sp>
        <p:grpSp>
          <p:nvGrpSpPr>
            <p:cNvPr id="10264" name="Group 162"/>
            <p:cNvGrpSpPr>
              <a:grpSpLocks/>
            </p:cNvGrpSpPr>
            <p:nvPr/>
          </p:nvGrpSpPr>
          <p:grpSpPr bwMode="auto">
            <a:xfrm>
              <a:off x="258" y="2221"/>
              <a:ext cx="1945" cy="446"/>
              <a:chOff x="658" y="2813"/>
              <a:chExt cx="1945" cy="446"/>
            </a:xfrm>
          </p:grpSpPr>
          <p:graphicFrame>
            <p:nvGraphicFramePr>
              <p:cNvPr id="10247" name="Object 7"/>
              <p:cNvGraphicFramePr>
                <a:graphicFrameLocks noChangeAspect="1"/>
              </p:cNvGraphicFramePr>
              <p:nvPr/>
            </p:nvGraphicFramePr>
            <p:xfrm>
              <a:off x="658" y="2813"/>
              <a:ext cx="446" cy="4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7" name="Formel" r:id="rId3" imgW="254110" imgH="254110" progId="Equation.3">
                      <p:embed/>
                    </p:oleObj>
                  </mc:Choice>
                  <mc:Fallback>
                    <p:oleObj name="Formel" r:id="rId3" imgW="254110" imgH="25411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8" y="2813"/>
                            <a:ext cx="446" cy="4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48" name="Object 8"/>
              <p:cNvGraphicFramePr>
                <a:graphicFrameLocks noChangeAspect="1"/>
              </p:cNvGraphicFramePr>
              <p:nvPr/>
            </p:nvGraphicFramePr>
            <p:xfrm>
              <a:off x="2420" y="2825"/>
              <a:ext cx="183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38" name="Formel" r:id="rId5" imgW="114350" imgH="152466" progId="Equation.3">
                      <p:embed/>
                    </p:oleObj>
                  </mc:Choice>
                  <mc:Fallback>
                    <p:oleObj name="Formel" r:id="rId5" imgW="114350" imgH="152466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0" y="2825"/>
                            <a:ext cx="183" cy="2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254" name="Rectangle 165"/>
          <p:cNvSpPr>
            <a:spLocks noChangeArrowheads="1"/>
          </p:cNvSpPr>
          <p:nvPr/>
        </p:nvSpPr>
        <p:spPr bwMode="auto">
          <a:xfrm>
            <a:off x="609600" y="1168400"/>
            <a:ext cx="4972836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2400" b="1" dirty="0">
                <a:solidFill>
                  <a:srgbClr val="C00000"/>
                </a:solidFill>
              </a:rPr>
              <a:t>Minimaler Rekonstruktionsfehler</a:t>
            </a:r>
          </a:p>
        </p:txBody>
      </p:sp>
      <p:sp>
        <p:nvSpPr>
          <p:cNvPr id="120998" name="Text Box 166"/>
          <p:cNvSpPr txBox="1">
            <a:spLocks noChangeArrowheads="1"/>
          </p:cNvSpPr>
          <p:nvPr/>
        </p:nvSpPr>
        <p:spPr bwMode="auto">
          <a:xfrm>
            <a:off x="622300" y="5105400"/>
            <a:ext cx="8318500" cy="93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l">
              <a:buFontTx/>
              <a:buBlip>
                <a:blip r:embed="rId7"/>
              </a:buBlip>
              <a:defRPr/>
            </a:pPr>
            <a:r>
              <a:rPr lang="de-DE" sz="2400" b="1" dirty="0"/>
              <a:t>Bei welchen Basisvektoren </a:t>
            </a:r>
            <a:r>
              <a:rPr lang="de-DE" sz="2400" b="1" dirty="0" err="1"/>
              <a:t>w</a:t>
            </a:r>
            <a:r>
              <a:rPr lang="de-DE" sz="2400" b="1" baseline="-25000" dirty="0" err="1"/>
              <a:t>i</a:t>
            </a:r>
            <a:r>
              <a:rPr lang="de-DE" sz="2400" b="1" dirty="0"/>
              <a:t> ist der Fehler minimal ?</a:t>
            </a:r>
          </a:p>
          <a:p>
            <a:pPr marL="266700" indent="-266700" algn="l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de-DE" sz="2400" b="1" dirty="0"/>
              <a:t>		min R(</a:t>
            </a:r>
            <a:r>
              <a:rPr lang="de-DE" sz="2400" b="1" dirty="0" err="1"/>
              <a:t>w</a:t>
            </a:r>
            <a:r>
              <a:rPr lang="de-DE" sz="2400" b="1" baseline="-25000" dirty="0" err="1"/>
              <a:t>i</a:t>
            </a:r>
            <a:r>
              <a:rPr lang="de-DE" sz="2400" b="1" dirty="0"/>
              <a:t>) = ?	 </a:t>
            </a:r>
            <a:r>
              <a:rPr lang="de-DE" sz="2400" dirty="0">
                <a:latin typeface="Arial Black" pitchFamily="34" charset="0"/>
              </a:rPr>
              <a:t>Rechnung</a:t>
            </a:r>
            <a:r>
              <a:rPr lang="de-DE" sz="2400" b="1" dirty="0"/>
              <a:t>!  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Anhang B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56" name="Text Box 167"/>
          <p:cNvSpPr txBox="1">
            <a:spLocks noChangeArrowheads="1"/>
          </p:cNvSpPr>
          <p:nvPr/>
        </p:nvSpPr>
        <p:spPr bwMode="auto">
          <a:xfrm>
            <a:off x="7493000" y="2514600"/>
            <a:ext cx="128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40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de-DE" sz="2400" b="1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de-DE" baseline="3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400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baseline="-2500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aphicFrame>
        <p:nvGraphicFramePr>
          <p:cNvPr id="10242" name="Object 171"/>
          <p:cNvGraphicFramePr>
            <a:graphicFrameLocks noChangeAspect="1"/>
          </p:cNvGraphicFramePr>
          <p:nvPr/>
        </p:nvGraphicFramePr>
        <p:xfrm>
          <a:off x="1333500" y="2333625"/>
          <a:ext cx="952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9" name="Equation" r:id="rId8" imgW="457200" imgH="419100" progId="Equation.DSMT4">
                  <p:embed/>
                </p:oleObj>
              </mc:Choice>
              <mc:Fallback>
                <p:oleObj name="Equation" r:id="rId8" imgW="457200" imgH="419100" progId="Equation.DSMT4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333625"/>
                        <a:ext cx="9525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70"/>
          <p:cNvGraphicFramePr>
            <a:graphicFrameLocks noChangeAspect="1"/>
          </p:cNvGraphicFramePr>
          <p:nvPr/>
        </p:nvGraphicFramePr>
        <p:xfrm>
          <a:off x="2374900" y="2359025"/>
          <a:ext cx="1089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0" name="Equation" r:id="rId10" imgW="545863" imgH="418918" progId="Equation.DSMT4">
                  <p:embed/>
                </p:oleObj>
              </mc:Choice>
              <mc:Fallback>
                <p:oleObj name="Equation" r:id="rId10" imgW="545863" imgH="418918" progId="Equation.DSMT4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359025"/>
                        <a:ext cx="10890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7" name="Rectangle 173"/>
          <p:cNvSpPr>
            <a:spLocks noChangeArrowheads="1"/>
          </p:cNvSpPr>
          <p:nvPr/>
        </p:nvSpPr>
        <p:spPr bwMode="auto">
          <a:xfrm>
            <a:off x="2209800" y="2552700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>
                <a:latin typeface="TIMES" charset="0"/>
                <a:cs typeface="Times New Roman" pitchFamily="18" charset="0"/>
              </a:rPr>
              <a:t>+</a:t>
            </a:r>
            <a:endParaRPr lang="en-GB" sz="4400">
              <a:latin typeface="TIMES" charset="0"/>
            </a:endParaRPr>
          </a:p>
        </p:txBody>
      </p:sp>
      <p:sp>
        <p:nvSpPr>
          <p:cNvPr id="10258" name="Rectangle 174"/>
          <p:cNvSpPr>
            <a:spLocks noChangeArrowheads="1"/>
          </p:cNvSpPr>
          <p:nvPr/>
        </p:nvSpPr>
        <p:spPr bwMode="auto">
          <a:xfrm>
            <a:off x="0" y="3848100"/>
            <a:ext cx="219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000">
                <a:latin typeface="TIMES" charset="0"/>
              </a:rPr>
              <a:t> </a:t>
            </a:r>
            <a:endParaRPr lang="de-DE" sz="2400">
              <a:latin typeface="TIMES" charset="0"/>
            </a:endParaRPr>
          </a:p>
        </p:txBody>
      </p:sp>
      <p:sp>
        <p:nvSpPr>
          <p:cNvPr id="10259" name="Text Box 175"/>
          <p:cNvSpPr txBox="1">
            <a:spLocks noChangeArrowheads="1"/>
          </p:cNvSpPr>
          <p:nvPr/>
        </p:nvSpPr>
        <p:spPr bwMode="auto">
          <a:xfrm>
            <a:off x="914400" y="2540000"/>
            <a:ext cx="711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>
                <a:latin typeface="Times New Roman" pitchFamily="18" charset="0"/>
              </a:rPr>
              <a:t>x</a:t>
            </a:r>
            <a:r>
              <a:rPr lang="de-DE">
                <a:latin typeface="Times New Roman" pitchFamily="18" charset="0"/>
              </a:rPr>
              <a:t> =</a:t>
            </a:r>
          </a:p>
        </p:txBody>
      </p:sp>
      <p:graphicFrame>
        <p:nvGraphicFramePr>
          <p:cNvPr id="10244" name="Object 176"/>
          <p:cNvGraphicFramePr>
            <a:graphicFrameLocks noChangeAspect="1"/>
          </p:cNvGraphicFramePr>
          <p:nvPr/>
        </p:nvGraphicFramePr>
        <p:xfrm>
          <a:off x="4419600" y="2333625"/>
          <a:ext cx="952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1" name="Equation" r:id="rId12" imgW="457200" imgH="419100" progId="Equation.DSMT4">
                  <p:embed/>
                </p:oleObj>
              </mc:Choice>
              <mc:Fallback>
                <p:oleObj name="Equation" r:id="rId12" imgW="457200" imgH="419100" progId="Equation.DSMT4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33625"/>
                        <a:ext cx="9525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77"/>
          <p:cNvGraphicFramePr>
            <a:graphicFrameLocks noChangeAspect="1"/>
          </p:cNvGraphicFramePr>
          <p:nvPr/>
        </p:nvGraphicFramePr>
        <p:xfrm>
          <a:off x="5473700" y="2359025"/>
          <a:ext cx="10636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2" name="Formel" r:id="rId13" imgW="533160" imgH="419040" progId="Equation.DSMT4">
                  <p:embed/>
                </p:oleObj>
              </mc:Choice>
              <mc:Fallback>
                <p:oleObj name="Formel" r:id="rId13" imgW="533160" imgH="419040" progId="Equation.DSMT4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2359025"/>
                        <a:ext cx="106362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0" name="Rectangle 178"/>
          <p:cNvSpPr>
            <a:spLocks noChangeArrowheads="1"/>
          </p:cNvSpPr>
          <p:nvPr/>
        </p:nvSpPr>
        <p:spPr bwMode="auto">
          <a:xfrm>
            <a:off x="5295900" y="2552700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>
                <a:latin typeface="TIMES" charset="0"/>
                <a:cs typeface="Times New Roman" pitchFamily="18" charset="0"/>
              </a:rPr>
              <a:t>+</a:t>
            </a:r>
            <a:endParaRPr lang="en-GB" sz="4400">
              <a:latin typeface="TIMES" charset="0"/>
            </a:endParaRPr>
          </a:p>
        </p:txBody>
      </p:sp>
      <p:sp>
        <p:nvSpPr>
          <p:cNvPr id="10261" name="Text Box 179"/>
          <p:cNvSpPr txBox="1">
            <a:spLocks noChangeArrowheads="1"/>
          </p:cNvSpPr>
          <p:nvPr/>
        </p:nvSpPr>
        <p:spPr bwMode="auto">
          <a:xfrm>
            <a:off x="4178300" y="2540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latin typeface="Times New Roman" pitchFamily="18" charset="0"/>
              </a:rPr>
              <a:t> =</a:t>
            </a:r>
          </a:p>
        </p:txBody>
      </p:sp>
      <p:sp>
        <p:nvSpPr>
          <p:cNvPr id="10262" name="Rectangle 181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6" name="Object 180"/>
          <p:cNvGraphicFramePr>
            <a:graphicFrameLocks noChangeAspect="1"/>
          </p:cNvGraphicFramePr>
          <p:nvPr/>
        </p:nvGraphicFramePr>
        <p:xfrm>
          <a:off x="4044950" y="2565400"/>
          <a:ext cx="2349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3" name="Equation" r:id="rId15" imgW="114350" imgH="152466" progId="Equation.DSMT4">
                  <p:embed/>
                </p:oleObj>
              </mc:Choice>
              <mc:Fallback>
                <p:oleObj name="Equation" r:id="rId15" imgW="114350" imgH="152466" progId="Equation.DSMT4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950" y="2565400"/>
                        <a:ext cx="23495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build="p"/>
      <p:bldP spid="1209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174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9086E987-5160-4C37-97BC-1D79A2BD7443}" type="slidenum">
              <a:rPr lang="de-DE" sz="1000" smtClean="0"/>
              <a:pPr/>
              <a:t>13</a:t>
            </a:fld>
            <a:r>
              <a:rPr lang="de-DE" sz="1000" smtClean="0"/>
              <a:t> -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Transformation mit minimalem MSE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530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i="1" dirty="0" smtClean="0"/>
              <a:t>m</a:t>
            </a:r>
            <a:r>
              <a:rPr lang="de-DE" dirty="0" smtClean="0"/>
              <a:t> Messungen</a:t>
            </a:r>
          </a:p>
        </p:txBody>
      </p:sp>
      <p:grpSp>
        <p:nvGrpSpPr>
          <p:cNvPr id="31750" name="Group 4"/>
          <p:cNvGrpSpPr>
            <a:grpSpLocks/>
          </p:cNvGrpSpPr>
          <p:nvPr/>
        </p:nvGrpSpPr>
        <p:grpSpPr bwMode="auto">
          <a:xfrm>
            <a:off x="3200400" y="1295400"/>
            <a:ext cx="2781300" cy="2474913"/>
            <a:chOff x="1368" y="1230"/>
            <a:chExt cx="2022" cy="1907"/>
          </a:xfrm>
        </p:grpSpPr>
        <p:sp>
          <p:nvSpPr>
            <p:cNvPr id="31753" name="Line 5"/>
            <p:cNvSpPr>
              <a:spLocks noChangeShapeType="1"/>
            </p:cNvSpPr>
            <p:nvPr/>
          </p:nvSpPr>
          <p:spPr bwMode="auto">
            <a:xfrm>
              <a:off x="1368" y="2820"/>
              <a:ext cx="20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4" name="Line 6"/>
            <p:cNvSpPr>
              <a:spLocks noChangeShapeType="1"/>
            </p:cNvSpPr>
            <p:nvPr/>
          </p:nvSpPr>
          <p:spPr bwMode="auto">
            <a:xfrm flipV="1">
              <a:off x="1458" y="1230"/>
              <a:ext cx="0" cy="16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5" name="Line 7"/>
            <p:cNvSpPr>
              <a:spLocks noChangeShapeType="1"/>
            </p:cNvSpPr>
            <p:nvPr/>
          </p:nvSpPr>
          <p:spPr bwMode="auto">
            <a:xfrm flipV="1">
              <a:off x="1392" y="1584"/>
              <a:ext cx="1650" cy="9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756" name="Oval 8"/>
            <p:cNvSpPr>
              <a:spLocks noChangeArrowheads="1"/>
            </p:cNvSpPr>
            <p:nvPr/>
          </p:nvSpPr>
          <p:spPr bwMode="auto">
            <a:xfrm>
              <a:off x="1945" y="228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7" name="Oval 9"/>
            <p:cNvSpPr>
              <a:spLocks noChangeArrowheads="1"/>
            </p:cNvSpPr>
            <p:nvPr/>
          </p:nvSpPr>
          <p:spPr bwMode="auto">
            <a:xfrm>
              <a:off x="1603" y="238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8" name="Oval 10"/>
            <p:cNvSpPr>
              <a:spLocks noChangeArrowheads="1"/>
            </p:cNvSpPr>
            <p:nvPr/>
          </p:nvSpPr>
          <p:spPr bwMode="auto">
            <a:xfrm>
              <a:off x="2029" y="211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9" name="Oval 11"/>
            <p:cNvSpPr>
              <a:spLocks noChangeArrowheads="1"/>
            </p:cNvSpPr>
            <p:nvPr/>
          </p:nvSpPr>
          <p:spPr bwMode="auto">
            <a:xfrm>
              <a:off x="2245" y="210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0" name="Oval 12"/>
            <p:cNvSpPr>
              <a:spLocks noChangeArrowheads="1"/>
            </p:cNvSpPr>
            <p:nvPr/>
          </p:nvSpPr>
          <p:spPr bwMode="auto">
            <a:xfrm>
              <a:off x="2323" y="196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1" name="Oval 13"/>
            <p:cNvSpPr>
              <a:spLocks noChangeArrowheads="1"/>
            </p:cNvSpPr>
            <p:nvPr/>
          </p:nvSpPr>
          <p:spPr bwMode="auto">
            <a:xfrm>
              <a:off x="2425" y="185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2" name="Oval 14"/>
            <p:cNvSpPr>
              <a:spLocks noChangeArrowheads="1"/>
            </p:cNvSpPr>
            <p:nvPr/>
          </p:nvSpPr>
          <p:spPr bwMode="auto">
            <a:xfrm>
              <a:off x="2527" y="1998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3" name="Oval 15"/>
            <p:cNvSpPr>
              <a:spLocks noChangeArrowheads="1"/>
            </p:cNvSpPr>
            <p:nvPr/>
          </p:nvSpPr>
          <p:spPr bwMode="auto">
            <a:xfrm>
              <a:off x="2569" y="186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4" name="Oval 16"/>
            <p:cNvSpPr>
              <a:spLocks noChangeArrowheads="1"/>
            </p:cNvSpPr>
            <p:nvPr/>
          </p:nvSpPr>
          <p:spPr bwMode="auto">
            <a:xfrm>
              <a:off x="2641" y="174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5" name="Oval 17"/>
            <p:cNvSpPr>
              <a:spLocks noChangeArrowheads="1"/>
            </p:cNvSpPr>
            <p:nvPr/>
          </p:nvSpPr>
          <p:spPr bwMode="auto">
            <a:xfrm>
              <a:off x="2857" y="180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6" name="Oval 18"/>
            <p:cNvSpPr>
              <a:spLocks noChangeArrowheads="1"/>
            </p:cNvSpPr>
            <p:nvPr/>
          </p:nvSpPr>
          <p:spPr bwMode="auto">
            <a:xfrm>
              <a:off x="1771" y="237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7" name="Oval 19"/>
            <p:cNvSpPr>
              <a:spLocks noChangeArrowheads="1"/>
            </p:cNvSpPr>
            <p:nvPr/>
          </p:nvSpPr>
          <p:spPr bwMode="auto">
            <a:xfrm>
              <a:off x="1825" y="213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8" name="Oval 20"/>
            <p:cNvSpPr>
              <a:spLocks noChangeArrowheads="1"/>
            </p:cNvSpPr>
            <p:nvPr/>
          </p:nvSpPr>
          <p:spPr bwMode="auto">
            <a:xfrm>
              <a:off x="2155" y="240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9" name="Oval 21"/>
            <p:cNvSpPr>
              <a:spLocks noChangeArrowheads="1"/>
            </p:cNvSpPr>
            <p:nvPr/>
          </p:nvSpPr>
          <p:spPr bwMode="auto">
            <a:xfrm>
              <a:off x="2815" y="139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70" name="Rectangle 22"/>
            <p:cNvSpPr>
              <a:spLocks noChangeArrowheads="1"/>
            </p:cNvSpPr>
            <p:nvPr/>
          </p:nvSpPr>
          <p:spPr bwMode="auto">
            <a:xfrm>
              <a:off x="1488" y="1344"/>
              <a:ext cx="527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fr-FR" sz="2400">
                  <a:latin typeface="TIMES" charset="0"/>
                  <a:cs typeface="Times New Roman" pitchFamily="18" charset="0"/>
                </a:rPr>
                <a:t>f(x)</a:t>
              </a:r>
              <a:r>
                <a:rPr lang="en-US" sz="1600">
                  <a:latin typeface="TIMES" charset="0"/>
                </a:rPr>
                <a:t> </a:t>
              </a:r>
              <a:endParaRPr lang="en-US" sz="4000">
                <a:latin typeface="TIMES" charset="0"/>
              </a:endParaRPr>
            </a:p>
          </p:txBody>
        </p:sp>
        <p:sp>
          <p:nvSpPr>
            <p:cNvPr id="31771" name="Rectangle 23"/>
            <p:cNvSpPr>
              <a:spLocks noChangeArrowheads="1"/>
            </p:cNvSpPr>
            <p:nvPr/>
          </p:nvSpPr>
          <p:spPr bwMode="auto">
            <a:xfrm>
              <a:off x="3120" y="2785"/>
              <a:ext cx="240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fr-FR" sz="2400">
                  <a:latin typeface="TIMES" charset="0"/>
                  <a:cs typeface="Times New Roman" pitchFamily="18" charset="0"/>
                </a:rPr>
                <a:t>x</a:t>
              </a:r>
              <a:endParaRPr lang="en-US" sz="4000">
                <a:latin typeface="TIMES" charset="0"/>
              </a:endParaRPr>
            </a:p>
          </p:txBody>
        </p:sp>
      </p:grp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761999" y="3810000"/>
            <a:ext cx="82012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buSzPct val="130000"/>
              <a:buFontTx/>
              <a:buBlip>
                <a:blip r:embed="rId2"/>
              </a:buBlip>
            </a:pPr>
            <a:r>
              <a:rPr lang="de-DE" sz="2400" b="1" dirty="0"/>
              <a:t> Modellierung als Gerade</a:t>
            </a:r>
          </a:p>
          <a:p>
            <a:pPr algn="l">
              <a:lnSpc>
                <a:spcPct val="120000"/>
              </a:lnSpc>
              <a:spcBef>
                <a:spcPct val="0"/>
              </a:spcBef>
              <a:buSzPct val="130000"/>
            </a:pPr>
            <a:r>
              <a:rPr lang="de-DE" sz="2400" b="1" dirty="0"/>
              <a:t>	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y = f(x) = y</a:t>
            </a:r>
            <a:r>
              <a:rPr lang="fr-FR" sz="2400" baseline="-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r-FR" sz="2400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de-DE" sz="2400" dirty="0">
                <a:latin typeface="Times New Roman" pitchFamily="18" charset="0"/>
              </a:rPr>
              <a:t> </a:t>
            </a:r>
            <a:r>
              <a:rPr lang="de-DE" sz="2400" b="1" dirty="0" smtClean="0">
                <a:latin typeface="Times New Roman" pitchFamily="18" charset="0"/>
              </a:rPr>
              <a:t>	</a:t>
            </a:r>
            <a:r>
              <a:rPr lang="de-DE" b="1" i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lineare Approximation</a:t>
            </a:r>
            <a:endParaRPr lang="de-DE" b="1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748302" y="4781550"/>
            <a:ext cx="7162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0" indent="-1905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buSzPct val="130000"/>
              <a:buFontTx/>
              <a:buBlip>
                <a:blip r:embed="rId2"/>
              </a:buBlip>
            </a:pPr>
            <a:r>
              <a:rPr lang="de-DE" sz="2400" b="1" dirty="0"/>
              <a:t> Beispiel: </a:t>
            </a:r>
            <a:r>
              <a:rPr lang="de-DE" b="1" dirty="0"/>
              <a:t>Ökonomie</a:t>
            </a:r>
          </a:p>
          <a:p>
            <a:pPr algn="l">
              <a:spcBef>
                <a:spcPct val="0"/>
              </a:spcBef>
              <a:buSzPct val="130000"/>
            </a:pPr>
            <a:r>
              <a:rPr lang="de-DE" b="1" dirty="0"/>
              <a:t>	  </a:t>
            </a:r>
            <a:r>
              <a:rPr lang="de-DE" dirty="0"/>
              <a:t>Konsum y = f(Einkommen x) </a:t>
            </a:r>
          </a:p>
          <a:p>
            <a:pPr algn="l">
              <a:spcBef>
                <a:spcPct val="0"/>
              </a:spcBef>
              <a:buSzPct val="130000"/>
            </a:pPr>
            <a:r>
              <a:rPr lang="de-DE" dirty="0"/>
              <a:t>  		          = Konsumsockel + a </a:t>
            </a:r>
            <a:r>
              <a:rPr lang="de-DE" dirty="0">
                <a:sym typeface="Symbol" pitchFamily="18" charset="2"/>
              </a:rPr>
              <a:t></a:t>
            </a:r>
            <a:r>
              <a:rPr lang="de-DE" dirty="0"/>
              <a:t>Einkommen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796440" y="6096000"/>
            <a:ext cx="64420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buSzPct val="130000"/>
              <a:buFontTx/>
              <a:buBlip>
                <a:blip r:embed="rId2"/>
              </a:buBlip>
            </a:pPr>
            <a:r>
              <a:rPr lang="de-DE" sz="2400" b="1" dirty="0"/>
              <a:t> </a:t>
            </a:r>
            <a:r>
              <a:rPr lang="de-DE" sz="2400" b="1" dirty="0" smtClean="0"/>
              <a:t>Problem:  </a:t>
            </a:r>
            <a:r>
              <a:rPr lang="de-DE" dirty="0" smtClean="0"/>
              <a:t>Ergebnis hängt vom </a:t>
            </a:r>
            <a:r>
              <a:rPr lang="de-DE" dirty="0" err="1" smtClean="0"/>
              <a:t>Koord.system</a:t>
            </a:r>
            <a:r>
              <a:rPr lang="de-DE" dirty="0" smtClean="0"/>
              <a:t> ab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8" grpId="0" autoUpdateAnimBg="0"/>
      <p:bldP spid="118809" grpId="0" autoUpdateAnimBg="0"/>
      <p:bldP spid="2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277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72B0476B-DE15-4AC2-9AB5-433886D6CAEF}" type="slidenum">
              <a:rPr lang="de-DE" sz="1000" smtClean="0"/>
              <a:pPr/>
              <a:t>14</a:t>
            </a:fld>
            <a:r>
              <a:rPr lang="de-DE" sz="1000" smtClean="0"/>
              <a:t> -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 mit minimalem MSE</a:t>
            </a:r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  <a:buSzPct val="130000"/>
              <a:buFontTx/>
              <a:buBlip>
                <a:blip r:embed="rId2"/>
              </a:buBlip>
            </a:pPr>
            <a:r>
              <a:rPr lang="de-DE" sz="2400" b="1" dirty="0"/>
              <a:t> </a:t>
            </a:r>
            <a:r>
              <a:rPr lang="de-DE" sz="2400" b="1" dirty="0" smtClean="0"/>
              <a:t>Total Least </a:t>
            </a:r>
            <a:r>
              <a:rPr lang="de-DE" sz="2400" b="1" dirty="0" err="1" smtClean="0"/>
              <a:t>Mean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Squared</a:t>
            </a:r>
            <a:r>
              <a:rPr lang="de-DE" sz="2400" b="1" dirty="0" smtClean="0"/>
              <a:t> Error </a:t>
            </a:r>
            <a:r>
              <a:rPr lang="de-DE" sz="2400" b="1" dirty="0" smtClean="0">
                <a:solidFill>
                  <a:srgbClr val="0070C0"/>
                </a:solidFill>
              </a:rPr>
              <a:t>TLMSE</a:t>
            </a:r>
          </a:p>
          <a:p>
            <a:pPr marL="361950" indent="-361950" algn="l">
              <a:spcBef>
                <a:spcPct val="0"/>
              </a:spcBef>
              <a:buSzPct val="130000"/>
            </a:pPr>
            <a:r>
              <a:rPr lang="de-DE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2400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Minimaler </a:t>
            </a: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mittlerer Abstand zur Gerade (Hyperebene)</a:t>
            </a:r>
            <a:endParaRPr lang="de-DE" sz="2400" baseline="-250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4" name="Freeform 4"/>
          <p:cNvSpPr>
            <a:spLocks/>
          </p:cNvSpPr>
          <p:nvPr/>
        </p:nvSpPr>
        <p:spPr bwMode="auto">
          <a:xfrm>
            <a:off x="5589588" y="4740275"/>
            <a:ext cx="125412" cy="101600"/>
          </a:xfrm>
          <a:custGeom>
            <a:avLst/>
            <a:gdLst>
              <a:gd name="T0" fmla="*/ 0 w 119"/>
              <a:gd name="T1" fmla="*/ 2147483647 h 96"/>
              <a:gd name="T2" fmla="*/ 0 w 119"/>
              <a:gd name="T3" fmla="*/ 2147483647 h 96"/>
              <a:gd name="T4" fmla="*/ 2147483647 w 119"/>
              <a:gd name="T5" fmla="*/ 2147483647 h 96"/>
              <a:gd name="T6" fmla="*/ 0 w 119"/>
              <a:gd name="T7" fmla="*/ 0 h 96"/>
              <a:gd name="T8" fmla="*/ 0 w 119"/>
              <a:gd name="T9" fmla="*/ 2147483647 h 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9"/>
              <a:gd name="T16" fmla="*/ 0 h 96"/>
              <a:gd name="T17" fmla="*/ 119 w 119"/>
              <a:gd name="T18" fmla="*/ 96 h 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9" h="96">
                <a:moveTo>
                  <a:pt x="0" y="48"/>
                </a:moveTo>
                <a:lnTo>
                  <a:pt x="0" y="96"/>
                </a:lnTo>
                <a:lnTo>
                  <a:pt x="119" y="48"/>
                </a:lnTo>
                <a:lnTo>
                  <a:pt x="0" y="0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5" name="Line 5"/>
          <p:cNvSpPr>
            <a:spLocks noChangeShapeType="1"/>
          </p:cNvSpPr>
          <p:nvPr/>
        </p:nvSpPr>
        <p:spPr bwMode="auto">
          <a:xfrm flipH="1">
            <a:off x="2627313" y="4791075"/>
            <a:ext cx="296227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6" name="Freeform 6"/>
          <p:cNvSpPr>
            <a:spLocks/>
          </p:cNvSpPr>
          <p:nvPr/>
        </p:nvSpPr>
        <p:spPr bwMode="auto">
          <a:xfrm>
            <a:off x="2133600" y="2774950"/>
            <a:ext cx="2686050" cy="2406650"/>
          </a:xfrm>
          <a:custGeom>
            <a:avLst/>
            <a:gdLst>
              <a:gd name="T0" fmla="*/ 2147483647 w 2521"/>
              <a:gd name="T1" fmla="*/ 2147483647 h 2264"/>
              <a:gd name="T2" fmla="*/ 2147483647 w 2521"/>
              <a:gd name="T3" fmla="*/ 2147483647 h 2264"/>
              <a:gd name="T4" fmla="*/ 2147483647 w 2521"/>
              <a:gd name="T5" fmla="*/ 0 h 2264"/>
              <a:gd name="T6" fmla="*/ 0 w 2521"/>
              <a:gd name="T7" fmla="*/ 2147483647 h 2264"/>
              <a:gd name="T8" fmla="*/ 2147483647 w 2521"/>
              <a:gd name="T9" fmla="*/ 2147483647 h 2264"/>
              <a:gd name="T10" fmla="*/ 2147483647 w 2521"/>
              <a:gd name="T11" fmla="*/ 2147483647 h 22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21"/>
              <a:gd name="T19" fmla="*/ 0 h 2264"/>
              <a:gd name="T20" fmla="*/ 2521 w 2521"/>
              <a:gd name="T21" fmla="*/ 2264 h 22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21" h="2264">
                <a:moveTo>
                  <a:pt x="2506" y="2250"/>
                </a:moveTo>
                <a:lnTo>
                  <a:pt x="2521" y="2235"/>
                </a:lnTo>
                <a:lnTo>
                  <a:pt x="29" y="0"/>
                </a:lnTo>
                <a:lnTo>
                  <a:pt x="0" y="33"/>
                </a:lnTo>
                <a:lnTo>
                  <a:pt x="2497" y="2264"/>
                </a:lnTo>
                <a:lnTo>
                  <a:pt x="2506" y="2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7" name="Freeform 7"/>
          <p:cNvSpPr>
            <a:spLocks/>
          </p:cNvSpPr>
          <p:nvPr/>
        </p:nvSpPr>
        <p:spPr bwMode="auto">
          <a:xfrm>
            <a:off x="2576513" y="2057400"/>
            <a:ext cx="100012" cy="125413"/>
          </a:xfrm>
          <a:custGeom>
            <a:avLst/>
            <a:gdLst>
              <a:gd name="T0" fmla="*/ 2147483647 w 96"/>
              <a:gd name="T1" fmla="*/ 2147483647 h 119"/>
              <a:gd name="T2" fmla="*/ 2147483647 w 96"/>
              <a:gd name="T3" fmla="*/ 2147483647 h 119"/>
              <a:gd name="T4" fmla="*/ 2147483647 w 96"/>
              <a:gd name="T5" fmla="*/ 0 h 119"/>
              <a:gd name="T6" fmla="*/ 0 w 96"/>
              <a:gd name="T7" fmla="*/ 2147483647 h 119"/>
              <a:gd name="T8" fmla="*/ 2147483647 w 96"/>
              <a:gd name="T9" fmla="*/ 2147483647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119"/>
              <a:gd name="T17" fmla="*/ 96 w 96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119">
                <a:moveTo>
                  <a:pt x="48" y="119"/>
                </a:moveTo>
                <a:lnTo>
                  <a:pt x="96" y="119"/>
                </a:lnTo>
                <a:lnTo>
                  <a:pt x="48" y="0"/>
                </a:lnTo>
                <a:lnTo>
                  <a:pt x="0" y="119"/>
                </a:lnTo>
                <a:lnTo>
                  <a:pt x="48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8" name="Line 8"/>
          <p:cNvSpPr>
            <a:spLocks noChangeShapeType="1"/>
          </p:cNvSpPr>
          <p:nvPr/>
        </p:nvSpPr>
        <p:spPr bwMode="auto">
          <a:xfrm>
            <a:off x="2627313" y="2182813"/>
            <a:ext cx="1587" cy="26082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3303588" y="4046538"/>
            <a:ext cx="10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c</a:t>
            </a:r>
            <a:endParaRPr lang="de-DE" sz="180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43188" y="2387600"/>
            <a:ext cx="2084387" cy="2392363"/>
            <a:chOff x="1665" y="1504"/>
            <a:chExt cx="1313" cy="1507"/>
          </a:xfrm>
        </p:grpSpPr>
        <p:sp>
          <p:nvSpPr>
            <p:cNvPr id="32854" name="Line 11"/>
            <p:cNvSpPr>
              <a:spLocks noChangeShapeType="1"/>
            </p:cNvSpPr>
            <p:nvPr/>
          </p:nvSpPr>
          <p:spPr bwMode="auto">
            <a:xfrm flipH="1">
              <a:off x="1665" y="1597"/>
              <a:ext cx="1208" cy="14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sm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55" name="Rectangle 12"/>
            <p:cNvSpPr>
              <a:spLocks noChangeArrowheads="1"/>
            </p:cNvSpPr>
            <p:nvPr/>
          </p:nvSpPr>
          <p:spPr bwMode="auto">
            <a:xfrm>
              <a:off x="2898" y="1504"/>
              <a:ext cx="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1800" b="1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de-DE" sz="1800">
                <a:latin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32075" y="2209800"/>
            <a:ext cx="1158875" cy="2570163"/>
            <a:chOff x="1658" y="1392"/>
            <a:chExt cx="730" cy="1619"/>
          </a:xfrm>
        </p:grpSpPr>
        <p:sp>
          <p:nvSpPr>
            <p:cNvPr id="32850" name="Freeform 14"/>
            <p:cNvSpPr>
              <a:spLocks/>
            </p:cNvSpPr>
            <p:nvPr/>
          </p:nvSpPr>
          <p:spPr bwMode="auto">
            <a:xfrm>
              <a:off x="2155" y="1596"/>
              <a:ext cx="62" cy="85"/>
            </a:xfrm>
            <a:custGeom>
              <a:avLst/>
              <a:gdLst>
                <a:gd name="T0" fmla="*/ 1 w 91"/>
                <a:gd name="T1" fmla="*/ 2 h 129"/>
                <a:gd name="T2" fmla="*/ 2 w 91"/>
                <a:gd name="T3" fmla="*/ 2 h 129"/>
                <a:gd name="T4" fmla="*/ 2 w 91"/>
                <a:gd name="T5" fmla="*/ 0 h 129"/>
                <a:gd name="T6" fmla="*/ 0 w 91"/>
                <a:gd name="T7" fmla="*/ 1 h 129"/>
                <a:gd name="T8" fmla="*/ 1 w 91"/>
                <a:gd name="T9" fmla="*/ 2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29"/>
                <a:gd name="T17" fmla="*/ 91 w 91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29">
                  <a:moveTo>
                    <a:pt x="48" y="110"/>
                  </a:moveTo>
                  <a:lnTo>
                    <a:pt x="91" y="129"/>
                  </a:lnTo>
                  <a:lnTo>
                    <a:pt x="91" y="0"/>
                  </a:lnTo>
                  <a:lnTo>
                    <a:pt x="0" y="95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51" name="Line 15"/>
            <p:cNvSpPr>
              <a:spLocks noChangeShapeType="1"/>
            </p:cNvSpPr>
            <p:nvPr/>
          </p:nvSpPr>
          <p:spPr bwMode="auto">
            <a:xfrm flipH="1">
              <a:off x="1658" y="1669"/>
              <a:ext cx="529" cy="13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52" name="Rectangle 16"/>
            <p:cNvSpPr>
              <a:spLocks noChangeArrowheads="1"/>
            </p:cNvSpPr>
            <p:nvPr/>
          </p:nvSpPr>
          <p:spPr bwMode="auto">
            <a:xfrm>
              <a:off x="2160" y="148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1400" b="1">
                  <a:solidFill>
                    <a:srgbClr val="CC33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de-DE" sz="1400">
                <a:solidFill>
                  <a:srgbClr val="CC3300"/>
                </a:solidFill>
                <a:latin typeface="Times New Roman" pitchFamily="18" charset="0"/>
              </a:endParaRPr>
            </a:p>
          </p:txBody>
        </p:sp>
        <p:sp>
          <p:nvSpPr>
            <p:cNvPr id="32853" name="Rectangle 17"/>
            <p:cNvSpPr>
              <a:spLocks noChangeArrowheads="1"/>
            </p:cNvSpPr>
            <p:nvPr/>
          </p:nvSpPr>
          <p:spPr bwMode="auto">
            <a:xfrm>
              <a:off x="2208" y="1392"/>
              <a:ext cx="1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18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 sz="1800">
                <a:latin typeface="Times New Roman" pitchFamily="18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819400" y="2514600"/>
            <a:ext cx="1300163" cy="852488"/>
            <a:chOff x="1776" y="1584"/>
            <a:chExt cx="819" cy="537"/>
          </a:xfrm>
        </p:grpSpPr>
        <p:grpSp>
          <p:nvGrpSpPr>
            <p:cNvPr id="32801" name="Group 19"/>
            <p:cNvGrpSpPr>
              <a:grpSpLocks/>
            </p:cNvGrpSpPr>
            <p:nvPr/>
          </p:nvGrpSpPr>
          <p:grpSpPr bwMode="auto">
            <a:xfrm>
              <a:off x="2229" y="1602"/>
              <a:ext cx="366" cy="322"/>
              <a:chOff x="2229" y="1602"/>
              <a:chExt cx="366" cy="322"/>
            </a:xfrm>
          </p:grpSpPr>
          <p:sp>
            <p:nvSpPr>
              <p:cNvPr id="32831" name="Line 20"/>
              <p:cNvSpPr>
                <a:spLocks noChangeShapeType="1"/>
              </p:cNvSpPr>
              <p:nvPr/>
            </p:nvSpPr>
            <p:spPr bwMode="auto">
              <a:xfrm>
                <a:off x="2229" y="1602"/>
                <a:ext cx="10" cy="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2" name="Line 21"/>
              <p:cNvSpPr>
                <a:spLocks noChangeShapeType="1"/>
              </p:cNvSpPr>
              <p:nvPr/>
            </p:nvSpPr>
            <p:spPr bwMode="auto">
              <a:xfrm>
                <a:off x="2247" y="1617"/>
                <a:ext cx="10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3" name="Line 22"/>
              <p:cNvSpPr>
                <a:spLocks noChangeShapeType="1"/>
              </p:cNvSpPr>
              <p:nvPr/>
            </p:nvSpPr>
            <p:spPr bwMode="auto">
              <a:xfrm>
                <a:off x="2267" y="1637"/>
                <a:ext cx="10" cy="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4" name="Line 23"/>
              <p:cNvSpPr>
                <a:spLocks noChangeShapeType="1"/>
              </p:cNvSpPr>
              <p:nvPr/>
            </p:nvSpPr>
            <p:spPr bwMode="auto">
              <a:xfrm>
                <a:off x="2287" y="1652"/>
                <a:ext cx="9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5" name="Line 24"/>
              <p:cNvSpPr>
                <a:spLocks noChangeShapeType="1"/>
              </p:cNvSpPr>
              <p:nvPr/>
            </p:nvSpPr>
            <p:spPr bwMode="auto">
              <a:xfrm>
                <a:off x="2306" y="1671"/>
                <a:ext cx="10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6" name="Line 25"/>
              <p:cNvSpPr>
                <a:spLocks noChangeShapeType="1"/>
              </p:cNvSpPr>
              <p:nvPr/>
            </p:nvSpPr>
            <p:spPr bwMode="auto">
              <a:xfrm>
                <a:off x="2328" y="1688"/>
                <a:ext cx="10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7" name="Line 26"/>
              <p:cNvSpPr>
                <a:spLocks noChangeShapeType="1"/>
              </p:cNvSpPr>
              <p:nvPr/>
            </p:nvSpPr>
            <p:spPr bwMode="auto">
              <a:xfrm>
                <a:off x="2348" y="1708"/>
                <a:ext cx="10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8" name="Line 27"/>
              <p:cNvSpPr>
                <a:spLocks noChangeShapeType="1"/>
              </p:cNvSpPr>
              <p:nvPr/>
            </p:nvSpPr>
            <p:spPr bwMode="auto">
              <a:xfrm>
                <a:off x="2366" y="1723"/>
                <a:ext cx="10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9" name="Line 28"/>
              <p:cNvSpPr>
                <a:spLocks noChangeShapeType="1"/>
              </p:cNvSpPr>
              <p:nvPr/>
            </p:nvSpPr>
            <p:spPr bwMode="auto">
              <a:xfrm>
                <a:off x="2386" y="1741"/>
                <a:ext cx="9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0" name="Line 29"/>
              <p:cNvSpPr>
                <a:spLocks noChangeShapeType="1"/>
              </p:cNvSpPr>
              <p:nvPr/>
            </p:nvSpPr>
            <p:spPr bwMode="auto">
              <a:xfrm>
                <a:off x="2405" y="1761"/>
                <a:ext cx="13" cy="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1" name="Line 30"/>
              <p:cNvSpPr>
                <a:spLocks noChangeShapeType="1"/>
              </p:cNvSpPr>
              <p:nvPr/>
            </p:nvSpPr>
            <p:spPr bwMode="auto">
              <a:xfrm>
                <a:off x="2428" y="1778"/>
                <a:ext cx="9" cy="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2" name="Line 31"/>
              <p:cNvSpPr>
                <a:spLocks noChangeShapeType="1"/>
              </p:cNvSpPr>
              <p:nvPr/>
            </p:nvSpPr>
            <p:spPr bwMode="auto">
              <a:xfrm>
                <a:off x="2447" y="1796"/>
                <a:ext cx="10" cy="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3" name="Line 32"/>
              <p:cNvSpPr>
                <a:spLocks noChangeShapeType="1"/>
              </p:cNvSpPr>
              <p:nvPr/>
            </p:nvSpPr>
            <p:spPr bwMode="auto">
              <a:xfrm>
                <a:off x="2465" y="1811"/>
                <a:ext cx="10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4" name="Line 33"/>
              <p:cNvSpPr>
                <a:spLocks noChangeShapeType="1"/>
              </p:cNvSpPr>
              <p:nvPr/>
            </p:nvSpPr>
            <p:spPr bwMode="auto">
              <a:xfrm>
                <a:off x="2485" y="1832"/>
                <a:ext cx="11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5" name="Line 34"/>
              <p:cNvSpPr>
                <a:spLocks noChangeShapeType="1"/>
              </p:cNvSpPr>
              <p:nvPr/>
            </p:nvSpPr>
            <p:spPr bwMode="auto">
              <a:xfrm>
                <a:off x="2507" y="1848"/>
                <a:ext cx="10" cy="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6" name="Line 35"/>
              <p:cNvSpPr>
                <a:spLocks noChangeShapeType="1"/>
              </p:cNvSpPr>
              <p:nvPr/>
            </p:nvSpPr>
            <p:spPr bwMode="auto">
              <a:xfrm>
                <a:off x="2527" y="1867"/>
                <a:ext cx="9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7" name="Line 36"/>
              <p:cNvSpPr>
                <a:spLocks noChangeShapeType="1"/>
              </p:cNvSpPr>
              <p:nvPr/>
            </p:nvSpPr>
            <p:spPr bwMode="auto">
              <a:xfrm>
                <a:off x="2546" y="1882"/>
                <a:ext cx="10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8" name="Line 37"/>
              <p:cNvSpPr>
                <a:spLocks noChangeShapeType="1"/>
              </p:cNvSpPr>
              <p:nvPr/>
            </p:nvSpPr>
            <p:spPr bwMode="auto">
              <a:xfrm>
                <a:off x="2566" y="1902"/>
                <a:ext cx="8" cy="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49" name="Line 38"/>
              <p:cNvSpPr>
                <a:spLocks noChangeShapeType="1"/>
              </p:cNvSpPr>
              <p:nvPr/>
            </p:nvSpPr>
            <p:spPr bwMode="auto">
              <a:xfrm>
                <a:off x="2584" y="1917"/>
                <a:ext cx="11" cy="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802" name="Rectangle 39"/>
            <p:cNvSpPr>
              <a:spLocks noChangeArrowheads="1"/>
            </p:cNvSpPr>
            <p:nvPr/>
          </p:nvSpPr>
          <p:spPr bwMode="auto">
            <a:xfrm>
              <a:off x="1925" y="1657"/>
              <a:ext cx="1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de-DE" sz="1800">
                <a:latin typeface="Times New Roman" pitchFamily="18" charset="0"/>
              </a:endParaRPr>
            </a:p>
          </p:txBody>
        </p:sp>
        <p:grpSp>
          <p:nvGrpSpPr>
            <p:cNvPr id="32803" name="Group 40"/>
            <p:cNvGrpSpPr>
              <a:grpSpLocks/>
            </p:cNvGrpSpPr>
            <p:nvPr/>
          </p:nvGrpSpPr>
          <p:grpSpPr bwMode="auto">
            <a:xfrm>
              <a:off x="1776" y="1584"/>
              <a:ext cx="453" cy="537"/>
              <a:chOff x="1757" y="1607"/>
              <a:chExt cx="453" cy="537"/>
            </a:xfrm>
          </p:grpSpPr>
          <p:sp>
            <p:nvSpPr>
              <p:cNvPr id="32804" name="Line 41"/>
              <p:cNvSpPr>
                <a:spLocks noChangeShapeType="1"/>
              </p:cNvSpPr>
              <p:nvPr/>
            </p:nvSpPr>
            <p:spPr bwMode="auto">
              <a:xfrm flipH="1">
                <a:off x="2200" y="1607"/>
                <a:ext cx="1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05" name="Line 42"/>
              <p:cNvSpPr>
                <a:spLocks noChangeShapeType="1"/>
              </p:cNvSpPr>
              <p:nvPr/>
            </p:nvSpPr>
            <p:spPr bwMode="auto">
              <a:xfrm flipH="1">
                <a:off x="2183" y="1627"/>
                <a:ext cx="7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06" name="Line 43"/>
              <p:cNvSpPr>
                <a:spLocks noChangeShapeType="1"/>
              </p:cNvSpPr>
              <p:nvPr/>
            </p:nvSpPr>
            <p:spPr bwMode="auto">
              <a:xfrm flipH="1">
                <a:off x="2165" y="1649"/>
                <a:ext cx="1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07" name="Line 44"/>
              <p:cNvSpPr>
                <a:spLocks noChangeShapeType="1"/>
              </p:cNvSpPr>
              <p:nvPr/>
            </p:nvSpPr>
            <p:spPr bwMode="auto">
              <a:xfrm flipH="1">
                <a:off x="2148" y="1669"/>
                <a:ext cx="1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08" name="Line 45"/>
              <p:cNvSpPr>
                <a:spLocks noChangeShapeType="1"/>
              </p:cNvSpPr>
              <p:nvPr/>
            </p:nvSpPr>
            <p:spPr bwMode="auto">
              <a:xfrm flipH="1">
                <a:off x="2133" y="1688"/>
                <a:ext cx="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09" name="Line 46"/>
              <p:cNvSpPr>
                <a:spLocks noChangeShapeType="1"/>
              </p:cNvSpPr>
              <p:nvPr/>
            </p:nvSpPr>
            <p:spPr bwMode="auto">
              <a:xfrm flipH="1">
                <a:off x="2113" y="1711"/>
                <a:ext cx="1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0" name="Line 47"/>
              <p:cNvSpPr>
                <a:spLocks noChangeShapeType="1"/>
              </p:cNvSpPr>
              <p:nvPr/>
            </p:nvSpPr>
            <p:spPr bwMode="auto">
              <a:xfrm flipH="1">
                <a:off x="2098" y="1729"/>
                <a:ext cx="8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1" name="Line 48"/>
              <p:cNvSpPr>
                <a:spLocks noChangeShapeType="1"/>
              </p:cNvSpPr>
              <p:nvPr/>
            </p:nvSpPr>
            <p:spPr bwMode="auto">
              <a:xfrm flipH="1">
                <a:off x="2081" y="1748"/>
                <a:ext cx="7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2" name="Line 49"/>
              <p:cNvSpPr>
                <a:spLocks noChangeShapeType="1"/>
              </p:cNvSpPr>
              <p:nvPr/>
            </p:nvSpPr>
            <p:spPr bwMode="auto">
              <a:xfrm flipH="1">
                <a:off x="2062" y="1771"/>
                <a:ext cx="11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3" name="Line 50"/>
              <p:cNvSpPr>
                <a:spLocks noChangeShapeType="1"/>
              </p:cNvSpPr>
              <p:nvPr/>
            </p:nvSpPr>
            <p:spPr bwMode="auto">
              <a:xfrm flipH="1">
                <a:off x="2046" y="1790"/>
                <a:ext cx="1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4" name="Line 51"/>
              <p:cNvSpPr>
                <a:spLocks noChangeShapeType="1"/>
              </p:cNvSpPr>
              <p:nvPr/>
            </p:nvSpPr>
            <p:spPr bwMode="auto">
              <a:xfrm flipH="1">
                <a:off x="2031" y="1811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5" name="Line 52"/>
              <p:cNvSpPr>
                <a:spLocks noChangeShapeType="1"/>
              </p:cNvSpPr>
              <p:nvPr/>
            </p:nvSpPr>
            <p:spPr bwMode="auto">
              <a:xfrm flipH="1">
                <a:off x="2010" y="1832"/>
                <a:ext cx="1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6" name="Line 53"/>
              <p:cNvSpPr>
                <a:spLocks noChangeShapeType="1"/>
              </p:cNvSpPr>
              <p:nvPr/>
            </p:nvSpPr>
            <p:spPr bwMode="auto">
              <a:xfrm flipH="1">
                <a:off x="1995" y="1850"/>
                <a:ext cx="9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7" name="Line 54"/>
              <p:cNvSpPr>
                <a:spLocks noChangeShapeType="1"/>
              </p:cNvSpPr>
              <p:nvPr/>
            </p:nvSpPr>
            <p:spPr bwMode="auto">
              <a:xfrm flipH="1">
                <a:off x="1979" y="1873"/>
                <a:ext cx="6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8" name="Line 55"/>
              <p:cNvSpPr>
                <a:spLocks noChangeShapeType="1"/>
              </p:cNvSpPr>
              <p:nvPr/>
            </p:nvSpPr>
            <p:spPr bwMode="auto">
              <a:xfrm flipH="1">
                <a:off x="1960" y="1892"/>
                <a:ext cx="8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19" name="Line 56"/>
              <p:cNvSpPr>
                <a:spLocks noChangeShapeType="1"/>
              </p:cNvSpPr>
              <p:nvPr/>
            </p:nvSpPr>
            <p:spPr bwMode="auto">
              <a:xfrm flipH="1">
                <a:off x="1943" y="1915"/>
                <a:ext cx="10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0" name="Line 57"/>
              <p:cNvSpPr>
                <a:spLocks noChangeShapeType="1"/>
              </p:cNvSpPr>
              <p:nvPr/>
            </p:nvSpPr>
            <p:spPr bwMode="auto">
              <a:xfrm flipH="1">
                <a:off x="1928" y="1934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1" name="Line 58"/>
              <p:cNvSpPr>
                <a:spLocks noChangeShapeType="1"/>
              </p:cNvSpPr>
              <p:nvPr/>
            </p:nvSpPr>
            <p:spPr bwMode="auto">
              <a:xfrm flipH="1">
                <a:off x="1908" y="1952"/>
                <a:ext cx="10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2" name="Line 59"/>
              <p:cNvSpPr>
                <a:spLocks noChangeShapeType="1"/>
              </p:cNvSpPr>
              <p:nvPr/>
            </p:nvSpPr>
            <p:spPr bwMode="auto">
              <a:xfrm flipH="1">
                <a:off x="1891" y="1975"/>
                <a:ext cx="1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3" name="Line 60"/>
              <p:cNvSpPr>
                <a:spLocks noChangeShapeType="1"/>
              </p:cNvSpPr>
              <p:nvPr/>
            </p:nvSpPr>
            <p:spPr bwMode="auto">
              <a:xfrm flipH="1">
                <a:off x="1876" y="1994"/>
                <a:ext cx="7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4" name="Line 61"/>
              <p:cNvSpPr>
                <a:spLocks noChangeShapeType="1"/>
              </p:cNvSpPr>
              <p:nvPr/>
            </p:nvSpPr>
            <p:spPr bwMode="auto">
              <a:xfrm flipH="1">
                <a:off x="1858" y="2016"/>
                <a:ext cx="8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5" name="Line 62"/>
              <p:cNvSpPr>
                <a:spLocks noChangeShapeType="1"/>
              </p:cNvSpPr>
              <p:nvPr/>
            </p:nvSpPr>
            <p:spPr bwMode="auto">
              <a:xfrm flipH="1">
                <a:off x="1841" y="2036"/>
                <a:ext cx="10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6" name="Line 63"/>
              <p:cNvSpPr>
                <a:spLocks noChangeShapeType="1"/>
              </p:cNvSpPr>
              <p:nvPr/>
            </p:nvSpPr>
            <p:spPr bwMode="auto">
              <a:xfrm flipH="1">
                <a:off x="1824" y="2054"/>
                <a:ext cx="7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7" name="Line 64"/>
              <p:cNvSpPr>
                <a:spLocks noChangeShapeType="1"/>
              </p:cNvSpPr>
              <p:nvPr/>
            </p:nvSpPr>
            <p:spPr bwMode="auto">
              <a:xfrm flipH="1">
                <a:off x="1806" y="2078"/>
                <a:ext cx="1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8" name="Line 65"/>
              <p:cNvSpPr>
                <a:spLocks noChangeShapeType="1"/>
              </p:cNvSpPr>
              <p:nvPr/>
            </p:nvSpPr>
            <p:spPr bwMode="auto">
              <a:xfrm flipH="1">
                <a:off x="1791" y="2096"/>
                <a:ext cx="8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29" name="Line 66"/>
              <p:cNvSpPr>
                <a:spLocks noChangeShapeType="1"/>
              </p:cNvSpPr>
              <p:nvPr/>
            </p:nvSpPr>
            <p:spPr bwMode="auto">
              <a:xfrm flipH="1">
                <a:off x="1774" y="2116"/>
                <a:ext cx="6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830" name="Line 67"/>
              <p:cNvSpPr>
                <a:spLocks noChangeShapeType="1"/>
              </p:cNvSpPr>
              <p:nvPr/>
            </p:nvSpPr>
            <p:spPr bwMode="auto">
              <a:xfrm flipH="1">
                <a:off x="1757" y="2138"/>
                <a:ext cx="7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2783" name="Rectangle 68"/>
          <p:cNvSpPr>
            <a:spLocks noChangeArrowheads="1"/>
          </p:cNvSpPr>
          <p:nvPr/>
        </p:nvSpPr>
        <p:spPr bwMode="auto">
          <a:xfrm>
            <a:off x="4038600" y="4191000"/>
            <a:ext cx="2376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Hyperebene mit g(</a:t>
            </a:r>
            <a:r>
              <a:rPr lang="de-DE" sz="1800" b="1">
                <a:solidFill>
                  <a:srgbClr val="000000"/>
                </a:solidFill>
                <a:latin typeface="Times New Roman" pitchFamily="18" charset="0"/>
              </a:rPr>
              <a:t>x*</a:t>
            </a:r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) = 0</a:t>
            </a:r>
            <a:endParaRPr lang="de-DE" sz="1800">
              <a:latin typeface="Times New Roman" pitchFamily="18" charset="0"/>
            </a:endParaRP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3711575" y="3390900"/>
            <a:ext cx="255588" cy="476250"/>
            <a:chOff x="2338" y="2136"/>
            <a:chExt cx="161" cy="300"/>
          </a:xfrm>
        </p:grpSpPr>
        <p:sp>
          <p:nvSpPr>
            <p:cNvPr id="32799" name="Freeform 70"/>
            <p:cNvSpPr>
              <a:spLocks/>
            </p:cNvSpPr>
            <p:nvPr/>
          </p:nvSpPr>
          <p:spPr bwMode="auto">
            <a:xfrm>
              <a:off x="2338" y="2136"/>
              <a:ext cx="74" cy="79"/>
            </a:xfrm>
            <a:custGeom>
              <a:avLst/>
              <a:gdLst>
                <a:gd name="T0" fmla="*/ 1 w 110"/>
                <a:gd name="T1" fmla="*/ 1 h 119"/>
                <a:gd name="T2" fmla="*/ 1 w 110"/>
                <a:gd name="T3" fmla="*/ 2 h 119"/>
                <a:gd name="T4" fmla="*/ 2 w 110"/>
                <a:gd name="T5" fmla="*/ 0 h 119"/>
                <a:gd name="T6" fmla="*/ 0 w 110"/>
                <a:gd name="T7" fmla="*/ 1 h 119"/>
                <a:gd name="T8" fmla="*/ 1 w 110"/>
                <a:gd name="T9" fmla="*/ 1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19"/>
                <a:gd name="T17" fmla="*/ 110 w 110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19">
                  <a:moveTo>
                    <a:pt x="34" y="85"/>
                  </a:moveTo>
                  <a:lnTo>
                    <a:pt x="72" y="119"/>
                  </a:lnTo>
                  <a:lnTo>
                    <a:pt x="110" y="0"/>
                  </a:lnTo>
                  <a:lnTo>
                    <a:pt x="0" y="57"/>
                  </a:lnTo>
                  <a:lnTo>
                    <a:pt x="34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800" name="Rectangle 71"/>
            <p:cNvSpPr>
              <a:spLocks noChangeArrowheads="1"/>
            </p:cNvSpPr>
            <p:nvPr/>
          </p:nvSpPr>
          <p:spPr bwMode="auto">
            <a:xfrm>
              <a:off x="2395" y="2263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18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1800" b="1">
                <a:latin typeface="Times New Roman" pitchFamily="18" charset="0"/>
              </a:endParaRP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2871788" y="4089400"/>
            <a:ext cx="231775" cy="338138"/>
            <a:chOff x="1809" y="2576"/>
            <a:chExt cx="146" cy="213"/>
          </a:xfrm>
        </p:grpSpPr>
        <p:sp>
          <p:nvSpPr>
            <p:cNvPr id="32797" name="Rectangle 73"/>
            <p:cNvSpPr>
              <a:spLocks noChangeArrowheads="1"/>
            </p:cNvSpPr>
            <p:nvPr/>
          </p:nvSpPr>
          <p:spPr bwMode="auto">
            <a:xfrm>
              <a:off x="1809" y="2635"/>
              <a:ext cx="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160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de-DE" sz="1600">
                <a:latin typeface="Times New Roman" pitchFamily="18" charset="0"/>
              </a:endParaRPr>
            </a:p>
          </p:txBody>
        </p:sp>
        <p:sp>
          <p:nvSpPr>
            <p:cNvPr id="32798" name="Freeform 74"/>
            <p:cNvSpPr>
              <a:spLocks/>
            </p:cNvSpPr>
            <p:nvPr/>
          </p:nvSpPr>
          <p:spPr bwMode="auto">
            <a:xfrm>
              <a:off x="1819" y="2576"/>
              <a:ext cx="136" cy="91"/>
            </a:xfrm>
            <a:custGeom>
              <a:avLst/>
              <a:gdLst>
                <a:gd name="T0" fmla="*/ 0 w 203"/>
                <a:gd name="T1" fmla="*/ 1 h 135"/>
                <a:gd name="T2" fmla="*/ 2 w 203"/>
                <a:gd name="T3" fmla="*/ 1 h 135"/>
                <a:gd name="T4" fmla="*/ 3 w 203"/>
                <a:gd name="T5" fmla="*/ 3 h 135"/>
                <a:gd name="T6" fmla="*/ 0 60000 65536"/>
                <a:gd name="T7" fmla="*/ 0 60000 65536"/>
                <a:gd name="T8" fmla="*/ 0 60000 65536"/>
                <a:gd name="T9" fmla="*/ 0 w 203"/>
                <a:gd name="T10" fmla="*/ 0 h 135"/>
                <a:gd name="T11" fmla="*/ 203 w 203"/>
                <a:gd name="T12" fmla="*/ 135 h 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" h="135">
                  <a:moveTo>
                    <a:pt x="0" y="52"/>
                  </a:moveTo>
                  <a:cubicBezTo>
                    <a:pt x="44" y="41"/>
                    <a:pt x="37" y="0"/>
                    <a:pt x="120" y="45"/>
                  </a:cubicBezTo>
                  <a:cubicBezTo>
                    <a:pt x="203" y="90"/>
                    <a:pt x="183" y="120"/>
                    <a:pt x="195" y="13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9883" name="Text Box 75"/>
          <p:cNvSpPr txBox="1">
            <a:spLocks noChangeArrowheads="1"/>
          </p:cNvSpPr>
          <p:nvPr/>
        </p:nvSpPr>
        <p:spPr bwMode="auto">
          <a:xfrm>
            <a:off x="6324600" y="4114800"/>
            <a:ext cx="2819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latin typeface="Times New Roman" pitchFamily="18" charset="0"/>
              </a:rPr>
              <a:t> = </a:t>
            </a:r>
            <a:r>
              <a:rPr lang="de-DE" b="1">
                <a:latin typeface="Times New Roman" pitchFamily="18" charset="0"/>
              </a:rPr>
              <a:t>x</a:t>
            </a:r>
            <a:r>
              <a:rPr lang="de-DE">
                <a:latin typeface="Times New Roman" pitchFamily="18" charset="0"/>
              </a:rPr>
              <a:t>*</a:t>
            </a:r>
            <a:r>
              <a:rPr lang="de-DE" baseline="30000">
                <a:latin typeface="Times New Roman" pitchFamily="18" charset="0"/>
              </a:rPr>
              <a:t>T</a:t>
            </a:r>
            <a:r>
              <a:rPr lang="de-DE" b="1">
                <a:latin typeface="Times New Roman" pitchFamily="18" charset="0"/>
              </a:rPr>
              <a:t>u</a:t>
            </a:r>
            <a:r>
              <a:rPr lang="de-DE">
                <a:latin typeface="Times New Roman" pitchFamily="18" charset="0"/>
              </a:rPr>
              <a:t>/|</a:t>
            </a:r>
            <a:r>
              <a:rPr lang="de-DE" b="1">
                <a:latin typeface="Times New Roman" pitchFamily="18" charset="0"/>
              </a:rPr>
              <a:t>u|</a:t>
            </a:r>
            <a:r>
              <a:rPr lang="de-DE">
                <a:latin typeface="Times New Roman" pitchFamily="18" charset="0"/>
              </a:rPr>
              <a:t> – c = </a:t>
            </a:r>
            <a:r>
              <a:rPr lang="de-DE" b="1">
                <a:latin typeface="Times New Roman" pitchFamily="18" charset="0"/>
              </a:rPr>
              <a:t>x*</a:t>
            </a:r>
            <a:r>
              <a:rPr lang="de-DE" baseline="30000">
                <a:latin typeface="Times New Roman" pitchFamily="18" charset="0"/>
              </a:rPr>
              <a:t>T</a:t>
            </a:r>
            <a:r>
              <a:rPr lang="de-DE" b="1">
                <a:latin typeface="Times New Roman" pitchFamily="18" charset="0"/>
              </a:rPr>
              <a:t>w</a:t>
            </a:r>
            <a:r>
              <a:rPr lang="de-DE">
                <a:latin typeface="Times New Roman" pitchFamily="18" charset="0"/>
              </a:rPr>
              <a:t> – c </a:t>
            </a:r>
          </a:p>
          <a:p>
            <a:pPr algn="l"/>
            <a:r>
              <a:rPr lang="de-DE">
                <a:solidFill>
                  <a:schemeClr val="bg2"/>
                </a:solidFill>
                <a:latin typeface="Times New Roman" pitchFamily="18" charset="0"/>
              </a:rPr>
              <a:t>Hessesche Normalform</a:t>
            </a:r>
          </a:p>
        </p:txBody>
      </p:sp>
      <p:sp>
        <p:nvSpPr>
          <p:cNvPr id="119884" name="Text Box 76"/>
          <p:cNvSpPr txBox="1">
            <a:spLocks noChangeArrowheads="1"/>
          </p:cNvSpPr>
          <p:nvPr/>
        </p:nvSpPr>
        <p:spPr bwMode="auto">
          <a:xfrm>
            <a:off x="438150" y="3295650"/>
            <a:ext cx="2117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latin typeface="Times New Roman" pitchFamily="18" charset="0"/>
              </a:rPr>
              <a:t>d = x</a:t>
            </a:r>
            <a:r>
              <a:rPr lang="de-DE" baseline="30000">
                <a:latin typeface="Times New Roman" pitchFamily="18" charset="0"/>
              </a:rPr>
              <a:t>T</a:t>
            </a:r>
            <a:r>
              <a:rPr lang="de-DE" b="1">
                <a:latin typeface="Times New Roman" pitchFamily="18" charset="0"/>
              </a:rPr>
              <a:t>w</a:t>
            </a:r>
            <a:r>
              <a:rPr lang="de-DE">
                <a:latin typeface="Times New Roman" pitchFamily="18" charset="0"/>
              </a:rPr>
              <a:t> – c = g(</a:t>
            </a:r>
            <a:r>
              <a:rPr lang="de-DE" b="1">
                <a:latin typeface="Times New Roman" pitchFamily="18" charset="0"/>
              </a:rPr>
              <a:t>x</a:t>
            </a:r>
            <a:r>
              <a:rPr lang="de-DE">
                <a:latin typeface="Times New Roman" pitchFamily="18" charset="0"/>
              </a:rPr>
              <a:t>) </a:t>
            </a:r>
          </a:p>
        </p:txBody>
      </p:sp>
      <p:sp>
        <p:nvSpPr>
          <p:cNvPr id="119885" name="Text Box 77"/>
          <p:cNvSpPr txBox="1">
            <a:spLocks noChangeArrowheads="1"/>
          </p:cNvSpPr>
          <p:nvPr/>
        </p:nvSpPr>
        <p:spPr bwMode="auto">
          <a:xfrm>
            <a:off x="873125" y="5270500"/>
            <a:ext cx="8270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de-DE" sz="2400" dirty="0">
                <a:latin typeface="+mn-lt"/>
              </a:rPr>
              <a:t>TLMSE = R(</a:t>
            </a:r>
            <a:r>
              <a:rPr lang="de-DE" sz="2400" b="1" dirty="0" err="1">
                <a:latin typeface="+mn-lt"/>
              </a:rPr>
              <a:t>w</a:t>
            </a:r>
            <a:r>
              <a:rPr lang="de-DE" sz="2400" dirty="0" err="1">
                <a:latin typeface="+mn-lt"/>
              </a:rPr>
              <a:t>,c</a:t>
            </a:r>
            <a:r>
              <a:rPr lang="de-DE" sz="2400" dirty="0">
                <a:latin typeface="+mn-lt"/>
              </a:rPr>
              <a:t>) = </a:t>
            </a:r>
            <a:r>
              <a:rPr lang="de-DE" sz="2400" dirty="0">
                <a:latin typeface="Arial Black" pitchFamily="34" charset="0"/>
                <a:sym typeface="Symbol"/>
              </a:rPr>
              <a:t></a:t>
            </a:r>
            <a:r>
              <a:rPr lang="de-DE" sz="2400" dirty="0">
                <a:latin typeface="+mn-lt"/>
                <a:sym typeface="Symbol"/>
              </a:rPr>
              <a:t>d</a:t>
            </a:r>
            <a:r>
              <a:rPr lang="de-DE" sz="2400" baseline="30000" dirty="0">
                <a:latin typeface="+mn-lt"/>
                <a:sym typeface="Symbol"/>
              </a:rPr>
              <a:t>2</a:t>
            </a:r>
            <a:r>
              <a:rPr lang="de-DE" sz="2400" dirty="0">
                <a:latin typeface="Arial Black" pitchFamily="34" charset="0"/>
                <a:sym typeface="Symbol"/>
              </a:rPr>
              <a:t></a:t>
            </a:r>
            <a:endParaRPr lang="de-DE" sz="2400" dirty="0">
              <a:latin typeface="Arial Black" pitchFamily="34" charset="0"/>
            </a:endParaRPr>
          </a:p>
          <a:p>
            <a:pPr algn="l">
              <a:defRPr/>
            </a:pPr>
            <a:r>
              <a:rPr lang="de-DE" sz="2400" dirty="0">
                <a:latin typeface="Arial Black" pitchFamily="34" charset="0"/>
              </a:rPr>
              <a:t>Rechnung: </a:t>
            </a:r>
            <a:r>
              <a:rPr lang="de-DE" sz="2400" dirty="0">
                <a:cs typeface="Arial" panose="020B0604020202020204" pitchFamily="34" charset="0"/>
              </a:rPr>
              <a:t>Minimum des TLMSE  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Kap.3.3.1)</a:t>
            </a:r>
            <a:endParaRPr lang="de-DE" sz="24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2789" name="Oval 78"/>
          <p:cNvSpPr>
            <a:spLocks noChangeArrowheads="1"/>
          </p:cNvSpPr>
          <p:nvPr/>
        </p:nvSpPr>
        <p:spPr bwMode="auto">
          <a:xfrm>
            <a:off x="2209800" y="29972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90" name="Oval 79"/>
          <p:cNvSpPr>
            <a:spLocks noChangeArrowheads="1"/>
          </p:cNvSpPr>
          <p:nvPr/>
        </p:nvSpPr>
        <p:spPr bwMode="auto">
          <a:xfrm>
            <a:off x="2578100" y="29083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91" name="Oval 80"/>
          <p:cNvSpPr>
            <a:spLocks noChangeArrowheads="1"/>
          </p:cNvSpPr>
          <p:nvPr/>
        </p:nvSpPr>
        <p:spPr bwMode="auto">
          <a:xfrm>
            <a:off x="2654300" y="34036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92" name="Oval 81"/>
          <p:cNvSpPr>
            <a:spLocks noChangeArrowheads="1"/>
          </p:cNvSpPr>
          <p:nvPr/>
        </p:nvSpPr>
        <p:spPr bwMode="auto">
          <a:xfrm>
            <a:off x="3086100" y="37338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93" name="Oval 82"/>
          <p:cNvSpPr>
            <a:spLocks noChangeArrowheads="1"/>
          </p:cNvSpPr>
          <p:nvPr/>
        </p:nvSpPr>
        <p:spPr bwMode="auto">
          <a:xfrm>
            <a:off x="3657600" y="40005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94" name="Oval 83"/>
          <p:cNvSpPr>
            <a:spLocks noChangeArrowheads="1"/>
          </p:cNvSpPr>
          <p:nvPr/>
        </p:nvSpPr>
        <p:spPr bwMode="auto">
          <a:xfrm>
            <a:off x="3733800" y="45085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95" name="Oval 84"/>
          <p:cNvSpPr>
            <a:spLocks noChangeArrowheads="1"/>
          </p:cNvSpPr>
          <p:nvPr/>
        </p:nvSpPr>
        <p:spPr bwMode="auto">
          <a:xfrm>
            <a:off x="4343400" y="45847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2796" name="Oval 85"/>
          <p:cNvSpPr>
            <a:spLocks noChangeArrowheads="1"/>
          </p:cNvSpPr>
          <p:nvPr/>
        </p:nvSpPr>
        <p:spPr bwMode="auto">
          <a:xfrm>
            <a:off x="3416300" y="3556000"/>
            <a:ext cx="88900" cy="88900"/>
          </a:xfrm>
          <a:prstGeom prst="ellipse">
            <a:avLst/>
          </a:prstGeom>
          <a:solidFill>
            <a:srgbClr val="FFDD4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autoUpdateAnimBg="0"/>
      <p:bldP spid="119883" grpId="0" autoUpdateAnimBg="0"/>
      <p:bldP spid="119884" grpId="0" autoUpdateAnimBg="0"/>
      <p:bldP spid="11988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3795" name="Titel 1"/>
          <p:cNvSpPr>
            <a:spLocks noGrp="1"/>
          </p:cNvSpPr>
          <p:nvPr>
            <p:ph type="title" idx="4294967295"/>
          </p:nvPr>
        </p:nvSpPr>
        <p:spPr>
          <a:xfrm>
            <a:off x="676275" y="2400300"/>
            <a:ext cx="8467725" cy="1028700"/>
          </a:xfrm>
          <a:solidFill>
            <a:srgbClr val="FFCC66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kumimoji="1" lang="de-DE" sz="4000" dirty="0" smtClean="0">
                <a:solidFill>
                  <a:schemeClr val="tx1"/>
                </a:solidFill>
                <a:cs typeface="Arial" pitchFamily="34" charset="0"/>
              </a:rPr>
              <a:t>PCA-Netze</a:t>
            </a: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14363" y="1276350"/>
            <a:ext cx="85296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PCA-Transformation</a:t>
            </a:r>
          </a:p>
        </p:txBody>
      </p:sp>
      <p:sp>
        <p:nvSpPr>
          <p:cNvPr id="33797" name="Titel 1"/>
          <p:cNvSpPr txBox="1">
            <a:spLocks/>
          </p:cNvSpPr>
          <p:nvPr/>
        </p:nvSpPr>
        <p:spPr bwMode="auto">
          <a:xfrm>
            <a:off x="762000" y="5121274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798" name="Titel 1"/>
          <p:cNvSpPr>
            <a:spLocks/>
          </p:cNvSpPr>
          <p:nvPr/>
        </p:nvSpPr>
        <p:spPr bwMode="auto">
          <a:xfrm>
            <a:off x="523432" y="5295900"/>
            <a:ext cx="85248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33799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303602D-AD66-46C4-88F9-F7239F2A7BAC}" type="slidenum">
              <a:rPr lang="de-DE" sz="1000" smtClean="0"/>
              <a:pPr/>
              <a:t>15</a:t>
            </a:fld>
            <a:r>
              <a:rPr lang="de-DE" sz="1000" smtClean="0"/>
              <a:t> -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76275" y="3903773"/>
            <a:ext cx="8467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355600" indent="3175" eaLnBrk="1" hangingPunct="1">
              <a:spcBef>
                <a:spcPct val="0"/>
              </a:spcBef>
              <a:defRPr sz="4000" b="1">
                <a:solidFill>
                  <a:srgbClr val="BFBFBF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pPr algn="l"/>
            <a:r>
              <a:rPr lang="de-DE" dirty="0" err="1"/>
              <a:t>Weissen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403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0E77F93-8F9E-43FD-80FF-0E2894B44F42}" type="slidenum">
              <a:rPr lang="de-DE" sz="1000" smtClean="0"/>
              <a:pPr/>
              <a:t>16</a:t>
            </a:fld>
            <a:r>
              <a:rPr lang="de-DE" sz="1000" smtClean="0"/>
              <a:t> -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PCA Netze für geordnete Zerlegung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3653262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smtClean="0"/>
              <a:t>Sanger-Methode				</a:t>
            </a:r>
            <a:r>
              <a:rPr lang="de-DE" dirty="0" smtClean="0">
                <a:solidFill>
                  <a:schemeClr val="bg2"/>
                </a:solidFill>
              </a:rPr>
              <a:t>Sanger 1988</a:t>
            </a:r>
          </a:p>
          <a:p>
            <a:pPr>
              <a:buFontTx/>
              <a:buNone/>
            </a:pPr>
            <a:r>
              <a:rPr lang="de-DE" sz="2000" dirty="0" smtClean="0"/>
              <a:t>Vollständige Zerlegung von {x} in </a:t>
            </a:r>
            <a:r>
              <a:rPr lang="de-DE" sz="2000" i="1" dirty="0" smtClean="0"/>
              <a:t>n</a:t>
            </a:r>
            <a:r>
              <a:rPr lang="de-DE" sz="2000" dirty="0" smtClean="0"/>
              <a:t> Eigenvektoren  </a:t>
            </a:r>
          </a:p>
          <a:p>
            <a:pPr>
              <a:buFontTx/>
              <a:buNone/>
            </a:pPr>
            <a:r>
              <a:rPr lang="de-DE" sz="1800" dirty="0" smtClean="0">
                <a:solidFill>
                  <a:schemeClr val="bg2"/>
                </a:solidFill>
              </a:rPr>
              <a:t>	 </a:t>
            </a:r>
            <a:r>
              <a:rPr lang="de-DE" sz="1800" dirty="0" smtClean="0"/>
              <a:t>{x}</a:t>
            </a:r>
            <a:r>
              <a:rPr lang="de-DE" sz="1800" b="0" baseline="-25000" dirty="0" smtClean="0"/>
              <a:t>1</a:t>
            </a:r>
            <a:r>
              <a:rPr lang="de-DE" sz="1800" dirty="0" smtClean="0"/>
              <a:t> = {x}, </a:t>
            </a:r>
            <a:r>
              <a:rPr lang="de-DE" sz="1800" dirty="0" smtClean="0">
                <a:solidFill>
                  <a:schemeClr val="bg2"/>
                </a:solidFill>
              </a:rPr>
              <a:t>i=1 		</a:t>
            </a:r>
            <a:r>
              <a:rPr lang="de-DE" sz="1800" b="0" dirty="0" smtClean="0"/>
              <a:t>wobei</a:t>
            </a:r>
            <a:r>
              <a:rPr lang="de-DE" sz="1800" dirty="0" smtClean="0"/>
              <a:t> </a:t>
            </a:r>
            <a:r>
              <a:rPr lang="de-DE" sz="1800" b="0" dirty="0" smtClean="0">
                <a:sym typeface="Symbol" panose="05050102010706020507" pitchFamily="18" charset="2"/>
              </a:rPr>
              <a:t></a:t>
            </a:r>
            <a:r>
              <a:rPr lang="de-DE" sz="1800" dirty="0"/>
              <a:t>x</a:t>
            </a:r>
            <a:r>
              <a:rPr lang="de-DE" sz="1800" b="0" dirty="0" smtClean="0">
                <a:sym typeface="Symbol" panose="05050102010706020507" pitchFamily="18" charset="2"/>
              </a:rPr>
              <a:t></a:t>
            </a:r>
            <a:r>
              <a:rPr lang="de-DE" sz="1800" b="0" dirty="0" smtClean="0"/>
              <a:t> = </a:t>
            </a:r>
            <a:r>
              <a:rPr lang="de-DE" sz="1800" dirty="0" smtClean="0"/>
              <a:t>0</a:t>
            </a:r>
            <a:r>
              <a:rPr lang="de-DE" sz="1800" b="0" dirty="0" smtClean="0"/>
              <a:t>  </a:t>
            </a:r>
            <a:r>
              <a:rPr lang="de-DE" sz="1600" b="0" i="1" dirty="0" smtClean="0"/>
              <a:t>zentriert</a:t>
            </a:r>
          </a:p>
          <a:p>
            <a:pPr marL="4953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 smtClean="0"/>
              <a:t>Suche die Richtung größter Varianz in {</a:t>
            </a:r>
            <a:r>
              <a:rPr lang="de-DE" b="1" dirty="0" smtClean="0"/>
              <a:t>x</a:t>
            </a:r>
            <a:r>
              <a:rPr lang="de-DE" dirty="0" smtClean="0"/>
              <a:t>}</a:t>
            </a:r>
            <a:r>
              <a:rPr lang="de-DE" baseline="-25000" dirty="0" smtClean="0"/>
              <a:t>i</a:t>
            </a:r>
            <a:r>
              <a:rPr lang="de-DE" dirty="0" smtClean="0"/>
              <a:t>, etwa mit der </a:t>
            </a:r>
            <a:r>
              <a:rPr lang="de-DE" dirty="0" err="1" smtClean="0"/>
              <a:t>Hebb</a:t>
            </a:r>
            <a:r>
              <a:rPr lang="de-DE" dirty="0" smtClean="0"/>
              <a:t>-Lernregel und |</a:t>
            </a:r>
            <a:r>
              <a:rPr lang="de-DE" b="1" dirty="0" err="1" smtClean="0"/>
              <a:t>w</a:t>
            </a:r>
            <a:r>
              <a:rPr lang="de-DE" baseline="-25000" dirty="0" err="1" smtClean="0"/>
              <a:t>i</a:t>
            </a:r>
            <a:r>
              <a:rPr lang="de-DE" dirty="0" smtClean="0"/>
              <a:t>| =1. Dies ist </a:t>
            </a:r>
            <a:r>
              <a:rPr lang="de-DE" b="1" dirty="0" err="1" smtClean="0"/>
              <a:t>w</a:t>
            </a:r>
            <a:r>
              <a:rPr lang="de-DE" baseline="-25000" dirty="0" err="1" smtClean="0"/>
              <a:t>i</a:t>
            </a:r>
            <a:r>
              <a:rPr lang="de-DE" baseline="-25000" dirty="0" smtClean="0"/>
              <a:t> </a:t>
            </a:r>
            <a:r>
              <a:rPr lang="de-DE" dirty="0" smtClean="0">
                <a:sym typeface="Symbol" panose="05050102010706020507" pitchFamily="18" charset="2"/>
              </a:rPr>
              <a:t></a:t>
            </a:r>
            <a:r>
              <a:rPr lang="de-DE" baseline="-25000" dirty="0" smtClean="0"/>
              <a:t> </a:t>
            </a:r>
            <a:r>
              <a:rPr lang="de-DE" b="1" dirty="0" smtClean="0"/>
              <a:t>e</a:t>
            </a:r>
            <a:r>
              <a:rPr lang="de-DE" baseline="-25000" dirty="0" smtClean="0"/>
              <a:t>i</a:t>
            </a:r>
            <a:r>
              <a:rPr lang="de-DE" dirty="0" smtClean="0"/>
              <a:t>.</a:t>
            </a:r>
          </a:p>
          <a:p>
            <a:pPr marL="495300" lvl="1" indent="-3048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de-DE" dirty="0" smtClean="0"/>
              <a:t>Ziehe alle Anteile in der Richtung </a:t>
            </a:r>
            <a:r>
              <a:rPr lang="de-DE" b="1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25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 smtClean="0"/>
              <a:t>von</a:t>
            </a:r>
            <a:r>
              <a:rPr lang="de-DE" baseline="-25000" dirty="0" smtClean="0"/>
              <a:t> </a:t>
            </a:r>
            <a:r>
              <a:rPr lang="de-DE" dirty="0" smtClean="0"/>
              <a:t>{</a:t>
            </a:r>
            <a:r>
              <a:rPr lang="de-DE" b="1" dirty="0" smtClean="0"/>
              <a:t>x</a:t>
            </a:r>
            <a:r>
              <a:rPr lang="de-DE" dirty="0" smtClean="0"/>
              <a:t>}</a:t>
            </a:r>
            <a:r>
              <a:rPr lang="de-DE" baseline="-25000" dirty="0" smtClean="0"/>
              <a:t>i </a:t>
            </a:r>
            <a:r>
              <a:rPr lang="de-DE" dirty="0" smtClean="0"/>
              <a:t>ab. </a:t>
            </a:r>
            <a:r>
              <a:rPr lang="de-DE" dirty="0"/>
              <a:t>Wir erhalten {</a:t>
            </a:r>
            <a:r>
              <a:rPr lang="de-DE" b="1" dirty="0" smtClean="0"/>
              <a:t>x</a:t>
            </a:r>
            <a:r>
              <a:rPr lang="de-DE" dirty="0" smtClean="0"/>
              <a:t>}</a:t>
            </a:r>
            <a:r>
              <a:rPr lang="de-DE" baseline="-25000" dirty="0" smtClean="0"/>
              <a:t>i+1 </a:t>
            </a:r>
            <a:r>
              <a:rPr lang="de-DE" dirty="0"/>
              <a:t>.</a:t>
            </a:r>
          </a:p>
          <a:p>
            <a:pPr marL="446088" lvl="1" indent="-255588">
              <a:lnSpc>
                <a:spcPct val="80000"/>
              </a:lnSpc>
              <a:buNone/>
            </a:pPr>
            <a:r>
              <a:rPr lang="de-DE" dirty="0" smtClean="0"/>
              <a:t>	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b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baseline="-30000" dirty="0" smtClean="0">
                <a:solidFill>
                  <a:schemeClr val="accent2"/>
                </a:solidFill>
                <a:cs typeface="Times New Roman" pitchFamily="18" charset="0"/>
              </a:rPr>
              <a:t>i+1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  <a:cs typeface="Times New Roman" pitchFamily="18" charset="0"/>
              </a:rPr>
              <a:t>:= </a:t>
            </a:r>
            <a:r>
              <a:rPr lang="de-DE" b="1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de-DE" dirty="0" smtClean="0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de-DE" dirty="0" err="1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b="1" dirty="0" err="1" smtClean="0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 dirty="0" err="1" smtClean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baseline="-30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de-DE" dirty="0" smtClean="0"/>
          </a:p>
          <a:p>
            <a:pPr marL="190500" lvl="1" indent="0">
              <a:lnSpc>
                <a:spcPct val="80000"/>
              </a:lnSpc>
              <a:buNone/>
            </a:pPr>
            <a:r>
              <a:rPr lang="de-DE" sz="2400" dirty="0" smtClean="0">
                <a:solidFill>
                  <a:srgbClr val="FF9933"/>
                </a:solidFill>
              </a:rPr>
              <a:t>3. </a:t>
            </a:r>
            <a:r>
              <a:rPr lang="de-DE" dirty="0" smtClean="0"/>
              <a:t>Wenn i&lt;n, setze i := i+1, gehe zu 1</a:t>
            </a:r>
            <a:r>
              <a:rPr lang="de-DE" dirty="0"/>
              <a:t>.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609600" y="5166642"/>
            <a:ext cx="8077200" cy="1571589"/>
            <a:chOff x="470" y="2780"/>
            <a:chExt cx="5088" cy="1311"/>
          </a:xfrm>
        </p:grpSpPr>
        <p:sp>
          <p:nvSpPr>
            <p:cNvPr id="44039" name="Text Box 5"/>
            <p:cNvSpPr txBox="1">
              <a:spLocks noChangeArrowheads="1"/>
            </p:cNvSpPr>
            <p:nvPr/>
          </p:nvSpPr>
          <p:spPr bwMode="auto">
            <a:xfrm>
              <a:off x="470" y="2780"/>
              <a:ext cx="50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 b="1" dirty="0"/>
                <a:t>Diskret für stochastisches x, w:</a:t>
              </a:r>
              <a:r>
                <a:rPr lang="de-DE" dirty="0"/>
                <a:t>		</a:t>
              </a:r>
              <a:r>
                <a:rPr lang="de-DE" b="1" dirty="0">
                  <a:solidFill>
                    <a:schemeClr val="bg2"/>
                  </a:solidFill>
                </a:rPr>
                <a:t>Sanger-Netz</a:t>
              </a:r>
              <a:endParaRPr lang="de-DE" b="1" dirty="0"/>
            </a:p>
          </p:txBody>
        </p:sp>
        <p:grpSp>
          <p:nvGrpSpPr>
            <p:cNvPr id="44040" name="Group 11"/>
            <p:cNvGrpSpPr>
              <a:grpSpLocks noChangeAspect="1"/>
            </p:cNvGrpSpPr>
            <p:nvPr/>
          </p:nvGrpSpPr>
          <p:grpSpPr bwMode="auto">
            <a:xfrm>
              <a:off x="905" y="3161"/>
              <a:ext cx="3293" cy="930"/>
              <a:chOff x="905" y="3161"/>
              <a:chExt cx="3293" cy="930"/>
            </a:xfrm>
          </p:grpSpPr>
          <p:sp>
            <p:nvSpPr>
              <p:cNvPr id="44041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905" y="3161"/>
                <a:ext cx="3293" cy="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2" name="Rectangle 12"/>
              <p:cNvSpPr>
                <a:spLocks noChangeArrowheads="1"/>
              </p:cNvSpPr>
              <p:nvPr/>
            </p:nvSpPr>
            <p:spPr bwMode="auto">
              <a:xfrm>
                <a:off x="905" y="3161"/>
                <a:ext cx="3293" cy="9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3" name="Rectangle 13"/>
              <p:cNvSpPr>
                <a:spLocks noChangeArrowheads="1"/>
              </p:cNvSpPr>
              <p:nvPr/>
            </p:nvSpPr>
            <p:spPr bwMode="auto">
              <a:xfrm>
                <a:off x="1095" y="3216"/>
                <a:ext cx="147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4" name="Rectangle 14"/>
              <p:cNvSpPr>
                <a:spLocks noChangeArrowheads="1"/>
              </p:cNvSpPr>
              <p:nvPr/>
            </p:nvSpPr>
            <p:spPr bwMode="auto">
              <a:xfrm>
                <a:off x="1148" y="3216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45" name="Rectangle 15"/>
              <p:cNvSpPr>
                <a:spLocks noChangeArrowheads="1"/>
              </p:cNvSpPr>
              <p:nvPr/>
            </p:nvSpPr>
            <p:spPr bwMode="auto">
              <a:xfrm>
                <a:off x="2207" y="3186"/>
                <a:ext cx="146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6" name="Rectangle 16"/>
              <p:cNvSpPr>
                <a:spLocks noChangeArrowheads="1"/>
              </p:cNvSpPr>
              <p:nvPr/>
            </p:nvSpPr>
            <p:spPr bwMode="auto">
              <a:xfrm>
                <a:off x="2207" y="3191"/>
                <a:ext cx="148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47" name="Rectangle 17"/>
              <p:cNvSpPr>
                <a:spLocks noChangeArrowheads="1"/>
              </p:cNvSpPr>
              <p:nvPr/>
            </p:nvSpPr>
            <p:spPr bwMode="auto">
              <a:xfrm>
                <a:off x="2289" y="3250"/>
                <a:ext cx="12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48" name="Rectangle 18"/>
              <p:cNvSpPr>
                <a:spLocks noChangeArrowheads="1"/>
              </p:cNvSpPr>
              <p:nvPr/>
            </p:nvSpPr>
            <p:spPr bwMode="auto">
              <a:xfrm>
                <a:off x="2289" y="3250"/>
                <a:ext cx="145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/>
              </a:p>
            </p:txBody>
          </p:sp>
          <p:sp>
            <p:nvSpPr>
              <p:cNvPr id="44049" name="Rectangle 19"/>
              <p:cNvSpPr>
                <a:spLocks noChangeArrowheads="1"/>
              </p:cNvSpPr>
              <p:nvPr/>
            </p:nvSpPr>
            <p:spPr bwMode="auto">
              <a:xfrm>
                <a:off x="2758" y="3216"/>
                <a:ext cx="14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0" name="Rectangle 20"/>
              <p:cNvSpPr>
                <a:spLocks noChangeArrowheads="1"/>
              </p:cNvSpPr>
              <p:nvPr/>
            </p:nvSpPr>
            <p:spPr bwMode="auto">
              <a:xfrm>
                <a:off x="2811" y="3216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51" name="Rectangle 21"/>
              <p:cNvSpPr>
                <a:spLocks noChangeArrowheads="1"/>
              </p:cNvSpPr>
              <p:nvPr/>
            </p:nvSpPr>
            <p:spPr bwMode="auto">
              <a:xfrm>
                <a:off x="2842" y="3250"/>
                <a:ext cx="1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2" name="Rectangle 22"/>
              <p:cNvSpPr>
                <a:spLocks noChangeArrowheads="1"/>
              </p:cNvSpPr>
              <p:nvPr/>
            </p:nvSpPr>
            <p:spPr bwMode="auto">
              <a:xfrm>
                <a:off x="2853" y="3250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m</a:t>
                </a:r>
                <a:endParaRPr lang="en-US"/>
              </a:p>
            </p:txBody>
          </p:sp>
          <p:sp>
            <p:nvSpPr>
              <p:cNvPr id="44053" name="Rectangle 23"/>
              <p:cNvSpPr>
                <a:spLocks noChangeArrowheads="1"/>
              </p:cNvSpPr>
              <p:nvPr/>
            </p:nvSpPr>
            <p:spPr bwMode="auto">
              <a:xfrm>
                <a:off x="2943" y="3250"/>
                <a:ext cx="9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4" name="Rectangle 24"/>
              <p:cNvSpPr>
                <a:spLocks noChangeArrowheads="1"/>
              </p:cNvSpPr>
              <p:nvPr/>
            </p:nvSpPr>
            <p:spPr bwMode="auto">
              <a:xfrm>
                <a:off x="2955" y="3250"/>
                <a:ext cx="9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-</a:t>
                </a:r>
                <a:endParaRPr lang="en-US"/>
              </a:p>
            </p:txBody>
          </p:sp>
          <p:sp>
            <p:nvSpPr>
              <p:cNvPr id="44055" name="Rectangle 25"/>
              <p:cNvSpPr>
                <a:spLocks noChangeArrowheads="1"/>
              </p:cNvSpPr>
              <p:nvPr/>
            </p:nvSpPr>
            <p:spPr bwMode="auto">
              <a:xfrm>
                <a:off x="2987" y="3250"/>
                <a:ext cx="12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6" name="Rectangle 26"/>
              <p:cNvSpPr>
                <a:spLocks noChangeArrowheads="1"/>
              </p:cNvSpPr>
              <p:nvPr/>
            </p:nvSpPr>
            <p:spPr bwMode="auto">
              <a:xfrm>
                <a:off x="2999" y="3250"/>
                <a:ext cx="1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1</a:t>
                </a:r>
                <a:endParaRPr lang="en-US"/>
              </a:p>
            </p:txBody>
          </p:sp>
          <p:sp>
            <p:nvSpPr>
              <p:cNvPr id="44057" name="Rectangle 27"/>
              <p:cNvSpPr>
                <a:spLocks noChangeArrowheads="1"/>
              </p:cNvSpPr>
              <p:nvPr/>
            </p:nvSpPr>
            <p:spPr bwMode="auto">
              <a:xfrm>
                <a:off x="3876" y="3216"/>
                <a:ext cx="14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58" name="Rectangle 28"/>
              <p:cNvSpPr>
                <a:spLocks noChangeArrowheads="1"/>
              </p:cNvSpPr>
              <p:nvPr/>
            </p:nvSpPr>
            <p:spPr bwMode="auto">
              <a:xfrm>
                <a:off x="3929" y="3216"/>
                <a:ext cx="81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en-US" dirty="0"/>
              </a:p>
            </p:txBody>
          </p:sp>
          <p:sp>
            <p:nvSpPr>
              <p:cNvPr id="44059" name="Rectangle 29"/>
              <p:cNvSpPr>
                <a:spLocks noChangeArrowheads="1"/>
              </p:cNvSpPr>
              <p:nvPr/>
            </p:nvSpPr>
            <p:spPr bwMode="auto">
              <a:xfrm>
                <a:off x="3957" y="3250"/>
                <a:ext cx="15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0" name="Rectangle 30"/>
              <p:cNvSpPr>
                <a:spLocks noChangeArrowheads="1"/>
              </p:cNvSpPr>
              <p:nvPr/>
            </p:nvSpPr>
            <p:spPr bwMode="auto">
              <a:xfrm>
                <a:off x="3968" y="3250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Times New Roman" pitchFamily="18" charset="0"/>
                  </a:rPr>
                  <a:t> m</a:t>
                </a:r>
                <a:endParaRPr lang="en-US"/>
              </a:p>
            </p:txBody>
          </p:sp>
          <p:sp>
            <p:nvSpPr>
              <p:cNvPr id="44061" name="Rectangle 31"/>
              <p:cNvSpPr>
                <a:spLocks noChangeArrowheads="1"/>
              </p:cNvSpPr>
              <p:nvPr/>
            </p:nvSpPr>
            <p:spPr bwMode="auto">
              <a:xfrm>
                <a:off x="1095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2" name="Rectangle 32"/>
              <p:cNvSpPr>
                <a:spLocks noChangeArrowheads="1"/>
              </p:cNvSpPr>
              <p:nvPr/>
            </p:nvSpPr>
            <p:spPr bwMode="auto">
              <a:xfrm>
                <a:off x="1138" y="3548"/>
                <a:ext cx="1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3" name="Rectangle 33"/>
              <p:cNvSpPr>
                <a:spLocks noChangeArrowheads="1"/>
              </p:cNvSpPr>
              <p:nvPr/>
            </p:nvSpPr>
            <p:spPr bwMode="auto">
              <a:xfrm>
                <a:off x="1174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4" name="Rectangle 34"/>
              <p:cNvSpPr>
                <a:spLocks noChangeArrowheads="1"/>
              </p:cNvSpPr>
              <p:nvPr/>
            </p:nvSpPr>
            <p:spPr bwMode="auto">
              <a:xfrm>
                <a:off x="1212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5" name="Rectangle 35"/>
              <p:cNvSpPr>
                <a:spLocks noChangeArrowheads="1"/>
              </p:cNvSpPr>
              <p:nvPr/>
            </p:nvSpPr>
            <p:spPr bwMode="auto">
              <a:xfrm>
                <a:off x="1253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6" name="Rectangle 36"/>
              <p:cNvSpPr>
                <a:spLocks noChangeArrowheads="1"/>
              </p:cNvSpPr>
              <p:nvPr/>
            </p:nvSpPr>
            <p:spPr bwMode="auto">
              <a:xfrm>
                <a:off x="1290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7" name="Rectangle 37"/>
              <p:cNvSpPr>
                <a:spLocks noChangeArrowheads="1"/>
              </p:cNvSpPr>
              <p:nvPr/>
            </p:nvSpPr>
            <p:spPr bwMode="auto">
              <a:xfrm>
                <a:off x="1331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8" name="Rectangle 38"/>
              <p:cNvSpPr>
                <a:spLocks noChangeArrowheads="1"/>
              </p:cNvSpPr>
              <p:nvPr/>
            </p:nvSpPr>
            <p:spPr bwMode="auto">
              <a:xfrm>
                <a:off x="1372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69" name="Rectangle 39"/>
              <p:cNvSpPr>
                <a:spLocks noChangeArrowheads="1"/>
              </p:cNvSpPr>
              <p:nvPr/>
            </p:nvSpPr>
            <p:spPr bwMode="auto">
              <a:xfrm>
                <a:off x="1408" y="3574"/>
                <a:ext cx="18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0" name="Rectangle 40"/>
              <p:cNvSpPr>
                <a:spLocks noChangeArrowheads="1"/>
              </p:cNvSpPr>
              <p:nvPr/>
            </p:nvSpPr>
            <p:spPr bwMode="auto">
              <a:xfrm>
                <a:off x="1464" y="3574"/>
                <a:ext cx="1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w</a:t>
                </a:r>
                <a:endParaRPr lang="en-US" dirty="0"/>
              </a:p>
            </p:txBody>
          </p:sp>
          <p:sp>
            <p:nvSpPr>
              <p:cNvPr id="44071" name="Rectangle 41"/>
              <p:cNvSpPr>
                <a:spLocks noChangeArrowheads="1"/>
              </p:cNvSpPr>
              <p:nvPr/>
            </p:nvSpPr>
            <p:spPr bwMode="auto">
              <a:xfrm>
                <a:off x="1531" y="3606"/>
                <a:ext cx="1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2" name="Rectangle 42"/>
              <p:cNvSpPr>
                <a:spLocks noChangeArrowheads="1"/>
              </p:cNvSpPr>
              <p:nvPr/>
            </p:nvSpPr>
            <p:spPr bwMode="auto">
              <a:xfrm>
                <a:off x="1549" y="3606"/>
                <a:ext cx="1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Times New Roman" pitchFamily="18" charset="0"/>
                  </a:rPr>
                  <a:t> 1</a:t>
                </a:r>
                <a:endParaRPr lang="en-US" sz="1800"/>
              </a:p>
            </p:txBody>
          </p:sp>
          <p:sp>
            <p:nvSpPr>
              <p:cNvPr id="44073" name="Rectangle 43"/>
              <p:cNvSpPr>
                <a:spLocks noChangeArrowheads="1"/>
              </p:cNvSpPr>
              <p:nvPr/>
            </p:nvSpPr>
            <p:spPr bwMode="auto">
              <a:xfrm>
                <a:off x="1597" y="3557"/>
                <a:ext cx="115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4" name="Rectangle 44"/>
              <p:cNvSpPr>
                <a:spLocks noChangeArrowheads="1"/>
              </p:cNvSpPr>
              <p:nvPr/>
            </p:nvSpPr>
            <p:spPr bwMode="auto">
              <a:xfrm>
                <a:off x="1597" y="3556"/>
                <a:ext cx="13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endParaRPr lang="en-US"/>
              </a:p>
            </p:txBody>
          </p:sp>
          <p:sp>
            <p:nvSpPr>
              <p:cNvPr id="44075" name="Rectangle 45"/>
              <p:cNvSpPr>
                <a:spLocks noChangeArrowheads="1"/>
              </p:cNvSpPr>
              <p:nvPr/>
            </p:nvSpPr>
            <p:spPr bwMode="auto">
              <a:xfrm>
                <a:off x="1597" y="3557"/>
                <a:ext cx="20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6" name="Rectangle 46"/>
              <p:cNvSpPr>
                <a:spLocks noChangeArrowheads="1"/>
              </p:cNvSpPr>
              <p:nvPr/>
            </p:nvSpPr>
            <p:spPr bwMode="auto">
              <a:xfrm>
                <a:off x="1597" y="3556"/>
                <a:ext cx="2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/>
              </a:p>
            </p:txBody>
          </p:sp>
          <p:sp>
            <p:nvSpPr>
              <p:cNvPr id="44077" name="Rectangle 47"/>
              <p:cNvSpPr>
                <a:spLocks noChangeArrowheads="1"/>
              </p:cNvSpPr>
              <p:nvPr/>
            </p:nvSpPr>
            <p:spPr bwMode="auto">
              <a:xfrm>
                <a:off x="1726" y="3545"/>
                <a:ext cx="13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78" name="Rectangle 48"/>
              <p:cNvSpPr>
                <a:spLocks noChangeArrowheads="1"/>
              </p:cNvSpPr>
              <p:nvPr/>
            </p:nvSpPr>
            <p:spPr bwMode="auto">
              <a:xfrm>
                <a:off x="1753" y="3548"/>
                <a:ext cx="1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latin typeface="Times New Roman" pitchFamily="18" charset="0"/>
                  </a:rPr>
                  <a:t> e</a:t>
                </a:r>
                <a:endParaRPr lang="en-US" dirty="0"/>
              </a:p>
            </p:txBody>
          </p:sp>
          <p:sp>
            <p:nvSpPr>
              <p:cNvPr id="44079" name="Rectangle 49"/>
              <p:cNvSpPr>
                <a:spLocks noChangeArrowheads="1"/>
              </p:cNvSpPr>
              <p:nvPr/>
            </p:nvSpPr>
            <p:spPr bwMode="auto">
              <a:xfrm>
                <a:off x="1800" y="3606"/>
                <a:ext cx="12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0" name="Rectangle 50"/>
              <p:cNvSpPr>
                <a:spLocks noChangeArrowheads="1"/>
              </p:cNvSpPr>
              <p:nvPr/>
            </p:nvSpPr>
            <p:spPr bwMode="auto">
              <a:xfrm>
                <a:off x="1836" y="3606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sz="1800"/>
              </a:p>
            </p:txBody>
          </p:sp>
          <p:sp>
            <p:nvSpPr>
              <p:cNvPr id="44081" name="Rectangle 51"/>
              <p:cNvSpPr>
                <a:spLocks noChangeArrowheads="1"/>
              </p:cNvSpPr>
              <p:nvPr/>
            </p:nvSpPr>
            <p:spPr bwMode="auto">
              <a:xfrm>
                <a:off x="2758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2" name="Rectangle 52"/>
              <p:cNvSpPr>
                <a:spLocks noChangeArrowheads="1"/>
              </p:cNvSpPr>
              <p:nvPr/>
            </p:nvSpPr>
            <p:spPr bwMode="auto">
              <a:xfrm>
                <a:off x="2798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3" name="Rectangle 53"/>
              <p:cNvSpPr>
                <a:spLocks noChangeArrowheads="1"/>
              </p:cNvSpPr>
              <p:nvPr/>
            </p:nvSpPr>
            <p:spPr bwMode="auto">
              <a:xfrm>
                <a:off x="2839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4" name="Rectangle 54"/>
              <p:cNvSpPr>
                <a:spLocks noChangeArrowheads="1"/>
              </p:cNvSpPr>
              <p:nvPr/>
            </p:nvSpPr>
            <p:spPr bwMode="auto">
              <a:xfrm>
                <a:off x="2877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5" name="Rectangle 55"/>
              <p:cNvSpPr>
                <a:spLocks noChangeArrowheads="1"/>
              </p:cNvSpPr>
              <p:nvPr/>
            </p:nvSpPr>
            <p:spPr bwMode="auto">
              <a:xfrm>
                <a:off x="2915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6" name="Rectangle 56"/>
              <p:cNvSpPr>
                <a:spLocks noChangeArrowheads="1"/>
              </p:cNvSpPr>
              <p:nvPr/>
            </p:nvSpPr>
            <p:spPr bwMode="auto">
              <a:xfrm>
                <a:off x="2956" y="3548"/>
                <a:ext cx="10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7" name="Rectangle 57"/>
              <p:cNvSpPr>
                <a:spLocks noChangeArrowheads="1"/>
              </p:cNvSpPr>
              <p:nvPr/>
            </p:nvSpPr>
            <p:spPr bwMode="auto">
              <a:xfrm>
                <a:off x="2993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8" name="Rectangle 58"/>
              <p:cNvSpPr>
                <a:spLocks noChangeArrowheads="1"/>
              </p:cNvSpPr>
              <p:nvPr/>
            </p:nvSpPr>
            <p:spPr bwMode="auto">
              <a:xfrm>
                <a:off x="3034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89" name="Rectangle 59"/>
              <p:cNvSpPr>
                <a:spLocks noChangeArrowheads="1"/>
              </p:cNvSpPr>
              <p:nvPr/>
            </p:nvSpPr>
            <p:spPr bwMode="auto">
              <a:xfrm>
                <a:off x="3075" y="3548"/>
                <a:ext cx="104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0" name="Rectangle 60"/>
              <p:cNvSpPr>
                <a:spLocks noChangeArrowheads="1"/>
              </p:cNvSpPr>
              <p:nvPr/>
            </p:nvSpPr>
            <p:spPr bwMode="auto">
              <a:xfrm>
                <a:off x="3111" y="3548"/>
                <a:ext cx="10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1" name="Rectangle 61"/>
              <p:cNvSpPr>
                <a:spLocks noChangeArrowheads="1"/>
              </p:cNvSpPr>
              <p:nvPr/>
            </p:nvSpPr>
            <p:spPr bwMode="auto">
              <a:xfrm>
                <a:off x="3152" y="3574"/>
                <a:ext cx="18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2" name="Rectangle 62"/>
              <p:cNvSpPr>
                <a:spLocks noChangeArrowheads="1"/>
              </p:cNvSpPr>
              <p:nvPr/>
            </p:nvSpPr>
            <p:spPr bwMode="auto">
              <a:xfrm>
                <a:off x="3208" y="3574"/>
                <a:ext cx="117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w</a:t>
                </a:r>
                <a:endParaRPr lang="en-US" dirty="0"/>
              </a:p>
            </p:txBody>
          </p:sp>
          <p:sp>
            <p:nvSpPr>
              <p:cNvPr id="44093" name="Rectangle 63"/>
              <p:cNvSpPr>
                <a:spLocks noChangeArrowheads="1"/>
              </p:cNvSpPr>
              <p:nvPr/>
            </p:nvSpPr>
            <p:spPr bwMode="auto">
              <a:xfrm>
                <a:off x="3272" y="3634"/>
                <a:ext cx="13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4" name="Rectangle 64"/>
              <p:cNvSpPr>
                <a:spLocks noChangeArrowheads="1"/>
              </p:cNvSpPr>
              <p:nvPr/>
            </p:nvSpPr>
            <p:spPr bwMode="auto">
              <a:xfrm>
                <a:off x="3273" y="3637"/>
                <a:ext cx="14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Times New Roman" pitchFamily="18" charset="0"/>
                  </a:rPr>
                  <a:t>  M</a:t>
                </a:r>
                <a:endParaRPr lang="en-US"/>
              </a:p>
            </p:txBody>
          </p:sp>
          <p:sp>
            <p:nvSpPr>
              <p:cNvPr id="44095" name="Rectangle 65"/>
              <p:cNvSpPr>
                <a:spLocks noChangeArrowheads="1"/>
              </p:cNvSpPr>
              <p:nvPr/>
            </p:nvSpPr>
            <p:spPr bwMode="auto">
              <a:xfrm>
                <a:off x="3376" y="3557"/>
                <a:ext cx="114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6" name="Rectangle 66"/>
              <p:cNvSpPr>
                <a:spLocks noChangeArrowheads="1"/>
              </p:cNvSpPr>
              <p:nvPr/>
            </p:nvSpPr>
            <p:spPr bwMode="auto">
              <a:xfrm>
                <a:off x="3376" y="3556"/>
                <a:ext cx="137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endParaRPr lang="en-US"/>
              </a:p>
            </p:txBody>
          </p:sp>
          <p:sp>
            <p:nvSpPr>
              <p:cNvPr id="44097" name="Rectangle 67"/>
              <p:cNvSpPr>
                <a:spLocks noChangeArrowheads="1"/>
              </p:cNvSpPr>
              <p:nvPr/>
            </p:nvSpPr>
            <p:spPr bwMode="auto">
              <a:xfrm>
                <a:off x="3376" y="3557"/>
                <a:ext cx="207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098" name="Rectangle 68"/>
              <p:cNvSpPr>
                <a:spLocks noChangeArrowheads="1"/>
              </p:cNvSpPr>
              <p:nvPr/>
            </p:nvSpPr>
            <p:spPr bwMode="auto">
              <a:xfrm>
                <a:off x="3376" y="3556"/>
                <a:ext cx="25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  <a:latin typeface="Symbol" pitchFamily="18" charset="2"/>
                  </a:rPr>
                  <a:t>®</a:t>
                </a:r>
                <a:endParaRPr lang="en-US"/>
              </a:p>
            </p:txBody>
          </p:sp>
          <p:sp>
            <p:nvSpPr>
              <p:cNvPr id="44099" name="Rectangle 69"/>
              <p:cNvSpPr>
                <a:spLocks noChangeArrowheads="1"/>
              </p:cNvSpPr>
              <p:nvPr/>
            </p:nvSpPr>
            <p:spPr bwMode="auto">
              <a:xfrm>
                <a:off x="3503" y="3545"/>
                <a:ext cx="137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0" name="Rectangle 70"/>
              <p:cNvSpPr>
                <a:spLocks noChangeArrowheads="1"/>
              </p:cNvSpPr>
              <p:nvPr/>
            </p:nvSpPr>
            <p:spPr bwMode="auto">
              <a:xfrm>
                <a:off x="3517" y="3548"/>
                <a:ext cx="1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 e</a:t>
                </a:r>
                <a:endParaRPr lang="en-US"/>
              </a:p>
            </p:txBody>
          </p:sp>
          <p:sp>
            <p:nvSpPr>
              <p:cNvPr id="44101" name="Rectangle 71"/>
              <p:cNvSpPr>
                <a:spLocks noChangeArrowheads="1"/>
              </p:cNvSpPr>
              <p:nvPr/>
            </p:nvSpPr>
            <p:spPr bwMode="auto">
              <a:xfrm>
                <a:off x="3582" y="3634"/>
                <a:ext cx="133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2" name="Rectangle 72"/>
              <p:cNvSpPr>
                <a:spLocks noChangeArrowheads="1"/>
              </p:cNvSpPr>
              <p:nvPr/>
            </p:nvSpPr>
            <p:spPr bwMode="auto">
              <a:xfrm>
                <a:off x="3596" y="3637"/>
                <a:ext cx="11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  <a:latin typeface="Times New Roman" pitchFamily="18" charset="0"/>
                  </a:rPr>
                  <a:t> M</a:t>
                </a:r>
                <a:endParaRPr lang="en-US"/>
              </a:p>
            </p:txBody>
          </p:sp>
          <p:sp>
            <p:nvSpPr>
              <p:cNvPr id="44103" name="Rectangle 73"/>
              <p:cNvSpPr>
                <a:spLocks noChangeArrowheads="1"/>
              </p:cNvSpPr>
              <p:nvPr/>
            </p:nvSpPr>
            <p:spPr bwMode="auto">
              <a:xfrm>
                <a:off x="1372" y="3415"/>
                <a:ext cx="624" cy="471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4" name="Rectangle 74"/>
              <p:cNvSpPr>
                <a:spLocks noChangeArrowheads="1"/>
              </p:cNvSpPr>
              <p:nvPr/>
            </p:nvSpPr>
            <p:spPr bwMode="auto">
              <a:xfrm>
                <a:off x="3137" y="3405"/>
                <a:ext cx="624" cy="47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5" name="Freeform 75"/>
              <p:cNvSpPr>
                <a:spLocks/>
              </p:cNvSpPr>
              <p:nvPr/>
            </p:nvSpPr>
            <p:spPr bwMode="auto">
              <a:xfrm>
                <a:off x="2045" y="3405"/>
                <a:ext cx="318" cy="470"/>
              </a:xfrm>
              <a:custGeom>
                <a:avLst/>
                <a:gdLst>
                  <a:gd name="T0" fmla="*/ 0 w 318"/>
                  <a:gd name="T1" fmla="*/ 158 h 470"/>
                  <a:gd name="T2" fmla="*/ 168 w 318"/>
                  <a:gd name="T3" fmla="*/ 158 h 470"/>
                  <a:gd name="T4" fmla="*/ 168 w 318"/>
                  <a:gd name="T5" fmla="*/ 0 h 470"/>
                  <a:gd name="T6" fmla="*/ 318 w 318"/>
                  <a:gd name="T7" fmla="*/ 235 h 470"/>
                  <a:gd name="T8" fmla="*/ 159 w 318"/>
                  <a:gd name="T9" fmla="*/ 470 h 470"/>
                  <a:gd name="T10" fmla="*/ 159 w 318"/>
                  <a:gd name="T11" fmla="*/ 312 h 470"/>
                  <a:gd name="T12" fmla="*/ 8 w 318"/>
                  <a:gd name="T13" fmla="*/ 312 h 470"/>
                  <a:gd name="T14" fmla="*/ 8 w 318"/>
                  <a:gd name="T15" fmla="*/ 158 h 470"/>
                  <a:gd name="T16" fmla="*/ 0 w 318"/>
                  <a:gd name="T17" fmla="*/ 158 h 4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8"/>
                  <a:gd name="T28" fmla="*/ 0 h 470"/>
                  <a:gd name="T29" fmla="*/ 318 w 318"/>
                  <a:gd name="T30" fmla="*/ 470 h 4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8" h="470">
                    <a:moveTo>
                      <a:pt x="0" y="158"/>
                    </a:moveTo>
                    <a:lnTo>
                      <a:pt x="168" y="158"/>
                    </a:lnTo>
                    <a:lnTo>
                      <a:pt x="168" y="0"/>
                    </a:lnTo>
                    <a:lnTo>
                      <a:pt x="318" y="235"/>
                    </a:lnTo>
                    <a:lnTo>
                      <a:pt x="159" y="470"/>
                    </a:lnTo>
                    <a:lnTo>
                      <a:pt x="159" y="312"/>
                    </a:lnTo>
                    <a:lnTo>
                      <a:pt x="8" y="312"/>
                    </a:lnTo>
                    <a:lnTo>
                      <a:pt x="8" y="158"/>
                    </a:lnTo>
                    <a:lnTo>
                      <a:pt x="0" y="15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6" name="Freeform 76"/>
              <p:cNvSpPr>
                <a:spLocks/>
              </p:cNvSpPr>
              <p:nvPr/>
            </p:nvSpPr>
            <p:spPr bwMode="auto">
              <a:xfrm>
                <a:off x="1015" y="3408"/>
                <a:ext cx="319" cy="470"/>
              </a:xfrm>
              <a:custGeom>
                <a:avLst/>
                <a:gdLst>
                  <a:gd name="T0" fmla="*/ 0 w 319"/>
                  <a:gd name="T1" fmla="*/ 159 h 470"/>
                  <a:gd name="T2" fmla="*/ 168 w 319"/>
                  <a:gd name="T3" fmla="*/ 159 h 470"/>
                  <a:gd name="T4" fmla="*/ 168 w 319"/>
                  <a:gd name="T5" fmla="*/ 0 h 470"/>
                  <a:gd name="T6" fmla="*/ 319 w 319"/>
                  <a:gd name="T7" fmla="*/ 235 h 470"/>
                  <a:gd name="T8" fmla="*/ 159 w 319"/>
                  <a:gd name="T9" fmla="*/ 470 h 470"/>
                  <a:gd name="T10" fmla="*/ 159 w 319"/>
                  <a:gd name="T11" fmla="*/ 312 h 470"/>
                  <a:gd name="T12" fmla="*/ 10 w 319"/>
                  <a:gd name="T13" fmla="*/ 312 h 470"/>
                  <a:gd name="T14" fmla="*/ 10 w 319"/>
                  <a:gd name="T15" fmla="*/ 159 h 470"/>
                  <a:gd name="T16" fmla="*/ 0 w 319"/>
                  <a:gd name="T17" fmla="*/ 159 h 4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9"/>
                  <a:gd name="T28" fmla="*/ 0 h 470"/>
                  <a:gd name="T29" fmla="*/ 319 w 319"/>
                  <a:gd name="T30" fmla="*/ 470 h 4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9" h="470">
                    <a:moveTo>
                      <a:pt x="0" y="159"/>
                    </a:moveTo>
                    <a:lnTo>
                      <a:pt x="168" y="159"/>
                    </a:lnTo>
                    <a:lnTo>
                      <a:pt x="168" y="0"/>
                    </a:lnTo>
                    <a:lnTo>
                      <a:pt x="319" y="235"/>
                    </a:lnTo>
                    <a:lnTo>
                      <a:pt x="159" y="470"/>
                    </a:lnTo>
                    <a:lnTo>
                      <a:pt x="159" y="312"/>
                    </a:lnTo>
                    <a:lnTo>
                      <a:pt x="10" y="312"/>
                    </a:lnTo>
                    <a:lnTo>
                      <a:pt x="10" y="159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7" name="Freeform 77"/>
              <p:cNvSpPr>
                <a:spLocks/>
              </p:cNvSpPr>
              <p:nvPr/>
            </p:nvSpPr>
            <p:spPr bwMode="auto">
              <a:xfrm>
                <a:off x="2784" y="3408"/>
                <a:ext cx="315" cy="470"/>
              </a:xfrm>
              <a:custGeom>
                <a:avLst/>
                <a:gdLst>
                  <a:gd name="T0" fmla="*/ 0 w 315"/>
                  <a:gd name="T1" fmla="*/ 159 h 470"/>
                  <a:gd name="T2" fmla="*/ 165 w 315"/>
                  <a:gd name="T3" fmla="*/ 159 h 470"/>
                  <a:gd name="T4" fmla="*/ 165 w 315"/>
                  <a:gd name="T5" fmla="*/ 0 h 470"/>
                  <a:gd name="T6" fmla="*/ 315 w 315"/>
                  <a:gd name="T7" fmla="*/ 235 h 470"/>
                  <a:gd name="T8" fmla="*/ 156 w 315"/>
                  <a:gd name="T9" fmla="*/ 470 h 470"/>
                  <a:gd name="T10" fmla="*/ 156 w 315"/>
                  <a:gd name="T11" fmla="*/ 312 h 470"/>
                  <a:gd name="T12" fmla="*/ 8 w 315"/>
                  <a:gd name="T13" fmla="*/ 312 h 470"/>
                  <a:gd name="T14" fmla="*/ 8 w 315"/>
                  <a:gd name="T15" fmla="*/ 159 h 470"/>
                  <a:gd name="T16" fmla="*/ 0 w 315"/>
                  <a:gd name="T17" fmla="*/ 159 h 4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5"/>
                  <a:gd name="T28" fmla="*/ 0 h 470"/>
                  <a:gd name="T29" fmla="*/ 315 w 315"/>
                  <a:gd name="T30" fmla="*/ 470 h 4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5" h="470">
                    <a:moveTo>
                      <a:pt x="0" y="159"/>
                    </a:moveTo>
                    <a:lnTo>
                      <a:pt x="165" y="159"/>
                    </a:lnTo>
                    <a:lnTo>
                      <a:pt x="165" y="0"/>
                    </a:lnTo>
                    <a:lnTo>
                      <a:pt x="315" y="235"/>
                    </a:lnTo>
                    <a:lnTo>
                      <a:pt x="156" y="470"/>
                    </a:lnTo>
                    <a:lnTo>
                      <a:pt x="156" y="312"/>
                    </a:lnTo>
                    <a:lnTo>
                      <a:pt x="8" y="312"/>
                    </a:lnTo>
                    <a:lnTo>
                      <a:pt x="8" y="159"/>
                    </a:lnTo>
                    <a:lnTo>
                      <a:pt x="0" y="15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8" name="Freeform 78"/>
              <p:cNvSpPr>
                <a:spLocks/>
              </p:cNvSpPr>
              <p:nvPr/>
            </p:nvSpPr>
            <p:spPr bwMode="auto">
              <a:xfrm>
                <a:off x="3794" y="3418"/>
                <a:ext cx="316" cy="469"/>
              </a:xfrm>
              <a:custGeom>
                <a:avLst/>
                <a:gdLst>
                  <a:gd name="T0" fmla="*/ 0 w 316"/>
                  <a:gd name="T1" fmla="*/ 158 h 469"/>
                  <a:gd name="T2" fmla="*/ 170 w 316"/>
                  <a:gd name="T3" fmla="*/ 158 h 469"/>
                  <a:gd name="T4" fmla="*/ 170 w 316"/>
                  <a:gd name="T5" fmla="*/ 0 h 469"/>
                  <a:gd name="T6" fmla="*/ 316 w 316"/>
                  <a:gd name="T7" fmla="*/ 235 h 469"/>
                  <a:gd name="T8" fmla="*/ 157 w 316"/>
                  <a:gd name="T9" fmla="*/ 469 h 469"/>
                  <a:gd name="T10" fmla="*/ 157 w 316"/>
                  <a:gd name="T11" fmla="*/ 314 h 469"/>
                  <a:gd name="T12" fmla="*/ 9 w 316"/>
                  <a:gd name="T13" fmla="*/ 314 h 469"/>
                  <a:gd name="T14" fmla="*/ 9 w 316"/>
                  <a:gd name="T15" fmla="*/ 158 h 469"/>
                  <a:gd name="T16" fmla="*/ 0 w 316"/>
                  <a:gd name="T17" fmla="*/ 158 h 4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6"/>
                  <a:gd name="T28" fmla="*/ 0 h 469"/>
                  <a:gd name="T29" fmla="*/ 316 w 316"/>
                  <a:gd name="T30" fmla="*/ 469 h 4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6" h="469">
                    <a:moveTo>
                      <a:pt x="0" y="158"/>
                    </a:moveTo>
                    <a:lnTo>
                      <a:pt x="170" y="158"/>
                    </a:lnTo>
                    <a:lnTo>
                      <a:pt x="170" y="0"/>
                    </a:lnTo>
                    <a:lnTo>
                      <a:pt x="316" y="235"/>
                    </a:lnTo>
                    <a:lnTo>
                      <a:pt x="157" y="469"/>
                    </a:lnTo>
                    <a:lnTo>
                      <a:pt x="157" y="314"/>
                    </a:lnTo>
                    <a:lnTo>
                      <a:pt x="9" y="314"/>
                    </a:lnTo>
                    <a:lnTo>
                      <a:pt x="9" y="158"/>
                    </a:lnTo>
                    <a:lnTo>
                      <a:pt x="0" y="158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09" name="Rectangle 79"/>
              <p:cNvSpPr>
                <a:spLocks noChangeArrowheads="1"/>
              </p:cNvSpPr>
              <p:nvPr/>
            </p:nvSpPr>
            <p:spPr bwMode="auto">
              <a:xfrm>
                <a:off x="2460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0" name="Rectangle 80"/>
              <p:cNvSpPr>
                <a:spLocks noChangeArrowheads="1"/>
              </p:cNvSpPr>
              <p:nvPr/>
            </p:nvSpPr>
            <p:spPr bwMode="auto">
              <a:xfrm>
                <a:off x="2460" y="3576"/>
                <a:ext cx="90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1" name="Rectangle 81"/>
              <p:cNvSpPr>
                <a:spLocks noChangeArrowheads="1"/>
              </p:cNvSpPr>
              <p:nvPr/>
            </p:nvSpPr>
            <p:spPr bwMode="auto">
              <a:xfrm>
                <a:off x="2460" y="3574"/>
                <a:ext cx="10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·</a:t>
                </a:r>
                <a:endParaRPr lang="en-US"/>
              </a:p>
            </p:txBody>
          </p:sp>
          <p:sp>
            <p:nvSpPr>
              <p:cNvPr id="44112" name="Rectangle 82"/>
              <p:cNvSpPr>
                <a:spLocks noChangeArrowheads="1"/>
              </p:cNvSpPr>
              <p:nvPr/>
            </p:nvSpPr>
            <p:spPr bwMode="auto">
              <a:xfrm>
                <a:off x="2514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3" name="Rectangle 83"/>
              <p:cNvSpPr>
                <a:spLocks noChangeArrowheads="1"/>
              </p:cNvSpPr>
              <p:nvPr/>
            </p:nvSpPr>
            <p:spPr bwMode="auto">
              <a:xfrm>
                <a:off x="2552" y="3576"/>
                <a:ext cx="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4" name="Rectangle 84"/>
              <p:cNvSpPr>
                <a:spLocks noChangeArrowheads="1"/>
              </p:cNvSpPr>
              <p:nvPr/>
            </p:nvSpPr>
            <p:spPr bwMode="auto">
              <a:xfrm>
                <a:off x="2552" y="3576"/>
                <a:ext cx="8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5" name="Rectangle 85"/>
              <p:cNvSpPr>
                <a:spLocks noChangeArrowheads="1"/>
              </p:cNvSpPr>
              <p:nvPr/>
            </p:nvSpPr>
            <p:spPr bwMode="auto">
              <a:xfrm>
                <a:off x="2552" y="3574"/>
                <a:ext cx="10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·</a:t>
                </a:r>
                <a:endParaRPr lang="en-US"/>
              </a:p>
            </p:txBody>
          </p:sp>
          <p:sp>
            <p:nvSpPr>
              <p:cNvPr id="44116" name="Rectangle 86"/>
              <p:cNvSpPr>
                <a:spLocks noChangeArrowheads="1"/>
              </p:cNvSpPr>
              <p:nvPr/>
            </p:nvSpPr>
            <p:spPr bwMode="auto">
              <a:xfrm>
                <a:off x="2605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7" name="Rectangle 87"/>
              <p:cNvSpPr>
                <a:spLocks noChangeArrowheads="1"/>
              </p:cNvSpPr>
              <p:nvPr/>
            </p:nvSpPr>
            <p:spPr bwMode="auto">
              <a:xfrm>
                <a:off x="2646" y="3576"/>
                <a:ext cx="93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8" name="Rectangle 88"/>
              <p:cNvSpPr>
                <a:spLocks noChangeArrowheads="1"/>
              </p:cNvSpPr>
              <p:nvPr/>
            </p:nvSpPr>
            <p:spPr bwMode="auto">
              <a:xfrm>
                <a:off x="2646" y="3576"/>
                <a:ext cx="89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119" name="Rectangle 89"/>
              <p:cNvSpPr>
                <a:spLocks noChangeArrowheads="1"/>
              </p:cNvSpPr>
              <p:nvPr/>
            </p:nvSpPr>
            <p:spPr bwMode="auto">
              <a:xfrm>
                <a:off x="2646" y="3574"/>
                <a:ext cx="10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latin typeface="Times New Roman" pitchFamily="18" charset="0"/>
                  </a:rPr>
                  <a:t>·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25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127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77866C4-F896-4E05-A0EB-79A830E48074}" type="slidenum">
              <a:rPr lang="de-DE" sz="1000" smtClean="0"/>
              <a:pPr/>
              <a:t>17</a:t>
            </a:fld>
            <a:r>
              <a:rPr lang="de-DE" sz="1000" smtClean="0"/>
              <a:t> -</a:t>
            </a:r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825500" y="3251200"/>
            <a:ext cx="406400" cy="419100"/>
          </a:xfrm>
          <a:prstGeom prst="ellipse">
            <a:avLst/>
          </a:prstGeom>
          <a:solidFill>
            <a:srgbClr val="FFD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PCA Netze durch laterale Inhibition</a:t>
            </a:r>
          </a:p>
        </p:txBody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Asymmetrische Netze		</a:t>
            </a:r>
            <a:r>
              <a:rPr lang="de-DE" smtClean="0">
                <a:solidFill>
                  <a:schemeClr val="bg2"/>
                </a:solidFill>
              </a:rPr>
              <a:t>Rubner, Tavan 1990</a:t>
            </a:r>
          </a:p>
        </p:txBody>
      </p:sp>
      <p:sp>
        <p:nvSpPr>
          <p:cNvPr id="11274" name="Rectangle 5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1612900" y="3238500"/>
            <a:ext cx="406400" cy="419100"/>
          </a:xfrm>
          <a:prstGeom prst="ellipse">
            <a:avLst/>
          </a:prstGeom>
          <a:solidFill>
            <a:srgbClr val="FFD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2374900" y="3213100"/>
            <a:ext cx="406400" cy="419100"/>
          </a:xfrm>
          <a:prstGeom prst="ellipse">
            <a:avLst/>
          </a:prstGeom>
          <a:solidFill>
            <a:srgbClr val="FFD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3657600" y="3213100"/>
            <a:ext cx="406400" cy="419100"/>
          </a:xfrm>
          <a:prstGeom prst="ellipse">
            <a:avLst/>
          </a:prstGeom>
          <a:solidFill>
            <a:srgbClr val="FFD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127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914525"/>
            <a:ext cx="42799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217988" y="2073275"/>
            <a:ext cx="4605337" cy="1604963"/>
            <a:chOff x="2657" y="1306"/>
            <a:chExt cx="2901" cy="1011"/>
          </a:xfrm>
        </p:grpSpPr>
        <p:sp>
          <p:nvSpPr>
            <p:cNvPr id="11282" name="Rectangle 16"/>
            <p:cNvSpPr>
              <a:spLocks noChangeArrowheads="1"/>
            </p:cNvSpPr>
            <p:nvPr/>
          </p:nvSpPr>
          <p:spPr bwMode="auto">
            <a:xfrm>
              <a:off x="2657" y="1306"/>
              <a:ext cx="2901" cy="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GB" sz="2400" baseline="-3000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de-DE" sz="2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</a:t>
              </a:r>
              <a:r>
                <a:rPr lang="en-GB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4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en-GB" sz="2400" baseline="-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en-GB" sz="24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en-GB" sz="2400" b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 </a:t>
              </a:r>
              <a:r>
                <a:rPr lang="en-GB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GB">
                  <a:latin typeface="Times New Roman" pitchFamily="18" charset="0"/>
                </a:rPr>
                <a:t>        	        </a:t>
              </a:r>
              <a:r>
                <a:rPr lang="en-GB" b="1">
                  <a:solidFill>
                    <a:schemeClr val="accent2"/>
                  </a:solidFill>
                </a:rPr>
                <a:t>Aktivität</a:t>
              </a:r>
            </a:p>
            <a:p>
              <a:pPr algn="l">
                <a:lnSpc>
                  <a:spcPct val="240000"/>
                </a:lnSpc>
                <a:spcBef>
                  <a:spcPct val="0"/>
                </a:spcBef>
              </a:pPr>
              <a:r>
                <a:rPr lang="en-GB" sz="2400">
                  <a:latin typeface="Times New Roman" pitchFamily="18" charset="0"/>
                </a:rPr>
                <a:t>    =</a:t>
              </a:r>
              <a:r>
                <a:rPr lang="en-GB">
                  <a:latin typeface="Times New Roman" pitchFamily="18" charset="0"/>
                </a:rPr>
                <a:t>  </a:t>
              </a:r>
              <a:r>
                <a:rPr lang="en-GB" sz="2400">
                  <a:latin typeface="Times New Roman" pitchFamily="18" charset="0"/>
                </a:rPr>
                <a:t>(</a:t>
              </a:r>
              <a:r>
                <a:rPr lang="en-GB" sz="2400" b="1">
                  <a:latin typeface="Times New Roman" pitchFamily="18" charset="0"/>
                </a:rPr>
                <a:t>w</a:t>
              </a:r>
              <a:r>
                <a:rPr lang="en-GB" sz="2400" baseline="-25000">
                  <a:latin typeface="Times New Roman" pitchFamily="18" charset="0"/>
                </a:rPr>
                <a:t>i</a:t>
              </a:r>
              <a:r>
                <a:rPr lang="en-GB" sz="2400">
                  <a:latin typeface="Times New Roman" pitchFamily="18" charset="0"/>
                </a:rPr>
                <a:t> +                )</a:t>
              </a:r>
              <a:r>
                <a:rPr lang="en-GB" sz="2400" baseline="30000">
                  <a:latin typeface="Times New Roman" pitchFamily="18" charset="0"/>
                </a:rPr>
                <a:t>T</a:t>
              </a:r>
              <a:r>
                <a:rPr lang="en-GB" sz="2400" b="1">
                  <a:latin typeface="Times New Roman" pitchFamily="18" charset="0"/>
                </a:rPr>
                <a:t>x</a:t>
              </a:r>
              <a:r>
                <a:rPr lang="en-GB" sz="2400">
                  <a:latin typeface="Times New Roman" pitchFamily="18" charset="0"/>
                </a:rPr>
                <a:t>  =:</a:t>
              </a:r>
            </a:p>
          </p:txBody>
        </p:sp>
        <p:graphicFrame>
          <p:nvGraphicFramePr>
            <p:cNvPr id="11267" name="Object 15"/>
            <p:cNvGraphicFramePr>
              <a:graphicFrameLocks noChangeAspect="1"/>
            </p:cNvGraphicFramePr>
            <p:nvPr/>
          </p:nvGraphicFramePr>
          <p:xfrm>
            <a:off x="3577" y="1318"/>
            <a:ext cx="741" cy="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3" name="Equation" r:id="rId4" imgW="495085" imgH="330057" progId="Equation.DSMT4">
                    <p:embed/>
                  </p:oleObj>
                </mc:Choice>
                <mc:Fallback>
                  <p:oleObj name="Equation" r:id="rId4" imgW="495085" imgH="330057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7" y="1318"/>
                          <a:ext cx="741" cy="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14"/>
            <p:cNvGraphicFramePr>
              <a:graphicFrameLocks noChangeAspect="1"/>
            </p:cNvGraphicFramePr>
            <p:nvPr/>
          </p:nvGraphicFramePr>
          <p:xfrm>
            <a:off x="3569" y="1845"/>
            <a:ext cx="741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4" name="Equation" r:id="rId6" imgW="520474" imgH="330057" progId="Equation.DSMT4">
                    <p:embed/>
                  </p:oleObj>
                </mc:Choice>
                <mc:Fallback>
                  <p:oleObj name="Equation" r:id="rId6" imgW="520474" imgH="330057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9" y="1845"/>
                          <a:ext cx="741" cy="4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4941" name="Object 13"/>
          <p:cNvGraphicFramePr>
            <a:graphicFrameLocks noChangeAspect="1"/>
          </p:cNvGraphicFramePr>
          <p:nvPr/>
        </p:nvGraphicFramePr>
        <p:xfrm>
          <a:off x="7583488" y="2811463"/>
          <a:ext cx="8175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Equation" r:id="rId8" imgW="304536" imgH="215713" progId="Equation.DSMT4">
                  <p:embed/>
                </p:oleObj>
              </mc:Choice>
              <mc:Fallback>
                <p:oleObj name="Equation" r:id="rId8" imgW="304536" imgH="2157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2811463"/>
                        <a:ext cx="81756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4178300" y="3860800"/>
            <a:ext cx="4546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de-DE" sz="2400" b="1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sz="2400" baseline="-30000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sz="2400" b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sz="2400" baseline="-3000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>
                <a:solidFill>
                  <a:schemeClr val="accent2"/>
                </a:solidFill>
              </a:rPr>
              <a:t> 	      Hebb-Lernen</a:t>
            </a:r>
          </a:p>
          <a:p>
            <a:pPr algn="l">
              <a:lnSpc>
                <a:spcPct val="70000"/>
              </a:lnSpc>
            </a:pPr>
            <a:r>
              <a:rPr lang="de-DE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u</a:t>
            </a:r>
            <a:r>
              <a:rPr lang="de-DE" sz="2400" baseline="-30000">
                <a:solidFill>
                  <a:srgbClr val="000000"/>
                </a:solidFill>
                <a:cs typeface="Times New Roman" pitchFamily="18" charset="0"/>
              </a:rPr>
              <a:t>ik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= - 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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 y</a:t>
            </a:r>
            <a:r>
              <a:rPr lang="de-DE" sz="2400" baseline="-3000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sz="24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de-DE" sz="2400" baseline="-30000">
                <a:solidFill>
                  <a:srgbClr val="000000"/>
                </a:solidFill>
                <a:cs typeface="Times New Roman" pitchFamily="18" charset="0"/>
              </a:rPr>
              <a:t>k</a:t>
            </a:r>
            <a:r>
              <a:rPr lang="de-DE">
                <a:solidFill>
                  <a:schemeClr val="accent2"/>
                </a:solidFill>
              </a:rPr>
              <a:t>      Anti-Hebb-Lernen</a:t>
            </a:r>
          </a:p>
        </p:txBody>
      </p:sp>
      <p:sp>
        <p:nvSpPr>
          <p:cNvPr id="11281" name="Text Box 23"/>
          <p:cNvSpPr txBox="1">
            <a:spLocks noChangeArrowheads="1"/>
          </p:cNvSpPr>
          <p:nvPr/>
        </p:nvSpPr>
        <p:spPr bwMode="auto">
          <a:xfrm>
            <a:off x="800100" y="5753100"/>
            <a:ext cx="810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Anti-Hebb </a:t>
            </a:r>
            <a:r>
              <a:rPr lang="de-DE" sz="1800"/>
              <a:t>auch aus</a:t>
            </a:r>
            <a:r>
              <a:rPr lang="de-DE"/>
              <a:t> Prinzip </a:t>
            </a:r>
            <a:r>
              <a:rPr lang="de-DE">
                <a:solidFill>
                  <a:srgbClr val="FF9933"/>
                </a:solidFill>
              </a:rPr>
              <a:t>„kleinste gemeins. Information“ </a:t>
            </a:r>
            <a:r>
              <a:rPr lang="de-DE">
                <a:solidFill>
                  <a:srgbClr val="FF9933"/>
                </a:solidFill>
                <a:cs typeface="Times New Roman" pitchFamily="18" charset="0"/>
              </a:rPr>
              <a:t>H(y</a:t>
            </a:r>
            <a:r>
              <a:rPr lang="de-DE" baseline="-30000">
                <a:solidFill>
                  <a:srgbClr val="FF9933"/>
                </a:solidFill>
                <a:cs typeface="Times New Roman" pitchFamily="18" charset="0"/>
              </a:rPr>
              <a:t>k</a:t>
            </a:r>
            <a:r>
              <a:rPr lang="de-DE">
                <a:solidFill>
                  <a:srgbClr val="FF9933"/>
                </a:solidFill>
                <a:cs typeface="Times New Roman" pitchFamily="18" charset="0"/>
              </a:rPr>
              <a:t>,y</a:t>
            </a:r>
            <a:r>
              <a:rPr lang="de-DE" baseline="-30000">
                <a:solidFill>
                  <a:srgbClr val="FF9933"/>
                </a:solidFill>
                <a:cs typeface="Times New Roman" pitchFamily="18" charset="0"/>
              </a:rPr>
              <a:t>i</a:t>
            </a:r>
            <a:r>
              <a:rPr lang="de-DE">
                <a:solidFill>
                  <a:srgbClr val="FF9933"/>
                </a:solidFill>
                <a:cs typeface="Times New Roman" pitchFamily="18" charset="0"/>
              </a:rPr>
              <a:t>)</a:t>
            </a:r>
            <a:r>
              <a:rPr lang="de-D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3795" name="Titel 1"/>
          <p:cNvSpPr>
            <a:spLocks noGrp="1"/>
          </p:cNvSpPr>
          <p:nvPr>
            <p:ph type="title" idx="4294967295"/>
          </p:nvPr>
        </p:nvSpPr>
        <p:spPr>
          <a:xfrm>
            <a:off x="676275" y="2400300"/>
            <a:ext cx="8467725" cy="1028700"/>
          </a:xfrm>
          <a:noFill/>
          <a:ln w="952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kern="1200" dirty="0">
                <a:solidFill>
                  <a:srgbClr val="BFBFBF"/>
                </a:solidFill>
                <a:cs typeface="Arial" pitchFamily="34" charset="0"/>
              </a:rPr>
              <a:t>PCA-Netze</a:t>
            </a: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14363" y="1295400"/>
            <a:ext cx="85296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PCA-Transformation</a:t>
            </a:r>
          </a:p>
        </p:txBody>
      </p:sp>
      <p:sp>
        <p:nvSpPr>
          <p:cNvPr id="33797" name="Titel 1"/>
          <p:cNvSpPr txBox="1">
            <a:spLocks/>
          </p:cNvSpPr>
          <p:nvPr/>
        </p:nvSpPr>
        <p:spPr bwMode="auto">
          <a:xfrm>
            <a:off x="762000" y="5121274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798" name="Titel 1"/>
          <p:cNvSpPr>
            <a:spLocks/>
          </p:cNvSpPr>
          <p:nvPr/>
        </p:nvSpPr>
        <p:spPr bwMode="auto">
          <a:xfrm>
            <a:off x="523432" y="5295900"/>
            <a:ext cx="85248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33799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303602D-AD66-46C4-88F9-F7239F2A7BAC}" type="slidenum">
              <a:rPr lang="de-DE" sz="1000" smtClean="0"/>
              <a:pPr/>
              <a:t>18</a:t>
            </a:fld>
            <a:r>
              <a:rPr lang="de-DE" sz="1000" smtClean="0"/>
              <a:t> -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76275" y="3903773"/>
            <a:ext cx="8467725" cy="102870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 Black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marL="355600" indent="3175" eaLnBrk="1" hangingPunct="1">
              <a:lnSpc>
                <a:spcPct val="90000"/>
              </a:lnSpc>
            </a:pPr>
            <a:r>
              <a:rPr kumimoji="1" lang="de-DE" sz="4000" kern="0" dirty="0" err="1" smtClean="0">
                <a:solidFill>
                  <a:schemeClr val="tx1"/>
                </a:solidFill>
                <a:cs typeface="Arial" pitchFamily="34" charset="0"/>
              </a:rPr>
              <a:t>Weissen</a:t>
            </a:r>
            <a:endParaRPr kumimoji="1" lang="de-DE" sz="4000" kern="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42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608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40C647B-30A4-4A60-BCC7-122281FB4E4C}" type="slidenum">
              <a:rPr lang="de-DE" sz="1000" smtClean="0"/>
              <a:pPr/>
              <a:t>19</a:t>
            </a:fld>
            <a:r>
              <a:rPr lang="de-DE" sz="1000" smtClean="0"/>
              <a:t> -</a:t>
            </a:r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5111750" y="1657350"/>
            <a:ext cx="3848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de-DE" b="1" dirty="0"/>
              <a:t>Kodierung</a:t>
            </a:r>
            <a:r>
              <a:rPr lang="de-DE" dirty="0"/>
              <a:t>:</a:t>
            </a:r>
          </a:p>
          <a:p>
            <a:pPr algn="l">
              <a:lnSpc>
                <a:spcPct val="40000"/>
              </a:lnSpc>
            </a:pPr>
            <a:r>
              <a:rPr lang="de-DE" dirty="0"/>
              <a:t>Verstärkung zu </a:t>
            </a:r>
            <a:endParaRPr lang="de-DE" dirty="0" smtClean="0"/>
          </a:p>
          <a:p>
            <a:pPr algn="l">
              <a:lnSpc>
                <a:spcPct val="40000"/>
              </a:lnSpc>
            </a:pPr>
            <a:r>
              <a:rPr lang="de-DE" dirty="0" smtClean="0"/>
              <a:t>geringer Amplituden</a:t>
            </a:r>
            <a:endParaRPr lang="de-DE" dirty="0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5107984" y="2471737"/>
            <a:ext cx="3233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b="1" dirty="0"/>
              <a:t>Dekodierung</a:t>
            </a:r>
            <a:r>
              <a:rPr lang="de-DE" dirty="0"/>
              <a:t>:</a:t>
            </a:r>
          </a:p>
          <a:p>
            <a:pPr algn="l">
              <a:lnSpc>
                <a:spcPct val="30000"/>
              </a:lnSpc>
            </a:pPr>
            <a:r>
              <a:rPr lang="de-DE" dirty="0"/>
              <a:t>Absenkung der Amplituden</a:t>
            </a:r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5218113" y="5603875"/>
            <a:ext cx="3228975" cy="495300"/>
          </a:xfrm>
          <a:prstGeom prst="rect">
            <a:avLst/>
          </a:pr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218113" y="3290888"/>
            <a:ext cx="3238500" cy="2824162"/>
            <a:chOff x="3261" y="2073"/>
            <a:chExt cx="2040" cy="1779"/>
          </a:xfrm>
        </p:grpSpPr>
        <p:sp>
          <p:nvSpPr>
            <p:cNvPr id="46107" name="Freeform 26"/>
            <p:cNvSpPr>
              <a:spLocks/>
            </p:cNvSpPr>
            <p:nvPr/>
          </p:nvSpPr>
          <p:spPr bwMode="auto">
            <a:xfrm>
              <a:off x="3261" y="3519"/>
              <a:ext cx="2040" cy="333"/>
            </a:xfrm>
            <a:custGeom>
              <a:avLst/>
              <a:gdLst>
                <a:gd name="T0" fmla="*/ 3 w 2040"/>
                <a:gd name="T1" fmla="*/ 6 h 333"/>
                <a:gd name="T2" fmla="*/ 537 w 2040"/>
                <a:gd name="T3" fmla="*/ 198 h 333"/>
                <a:gd name="T4" fmla="*/ 2040 w 2040"/>
                <a:gd name="T5" fmla="*/ 306 h 333"/>
                <a:gd name="T6" fmla="*/ 3 w 2040"/>
                <a:gd name="T7" fmla="*/ 318 h 333"/>
                <a:gd name="T8" fmla="*/ 3 w 2040"/>
                <a:gd name="T9" fmla="*/ 6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0"/>
                <a:gd name="T16" fmla="*/ 0 h 333"/>
                <a:gd name="T17" fmla="*/ 2040 w 2040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0" h="333">
                  <a:moveTo>
                    <a:pt x="3" y="6"/>
                  </a:moveTo>
                  <a:cubicBezTo>
                    <a:pt x="93" y="36"/>
                    <a:pt x="198" y="149"/>
                    <a:pt x="537" y="198"/>
                  </a:cubicBezTo>
                  <a:cubicBezTo>
                    <a:pt x="876" y="248"/>
                    <a:pt x="1890" y="297"/>
                    <a:pt x="2040" y="306"/>
                  </a:cubicBezTo>
                  <a:cubicBezTo>
                    <a:pt x="1923" y="333"/>
                    <a:pt x="351" y="327"/>
                    <a:pt x="3" y="318"/>
                  </a:cubicBezTo>
                  <a:cubicBezTo>
                    <a:pt x="3" y="0"/>
                    <a:pt x="0" y="105"/>
                    <a:pt x="3" y="6"/>
                  </a:cubicBez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8" name="Freeform 27"/>
            <p:cNvSpPr>
              <a:spLocks/>
            </p:cNvSpPr>
            <p:nvPr/>
          </p:nvSpPr>
          <p:spPr bwMode="auto">
            <a:xfrm>
              <a:off x="3261" y="2073"/>
              <a:ext cx="2028" cy="1704"/>
            </a:xfrm>
            <a:custGeom>
              <a:avLst/>
              <a:gdLst>
                <a:gd name="T0" fmla="*/ 0 w 2028"/>
                <a:gd name="T1" fmla="*/ 0 h 1704"/>
                <a:gd name="T2" fmla="*/ 492 w 2028"/>
                <a:gd name="T3" fmla="*/ 1176 h 1704"/>
                <a:gd name="T4" fmla="*/ 2028 w 2028"/>
                <a:gd name="T5" fmla="*/ 1704 h 1704"/>
                <a:gd name="T6" fmla="*/ 0 60000 65536"/>
                <a:gd name="T7" fmla="*/ 0 60000 65536"/>
                <a:gd name="T8" fmla="*/ 0 60000 65536"/>
                <a:gd name="T9" fmla="*/ 0 w 2028"/>
                <a:gd name="T10" fmla="*/ 0 h 1704"/>
                <a:gd name="T11" fmla="*/ 2028 w 2028"/>
                <a:gd name="T12" fmla="*/ 1704 h 17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8" h="1704">
                  <a:moveTo>
                    <a:pt x="0" y="0"/>
                  </a:moveTo>
                  <a:cubicBezTo>
                    <a:pt x="77" y="446"/>
                    <a:pt x="154" y="892"/>
                    <a:pt x="492" y="1176"/>
                  </a:cubicBezTo>
                  <a:cubicBezTo>
                    <a:pt x="830" y="1460"/>
                    <a:pt x="1429" y="1582"/>
                    <a:pt x="2028" y="1704"/>
                  </a:cubicBezTo>
                </a:path>
              </a:pathLst>
            </a:custGeom>
            <a:noFill/>
            <a:ln w="38100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5900738" y="5645150"/>
            <a:ext cx="165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solidFill>
                  <a:schemeClr val="bg2"/>
                </a:solidFill>
                <a:latin typeface="Arial Black" pitchFamily="34" charset="0"/>
              </a:rPr>
              <a:t>Rauschen</a:t>
            </a:r>
          </a:p>
        </p:txBody>
      </p:sp>
      <p:sp>
        <p:nvSpPr>
          <p:cNvPr id="460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Whitening Filter</a:t>
            </a:r>
          </a:p>
        </p:txBody>
      </p:sp>
      <p:sp>
        <p:nvSpPr>
          <p:cNvPr id="4609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1999" y="1176338"/>
            <a:ext cx="3714307" cy="13493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800" dirty="0" smtClean="0">
                <a:latin typeface="+mj-lt"/>
                <a:cs typeface="Times New Roman" pitchFamily="18" charset="0"/>
                <a:sym typeface="Symbol" pitchFamily="18" charset="2"/>
              </a:rPr>
              <a:t>Problem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de-DE" b="0" dirty="0" smtClean="0">
                <a:latin typeface="+mj-lt"/>
                <a:cs typeface="Times New Roman" pitchFamily="18" charset="0"/>
                <a:sym typeface="Symbol" pitchFamily="18" charset="2"/>
              </a:rPr>
              <a:t>Störung von Signalen durch Rauschen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de-DE" sz="1800" b="0" dirty="0" smtClean="0">
              <a:latin typeface="TIMES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092700" y="1158875"/>
            <a:ext cx="3867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 dirty="0"/>
              <a:t>Lösung</a:t>
            </a:r>
            <a:endParaRPr lang="de-DE" sz="2400" dirty="0"/>
          </a:p>
        </p:txBody>
      </p:sp>
      <p:sp>
        <p:nvSpPr>
          <p:cNvPr id="46092" name="Line 10"/>
          <p:cNvSpPr>
            <a:spLocks noChangeShapeType="1"/>
          </p:cNvSpPr>
          <p:nvPr/>
        </p:nvSpPr>
        <p:spPr bwMode="auto">
          <a:xfrm>
            <a:off x="895350" y="6086475"/>
            <a:ext cx="3724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3" name="Line 11"/>
          <p:cNvSpPr>
            <a:spLocks noChangeShapeType="1"/>
          </p:cNvSpPr>
          <p:nvPr/>
        </p:nvSpPr>
        <p:spPr bwMode="auto">
          <a:xfrm flipH="1" flipV="1">
            <a:off x="885825" y="2790825"/>
            <a:ext cx="9525" cy="3305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3409950" y="6172200"/>
            <a:ext cx="1171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de-DE" sz="1600"/>
              <a:t>Frequenz f</a:t>
            </a:r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 rot="10800000" flipH="1">
            <a:off x="322263" y="2790825"/>
            <a:ext cx="45878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de-DE" sz="1800"/>
              <a:t> spektrale Energie |Y|</a:t>
            </a:r>
            <a:r>
              <a:rPr lang="de-DE" sz="1800" baseline="30000"/>
              <a:t>2</a:t>
            </a:r>
          </a:p>
        </p:txBody>
      </p:sp>
      <p:sp>
        <p:nvSpPr>
          <p:cNvPr id="46096" name="Freeform 14"/>
          <p:cNvSpPr>
            <a:spLocks/>
          </p:cNvSpPr>
          <p:nvPr/>
        </p:nvSpPr>
        <p:spPr bwMode="auto">
          <a:xfrm>
            <a:off x="895350" y="3286125"/>
            <a:ext cx="3219450" cy="2705100"/>
          </a:xfrm>
          <a:custGeom>
            <a:avLst/>
            <a:gdLst>
              <a:gd name="T0" fmla="*/ 0 w 2028"/>
              <a:gd name="T1" fmla="*/ 0 h 1704"/>
              <a:gd name="T2" fmla="*/ 2147483647 w 2028"/>
              <a:gd name="T3" fmla="*/ 2147483647 h 1704"/>
              <a:gd name="T4" fmla="*/ 2147483647 w 2028"/>
              <a:gd name="T5" fmla="*/ 2147483647 h 1704"/>
              <a:gd name="T6" fmla="*/ 0 60000 65536"/>
              <a:gd name="T7" fmla="*/ 0 60000 65536"/>
              <a:gd name="T8" fmla="*/ 0 60000 65536"/>
              <a:gd name="T9" fmla="*/ 0 w 2028"/>
              <a:gd name="T10" fmla="*/ 0 h 1704"/>
              <a:gd name="T11" fmla="*/ 2028 w 2028"/>
              <a:gd name="T12" fmla="*/ 1704 h 1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" h="1704">
                <a:moveTo>
                  <a:pt x="0" y="0"/>
                </a:moveTo>
                <a:cubicBezTo>
                  <a:pt x="77" y="446"/>
                  <a:pt x="154" y="892"/>
                  <a:pt x="492" y="1176"/>
                </a:cubicBezTo>
                <a:cubicBezTo>
                  <a:pt x="830" y="1460"/>
                  <a:pt x="1429" y="1582"/>
                  <a:pt x="2028" y="1704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95350" y="5591175"/>
            <a:ext cx="3228975" cy="495300"/>
            <a:chOff x="564" y="3522"/>
            <a:chExt cx="2034" cy="312"/>
          </a:xfrm>
        </p:grpSpPr>
        <p:sp>
          <p:nvSpPr>
            <p:cNvPr id="46105" name="Rectangle 15"/>
            <p:cNvSpPr>
              <a:spLocks noChangeArrowheads="1"/>
            </p:cNvSpPr>
            <p:nvPr/>
          </p:nvSpPr>
          <p:spPr bwMode="auto">
            <a:xfrm>
              <a:off x="564" y="3522"/>
              <a:ext cx="2034" cy="312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06" name="Text Box 16"/>
            <p:cNvSpPr txBox="1">
              <a:spLocks noChangeArrowheads="1"/>
            </p:cNvSpPr>
            <p:nvPr/>
          </p:nvSpPr>
          <p:spPr bwMode="auto">
            <a:xfrm>
              <a:off x="762" y="3564"/>
              <a:ext cx="10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/>
              <a:r>
                <a:rPr lang="de-DE">
                  <a:solidFill>
                    <a:schemeClr val="bg2"/>
                  </a:solidFill>
                  <a:latin typeface="Arial Black" pitchFamily="34" charset="0"/>
                </a:rPr>
                <a:t>Rauschen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08513" y="2800350"/>
            <a:ext cx="4297362" cy="3717925"/>
            <a:chOff x="2903" y="1764"/>
            <a:chExt cx="2707" cy="2342"/>
          </a:xfrm>
        </p:grpSpPr>
        <p:sp>
          <p:nvSpPr>
            <p:cNvPr id="46101" name="Line 18"/>
            <p:cNvSpPr>
              <a:spLocks noChangeShapeType="1"/>
            </p:cNvSpPr>
            <p:nvPr/>
          </p:nvSpPr>
          <p:spPr bwMode="auto">
            <a:xfrm>
              <a:off x="3264" y="3840"/>
              <a:ext cx="23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2" name="Line 19"/>
            <p:cNvSpPr>
              <a:spLocks noChangeShapeType="1"/>
            </p:cNvSpPr>
            <p:nvPr/>
          </p:nvSpPr>
          <p:spPr bwMode="auto">
            <a:xfrm flipH="1" flipV="1">
              <a:off x="3258" y="1764"/>
              <a:ext cx="6" cy="20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03" name="Text Box 20"/>
            <p:cNvSpPr txBox="1">
              <a:spLocks noChangeArrowheads="1"/>
            </p:cNvSpPr>
            <p:nvPr/>
          </p:nvSpPr>
          <p:spPr bwMode="auto">
            <a:xfrm>
              <a:off x="4848" y="3894"/>
              <a:ext cx="7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de-DE" sz="1600"/>
                <a:t>Frequenz f</a:t>
              </a:r>
            </a:p>
          </p:txBody>
        </p:sp>
        <p:sp>
          <p:nvSpPr>
            <p:cNvPr id="46104" name="Text Box 21"/>
            <p:cNvSpPr txBox="1">
              <a:spLocks noChangeArrowheads="1"/>
            </p:cNvSpPr>
            <p:nvPr/>
          </p:nvSpPr>
          <p:spPr bwMode="auto">
            <a:xfrm rot="10800000" flipH="1">
              <a:off x="2903" y="1764"/>
              <a:ext cx="289" cy="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de-DE" sz="1800"/>
                <a:t> spektrale Energie |Y|</a:t>
              </a:r>
              <a:r>
                <a:rPr lang="de-DE" sz="1800" baseline="30000"/>
                <a:t>2</a:t>
              </a:r>
            </a:p>
          </p:txBody>
        </p:sp>
      </p:grpSp>
      <p:sp>
        <p:nvSpPr>
          <p:cNvPr id="133143" name="Freeform 23"/>
          <p:cNvSpPr>
            <a:spLocks/>
          </p:cNvSpPr>
          <p:nvPr/>
        </p:nvSpPr>
        <p:spPr bwMode="auto">
          <a:xfrm>
            <a:off x="5208588" y="3298825"/>
            <a:ext cx="3209925" cy="1588"/>
          </a:xfrm>
          <a:custGeom>
            <a:avLst/>
            <a:gdLst>
              <a:gd name="T0" fmla="*/ 0 w 2022"/>
              <a:gd name="T1" fmla="*/ 0 h 1"/>
              <a:gd name="T2" fmla="*/ 2147483647 w 2022"/>
              <a:gd name="T3" fmla="*/ 0 h 1"/>
              <a:gd name="T4" fmla="*/ 0 60000 65536"/>
              <a:gd name="T5" fmla="*/ 0 60000 65536"/>
              <a:gd name="T6" fmla="*/ 0 w 2022"/>
              <a:gd name="T7" fmla="*/ 0 h 1"/>
              <a:gd name="T8" fmla="*/ 2022 w 202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2" h="1">
                <a:moveTo>
                  <a:pt x="0" y="0"/>
                </a:moveTo>
                <a:cubicBezTo>
                  <a:pt x="337" y="0"/>
                  <a:pt x="1601" y="0"/>
                  <a:pt x="2022" y="0"/>
                </a:cubicBezTo>
              </a:path>
            </a:pathLst>
          </a:custGeom>
          <a:noFill/>
          <a:ln w="381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6151563" y="3910013"/>
            <a:ext cx="1431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800"/>
              <a:t>Störung</a:t>
            </a:r>
          </a:p>
        </p:txBody>
      </p:sp>
    </p:spTree>
    <p:extLst>
      <p:ext uri="{BB962C8B-B14F-4D97-AF65-F5344CB8AC3E}">
        <p14:creationId xmlns:p14="http://schemas.microsoft.com/office/powerpoint/2010/main" val="24410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0" grpId="0"/>
      <p:bldP spid="133151" grpId="0"/>
      <p:bldP spid="133144" grpId="0" animBg="1"/>
      <p:bldP spid="133125" grpId="0"/>
      <p:bldP spid="133128" grpId="0" autoUpdateAnimBg="0"/>
      <p:bldP spid="133143" grpId="0" animBg="1"/>
      <p:bldP spid="133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  <a:endParaRPr lang="de-DE" sz="1000" dirty="0" smtClean="0">
              <a:latin typeface="Tahoma" pitchFamily="34" charset="0"/>
            </a:endParaRPr>
          </a:p>
        </p:txBody>
      </p:sp>
      <p:sp>
        <p:nvSpPr>
          <p:cNvPr id="307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351A583-4359-4871-8946-C18BC41F12A4}" type="slidenum">
              <a:rPr lang="de-DE" sz="1000" smtClean="0"/>
              <a:pPr/>
              <a:t>2</a:t>
            </a:fld>
            <a:r>
              <a:rPr lang="de-DE" sz="1000" smtClean="0"/>
              <a:t> -</a:t>
            </a:r>
          </a:p>
        </p:txBody>
      </p:sp>
      <p:sp>
        <p:nvSpPr>
          <p:cNvPr id="3077" name="Line 12"/>
          <p:cNvSpPr>
            <a:spLocks noChangeShapeType="1"/>
          </p:cNvSpPr>
          <p:nvPr/>
        </p:nvSpPr>
        <p:spPr bwMode="auto">
          <a:xfrm flipH="1">
            <a:off x="3924300" y="2997200"/>
            <a:ext cx="2952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Lineare Schichten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4464050" cy="3384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Sequenz linearer Schichten</a:t>
            </a:r>
          </a:p>
          <a:p>
            <a:pPr marL="0" indent="0">
              <a:buFontTx/>
              <a:buNone/>
            </a:pPr>
            <a:r>
              <a:rPr lang="de-DE" smtClean="0"/>
              <a:t>y</a:t>
            </a:r>
            <a:r>
              <a:rPr lang="de-DE" b="0" baseline="30000" smtClean="0"/>
              <a:t>(1)</a:t>
            </a:r>
            <a:r>
              <a:rPr lang="de-DE" smtClean="0"/>
              <a:t> </a:t>
            </a:r>
            <a:r>
              <a:rPr lang="de-DE" b="0" smtClean="0"/>
              <a:t>=</a:t>
            </a:r>
            <a:r>
              <a:rPr lang="de-DE" smtClean="0"/>
              <a:t> A x</a:t>
            </a:r>
            <a:r>
              <a:rPr lang="de-DE" b="0" baseline="30000" smtClean="0"/>
              <a:t>(1)</a:t>
            </a:r>
          </a:p>
          <a:p>
            <a:pPr marL="0" indent="0">
              <a:buFontTx/>
              <a:buNone/>
            </a:pPr>
            <a:r>
              <a:rPr lang="de-DE" smtClean="0"/>
              <a:t>y</a:t>
            </a:r>
            <a:r>
              <a:rPr lang="de-DE" b="0" baseline="30000" smtClean="0"/>
              <a:t>(2)</a:t>
            </a:r>
            <a:r>
              <a:rPr lang="de-DE" smtClean="0"/>
              <a:t> </a:t>
            </a:r>
            <a:r>
              <a:rPr lang="de-DE" b="0" smtClean="0"/>
              <a:t>=</a:t>
            </a:r>
            <a:r>
              <a:rPr lang="de-DE" smtClean="0"/>
              <a:t> B x</a:t>
            </a:r>
            <a:r>
              <a:rPr lang="de-DE" b="0" baseline="30000" smtClean="0"/>
              <a:t>(2)</a:t>
            </a:r>
          </a:p>
          <a:p>
            <a:pPr marL="0" indent="0">
              <a:buFontTx/>
              <a:buNone/>
            </a:pPr>
            <a:r>
              <a:rPr lang="de-DE" b="0" smtClean="0"/>
              <a:t>    ...</a:t>
            </a:r>
          </a:p>
          <a:p>
            <a:pPr marL="0" indent="0">
              <a:buFontTx/>
              <a:buNone/>
            </a:pPr>
            <a:r>
              <a:rPr lang="de-DE" smtClean="0"/>
              <a:t>y</a:t>
            </a:r>
            <a:r>
              <a:rPr lang="de-DE" b="0" baseline="30000" smtClean="0"/>
              <a:t>(n)</a:t>
            </a:r>
            <a:r>
              <a:rPr lang="de-DE" smtClean="0"/>
              <a:t> </a:t>
            </a:r>
            <a:r>
              <a:rPr lang="de-DE" b="0" smtClean="0"/>
              <a:t>=</a:t>
            </a:r>
            <a:r>
              <a:rPr lang="de-DE" smtClean="0"/>
              <a:t> Z x</a:t>
            </a:r>
            <a:r>
              <a:rPr lang="de-DE" b="0" baseline="30000" smtClean="0"/>
              <a:t>(n)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851275" y="4149725"/>
            <a:ext cx="38877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y</a:t>
            </a:r>
            <a:r>
              <a:rPr lang="de-DE" sz="2400" baseline="30000"/>
              <a:t>(n)</a:t>
            </a:r>
            <a:r>
              <a:rPr lang="de-DE" sz="2400"/>
              <a:t> = </a:t>
            </a:r>
            <a:r>
              <a:rPr lang="de-DE" sz="2400" b="1"/>
              <a:t>Z</a:t>
            </a:r>
            <a:r>
              <a:rPr lang="de-DE" sz="2400">
                <a:sym typeface="Symbol" pitchFamily="18" charset="2"/>
              </a:rPr>
              <a:t></a:t>
            </a:r>
            <a:r>
              <a:rPr lang="de-DE" sz="2400" b="1"/>
              <a:t>B</a:t>
            </a:r>
            <a:r>
              <a:rPr lang="de-DE" sz="2400">
                <a:sym typeface="Symbol" pitchFamily="18" charset="2"/>
              </a:rPr>
              <a:t></a:t>
            </a:r>
            <a:r>
              <a:rPr lang="de-DE" sz="2400" b="1"/>
              <a:t>Ax</a:t>
            </a:r>
            <a:r>
              <a:rPr lang="de-DE" sz="2400" baseline="30000"/>
              <a:t>(1)</a:t>
            </a:r>
          </a:p>
          <a:p>
            <a:pPr algn="l"/>
            <a:r>
              <a:rPr lang="de-DE" sz="2400" b="1"/>
              <a:t>y</a:t>
            </a:r>
            <a:r>
              <a:rPr lang="de-DE" sz="2400" baseline="30000"/>
              <a:t>(n)</a:t>
            </a:r>
            <a:r>
              <a:rPr lang="de-DE" sz="2400"/>
              <a:t> =      </a:t>
            </a:r>
            <a:r>
              <a:rPr lang="de-DE" sz="2400" b="1"/>
              <a:t>M x</a:t>
            </a:r>
            <a:r>
              <a:rPr lang="de-DE" sz="2400" baseline="30000"/>
              <a:t>(1)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4572000" y="4149725"/>
          <a:ext cx="13684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3" imgW="507960" imgH="330120" progId="Equation.DSMT4">
                  <p:embed/>
                </p:oleObj>
              </mc:Choice>
              <mc:Fallback>
                <p:oleObj name="Equation" r:id="rId3" imgW="50796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725"/>
                        <a:ext cx="13684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500563" y="2565400"/>
            <a:ext cx="936625" cy="787400"/>
          </a:xfrm>
          <a:prstGeom prst="rect">
            <a:avLst/>
          </a:prstGeom>
          <a:solidFill>
            <a:srgbClr val="CCE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400" b="1"/>
              <a:t>Z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795963" y="2565400"/>
            <a:ext cx="936625" cy="787400"/>
          </a:xfrm>
          <a:prstGeom prst="rect">
            <a:avLst/>
          </a:prstGeom>
          <a:solidFill>
            <a:schemeClr val="hlink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400" b="1"/>
              <a:t>B</a:t>
            </a:r>
          </a:p>
        </p:txBody>
      </p: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6877050" y="2565400"/>
            <a:ext cx="936625" cy="787400"/>
          </a:xfrm>
          <a:prstGeom prst="rect">
            <a:avLst/>
          </a:prstGeom>
          <a:solidFill>
            <a:srgbClr val="FFCC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4400" b="1"/>
              <a:t>A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435600" y="2781300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sym typeface="Symbol" pitchFamily="18" charset="2"/>
              </a:rPr>
              <a:t>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243888" y="2708275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/>
              <a:t>x</a:t>
            </a:r>
            <a:r>
              <a:rPr lang="de-DE" sz="2800" baseline="30000"/>
              <a:t>(1)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635375" y="2708275"/>
            <a:ext cx="287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/>
              <a:t>y</a:t>
            </a:r>
            <a:endParaRPr lang="de-DE" sz="2800" baseline="30000"/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4427538" y="2349500"/>
            <a:ext cx="3455987" cy="1181100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de-DE" sz="4400" b="1"/>
              <a:t>M</a:t>
            </a:r>
          </a:p>
          <a:p>
            <a:pPr>
              <a:lnSpc>
                <a:spcPct val="130000"/>
              </a:lnSpc>
            </a:pPr>
            <a:endParaRPr lang="de-DE" sz="700" b="1"/>
          </a:p>
        </p:txBody>
      </p:sp>
      <p:sp>
        <p:nvSpPr>
          <p:cNvPr id="3088" name="Line 11"/>
          <p:cNvSpPr>
            <a:spLocks noChangeShapeType="1"/>
          </p:cNvSpPr>
          <p:nvPr/>
        </p:nvSpPr>
        <p:spPr bwMode="auto">
          <a:xfrm flipH="1">
            <a:off x="7812088" y="2997200"/>
            <a:ext cx="504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827088" y="5805488"/>
            <a:ext cx="727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i="1">
                <a:solidFill>
                  <a:schemeClr val="accent2"/>
                </a:solidFill>
                <a:latin typeface="Tahoma" pitchFamily="34" charset="0"/>
              </a:rPr>
              <a:t>Sequenz linearer Schichten = wie nur 1 Schicht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  <p:bldP spid="91144" grpId="0" animBg="1"/>
      <p:bldP spid="91146" grpId="0"/>
      <p:bldP spid="91152" grpId="0" animBg="1"/>
      <p:bldP spid="91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229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E5171D73-2CD3-4912-968D-EDF062064AA4}" type="slidenum">
              <a:rPr lang="de-DE" sz="1000" smtClean="0"/>
              <a:pPr/>
              <a:t>20</a:t>
            </a:fld>
            <a:r>
              <a:rPr lang="de-DE" sz="1000" smtClean="0"/>
              <a:t> -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Whitening Filter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143000"/>
            <a:ext cx="8124825" cy="2446338"/>
          </a:xfrm>
        </p:spPr>
        <p:txBody>
          <a:bodyPr/>
          <a:lstStyle/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dirty="0" smtClean="0">
                <a:latin typeface="TIMES" charset="0"/>
                <a:cs typeface="Times New Roman" pitchFamily="18" charset="0"/>
                <a:sym typeface="Symbol" pitchFamily="18" charset="2"/>
              </a:rPr>
              <a:t>Shannon</a:t>
            </a:r>
            <a:r>
              <a:rPr lang="de-DE" dirty="0" smtClean="0">
                <a:latin typeface="TIMES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de-DE" sz="1800" b="0" dirty="0" err="1" smtClean="0">
                <a:cs typeface="Times New Roman" pitchFamily="18" charset="0"/>
                <a:sym typeface="Symbol" pitchFamily="18" charset="2"/>
              </a:rPr>
              <a:t>Whitening</a:t>
            </a:r>
            <a:r>
              <a:rPr lang="de-DE" sz="1800" b="0" dirty="0" smtClean="0">
                <a:cs typeface="Times New Roman" pitchFamily="18" charset="0"/>
                <a:sym typeface="Symbol" pitchFamily="18" charset="2"/>
              </a:rPr>
              <a:t> für alle Frequenzen, d.h. alle diskreten Signalbänder</a:t>
            </a:r>
          </a:p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dirty="0" smtClean="0">
                <a:latin typeface="TIMES" charset="0"/>
                <a:cs typeface="Times New Roman" pitchFamily="18" charset="0"/>
                <a:sym typeface="Symbol" pitchFamily="18" charset="2"/>
              </a:rPr>
              <a:t>Übertragung</a:t>
            </a:r>
            <a:r>
              <a:rPr lang="de-DE" dirty="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auf</a:t>
            </a:r>
            <a:r>
              <a:rPr lang="de-DE" dirty="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parallele Signale </a:t>
            </a:r>
            <a:r>
              <a:rPr lang="de-DE" sz="2000" b="0" dirty="0" err="1" smtClean="0"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sz="2000" b="0" baseline="-25000" dirty="0" err="1" smtClean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baseline="-25000" dirty="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: gleiche Varianz aller durch</a:t>
            </a:r>
          </a:p>
          <a:p>
            <a:pPr marL="381000" indent="-381000" algn="just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Transformation </a:t>
            </a:r>
            <a:r>
              <a:rPr lang="de-DE" sz="2000" dirty="0" smtClean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dirty="0" smtClean="0">
                <a:solidFill>
                  <a:srgbClr val="0066CC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Anhebung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 zu geringer Amplituden: Wähle </a:t>
            </a:r>
            <a:r>
              <a:rPr lang="de-DE" sz="2000" dirty="0" smtClean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 so, </a:t>
            </a:r>
          </a:p>
          <a:p>
            <a:pPr marL="381000" indent="-381000" algn="just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			dass            = 1 bei i = j, sonst = 0</a:t>
            </a:r>
            <a:r>
              <a:rPr lang="de-DE" sz="2000" b="0" dirty="0">
                <a:latin typeface="TIMES" charset="0"/>
                <a:cs typeface="Times New Roman" pitchFamily="18" charset="0"/>
                <a:sym typeface="Symbol" pitchFamily="18" charset="2"/>
              </a:rPr>
              <a:t>; 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         also </a:t>
            </a:r>
            <a:r>
              <a:rPr lang="de-DE" sz="2000" b="0" dirty="0" err="1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á</a:t>
            </a:r>
            <a:r>
              <a:rPr lang="de-DE" sz="2000" dirty="0" err="1" smtClean="0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de-DE" sz="2000" b="0" baseline="30000" dirty="0" err="1" smtClean="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dirty="0" err="1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ñ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dirty="0" smtClean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81000" indent="-381000" algn="just">
              <a:lnSpc>
                <a:spcPct val="30000"/>
              </a:lnSpc>
              <a:spcAft>
                <a:spcPct val="0"/>
              </a:spcAft>
              <a:buFontTx/>
              <a:buNone/>
            </a:pPr>
            <a:endParaRPr lang="de-DE" sz="2000" b="0" dirty="0" smtClean="0">
              <a:latin typeface="TIMES" charset="0"/>
              <a:cs typeface="Times New Roman" pitchFamily="18" charset="0"/>
              <a:sym typeface="Symbol" pitchFamily="18" charset="2"/>
            </a:endParaRPr>
          </a:p>
          <a:p>
            <a:pPr marL="381000" indent="-381000" algn="just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de-DE" sz="2000" dirty="0" smtClean="0">
                <a:solidFill>
                  <a:srgbClr val="0066CC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Absenkung</a:t>
            </a:r>
            <a:r>
              <a:rPr lang="de-DE" sz="2000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 der Amplituden:	durch inverse Matrix </a:t>
            </a:r>
            <a:r>
              <a:rPr lang="de-DE" sz="2000" dirty="0" smtClean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baseline="30000" dirty="0" smtClean="0">
                <a:latin typeface="TIMES" charset="0"/>
                <a:cs typeface="Times New Roman" pitchFamily="18" charset="0"/>
                <a:sym typeface="Symbol" pitchFamily="18" charset="2"/>
              </a:rPr>
              <a:t>-1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447675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439578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4481513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438150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134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38563"/>
              </p:ext>
            </p:extLst>
          </p:nvPr>
        </p:nvGraphicFramePr>
        <p:xfrm>
          <a:off x="3024188" y="2492375"/>
          <a:ext cx="720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r:id="rId3" imgW="380835" imgH="266584" progId="Equation.3">
                  <p:embed/>
                </p:oleObj>
              </mc:Choice>
              <mc:Fallback>
                <p:oleObj r:id="rId3" imgW="380835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492375"/>
                        <a:ext cx="7207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3744913" y="36449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>
                <a:solidFill>
                  <a:srgbClr val="000000"/>
                </a:solidFill>
                <a:latin typeface="Times New Roman" pitchFamily="18" charset="0"/>
              </a:rPr>
              <a:t>    </a:t>
            </a:r>
            <a:endParaRPr lang="de-DE"/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4067175" y="3644900"/>
            <a:ext cx="1235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Rauschen</a:t>
            </a:r>
            <a:endParaRPr lang="de-DE"/>
          </a:p>
        </p:txBody>
      </p:sp>
      <p:sp>
        <p:nvSpPr>
          <p:cNvPr id="12301" name="Rectangle 19"/>
          <p:cNvSpPr>
            <a:spLocks noChangeArrowheads="1"/>
          </p:cNvSpPr>
          <p:nvPr/>
        </p:nvSpPr>
        <p:spPr bwMode="auto">
          <a:xfrm>
            <a:off x="5313363" y="3644900"/>
            <a:ext cx="79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5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2302" name="Rectangle 25"/>
          <p:cNvSpPr>
            <a:spLocks noChangeArrowheads="1"/>
          </p:cNvSpPr>
          <p:nvPr/>
        </p:nvSpPr>
        <p:spPr bwMode="auto">
          <a:xfrm>
            <a:off x="1851025" y="6103938"/>
            <a:ext cx="4970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 i="1">
                <a:solidFill>
                  <a:srgbClr val="000000"/>
                </a:solidFill>
                <a:latin typeface="Times New Roman" pitchFamily="18" charset="0"/>
              </a:rPr>
              <a:t>      Kodierung     Transmission    Dekodierung</a:t>
            </a:r>
            <a:endParaRPr lang="de-DE"/>
          </a:p>
        </p:txBody>
      </p:sp>
      <p:sp>
        <p:nvSpPr>
          <p:cNvPr id="12303" name="Rectangle 26"/>
          <p:cNvSpPr>
            <a:spLocks noChangeArrowheads="1"/>
          </p:cNvSpPr>
          <p:nvPr/>
        </p:nvSpPr>
        <p:spPr bwMode="auto">
          <a:xfrm>
            <a:off x="7253288" y="6103938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2304" name="Rectangle 28"/>
          <p:cNvSpPr>
            <a:spLocks noChangeArrowheads="1"/>
          </p:cNvSpPr>
          <p:nvPr/>
        </p:nvSpPr>
        <p:spPr bwMode="auto">
          <a:xfrm>
            <a:off x="1898650" y="4608513"/>
            <a:ext cx="1817688" cy="1363662"/>
          </a:xfrm>
          <a:prstGeom prst="rect">
            <a:avLst/>
          </a:prstGeom>
          <a:solidFill>
            <a:srgbClr val="FFDD4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05" name="Rectangle 29"/>
          <p:cNvSpPr>
            <a:spLocks noChangeArrowheads="1"/>
          </p:cNvSpPr>
          <p:nvPr/>
        </p:nvSpPr>
        <p:spPr bwMode="auto">
          <a:xfrm>
            <a:off x="2805113" y="465931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970088" y="4979988"/>
            <a:ext cx="1728787" cy="762000"/>
            <a:chOff x="1241" y="3137"/>
            <a:chExt cx="1089" cy="480"/>
          </a:xfrm>
        </p:grpSpPr>
        <p:sp>
          <p:nvSpPr>
            <p:cNvPr id="12329" name="Rectangle 30"/>
            <p:cNvSpPr>
              <a:spLocks noChangeArrowheads="1"/>
            </p:cNvSpPr>
            <p:nvPr/>
          </p:nvSpPr>
          <p:spPr bwMode="auto">
            <a:xfrm>
              <a:off x="1241" y="3137"/>
              <a:ext cx="108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Transformation </a:t>
              </a:r>
              <a:endParaRPr lang="de-DE"/>
            </a:p>
          </p:txBody>
        </p:sp>
        <p:sp>
          <p:nvSpPr>
            <p:cNvPr id="12330" name="Rectangle 31"/>
            <p:cNvSpPr>
              <a:spLocks noChangeArrowheads="1"/>
            </p:cNvSpPr>
            <p:nvPr/>
          </p:nvSpPr>
          <p:spPr bwMode="auto">
            <a:xfrm>
              <a:off x="1618" y="3339"/>
              <a:ext cx="232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9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 sz="2800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990600" y="4454525"/>
            <a:ext cx="757238" cy="1662113"/>
            <a:chOff x="624" y="2806"/>
            <a:chExt cx="477" cy="1047"/>
          </a:xfrm>
        </p:grpSpPr>
        <p:sp>
          <p:nvSpPr>
            <p:cNvPr id="12325" name="Freeform 27"/>
            <p:cNvSpPr>
              <a:spLocks/>
            </p:cNvSpPr>
            <p:nvPr/>
          </p:nvSpPr>
          <p:spPr bwMode="auto">
            <a:xfrm>
              <a:off x="624" y="2806"/>
              <a:ext cx="477" cy="1047"/>
            </a:xfrm>
            <a:custGeom>
              <a:avLst/>
              <a:gdLst>
                <a:gd name="T0" fmla="*/ 0 w 477"/>
                <a:gd name="T1" fmla="*/ 287 h 1047"/>
                <a:gd name="T2" fmla="*/ 0 w 477"/>
                <a:gd name="T3" fmla="*/ 477 h 1047"/>
                <a:gd name="T4" fmla="*/ 0 w 477"/>
                <a:gd name="T5" fmla="*/ 762 h 1047"/>
                <a:gd name="T6" fmla="*/ 333 w 477"/>
                <a:gd name="T7" fmla="*/ 762 h 1047"/>
                <a:gd name="T8" fmla="*/ 333 w 477"/>
                <a:gd name="T9" fmla="*/ 1047 h 1047"/>
                <a:gd name="T10" fmla="*/ 477 w 477"/>
                <a:gd name="T11" fmla="*/ 477 h 1047"/>
                <a:gd name="T12" fmla="*/ 333 w 477"/>
                <a:gd name="T13" fmla="*/ 0 h 1047"/>
                <a:gd name="T14" fmla="*/ 333 w 477"/>
                <a:gd name="T15" fmla="*/ 287 h 1047"/>
                <a:gd name="T16" fmla="*/ 238 w 477"/>
                <a:gd name="T17" fmla="*/ 287 h 1047"/>
                <a:gd name="T18" fmla="*/ 0 w 477"/>
                <a:gd name="T19" fmla="*/ 287 h 10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7"/>
                <a:gd name="T31" fmla="*/ 0 h 1047"/>
                <a:gd name="T32" fmla="*/ 477 w 477"/>
                <a:gd name="T33" fmla="*/ 1047 h 10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7" h="1047">
                  <a:moveTo>
                    <a:pt x="0" y="287"/>
                  </a:moveTo>
                  <a:lnTo>
                    <a:pt x="0" y="477"/>
                  </a:lnTo>
                  <a:lnTo>
                    <a:pt x="0" y="762"/>
                  </a:lnTo>
                  <a:lnTo>
                    <a:pt x="333" y="762"/>
                  </a:lnTo>
                  <a:lnTo>
                    <a:pt x="333" y="1047"/>
                  </a:lnTo>
                  <a:lnTo>
                    <a:pt x="477" y="477"/>
                  </a:lnTo>
                  <a:lnTo>
                    <a:pt x="333" y="0"/>
                  </a:lnTo>
                  <a:lnTo>
                    <a:pt x="333" y="287"/>
                  </a:lnTo>
                  <a:lnTo>
                    <a:pt x="238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26" name="Rectangle 33"/>
            <p:cNvSpPr>
              <a:spLocks noChangeArrowheads="1"/>
            </p:cNvSpPr>
            <p:nvPr/>
          </p:nvSpPr>
          <p:spPr bwMode="auto">
            <a:xfrm>
              <a:off x="721" y="3155"/>
              <a:ext cx="192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27" name="Rectangle 34"/>
            <p:cNvSpPr>
              <a:spLocks noChangeArrowheads="1"/>
            </p:cNvSpPr>
            <p:nvPr/>
          </p:nvSpPr>
          <p:spPr bwMode="auto">
            <a:xfrm>
              <a:off x="773" y="3077"/>
              <a:ext cx="1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38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12328" name="Rectangle 35"/>
            <p:cNvSpPr>
              <a:spLocks noChangeArrowheads="1"/>
            </p:cNvSpPr>
            <p:nvPr/>
          </p:nvSpPr>
          <p:spPr bwMode="auto">
            <a:xfrm>
              <a:off x="872" y="3153"/>
              <a:ext cx="7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3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sp>
        <p:nvSpPr>
          <p:cNvPr id="134180" name="Freeform 36"/>
          <p:cNvSpPr>
            <a:spLocks/>
          </p:cNvSpPr>
          <p:nvPr/>
        </p:nvSpPr>
        <p:spPr bwMode="auto">
          <a:xfrm>
            <a:off x="3863975" y="4716463"/>
            <a:ext cx="1208088" cy="1358900"/>
          </a:xfrm>
          <a:custGeom>
            <a:avLst/>
            <a:gdLst>
              <a:gd name="T0" fmla="*/ 0 w 761"/>
              <a:gd name="T1" fmla="*/ 2147483647 h 856"/>
              <a:gd name="T2" fmla="*/ 0 w 761"/>
              <a:gd name="T3" fmla="*/ 2147483647 h 856"/>
              <a:gd name="T4" fmla="*/ 0 w 761"/>
              <a:gd name="T5" fmla="*/ 2147483647 h 856"/>
              <a:gd name="T6" fmla="*/ 2147483647 w 761"/>
              <a:gd name="T7" fmla="*/ 2147483647 h 856"/>
              <a:gd name="T8" fmla="*/ 2147483647 w 761"/>
              <a:gd name="T9" fmla="*/ 2147483647 h 856"/>
              <a:gd name="T10" fmla="*/ 2147483647 w 761"/>
              <a:gd name="T11" fmla="*/ 2147483647 h 856"/>
              <a:gd name="T12" fmla="*/ 2147483647 w 761"/>
              <a:gd name="T13" fmla="*/ 0 h 856"/>
              <a:gd name="T14" fmla="*/ 2147483647 w 761"/>
              <a:gd name="T15" fmla="*/ 2147483647 h 856"/>
              <a:gd name="T16" fmla="*/ 2147483647 w 761"/>
              <a:gd name="T17" fmla="*/ 2147483647 h 856"/>
              <a:gd name="T18" fmla="*/ 0 w 761"/>
              <a:gd name="T19" fmla="*/ 2147483647 h 8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61"/>
              <a:gd name="T31" fmla="*/ 0 h 856"/>
              <a:gd name="T32" fmla="*/ 761 w 761"/>
              <a:gd name="T33" fmla="*/ 856 h 8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1" h="856">
                <a:moveTo>
                  <a:pt x="0" y="95"/>
                </a:moveTo>
                <a:lnTo>
                  <a:pt x="0" y="285"/>
                </a:lnTo>
                <a:lnTo>
                  <a:pt x="0" y="571"/>
                </a:lnTo>
                <a:lnTo>
                  <a:pt x="532" y="571"/>
                </a:lnTo>
                <a:lnTo>
                  <a:pt x="532" y="856"/>
                </a:lnTo>
                <a:lnTo>
                  <a:pt x="761" y="285"/>
                </a:lnTo>
                <a:lnTo>
                  <a:pt x="571" y="0"/>
                </a:lnTo>
                <a:lnTo>
                  <a:pt x="571" y="95"/>
                </a:lnTo>
                <a:lnTo>
                  <a:pt x="381" y="95"/>
                </a:lnTo>
                <a:lnTo>
                  <a:pt x="0" y="95"/>
                </a:lnTo>
                <a:close/>
              </a:path>
            </a:pathLst>
          </a:custGeom>
          <a:solidFill>
            <a:srgbClr val="DBD6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09" name="Rectangle 38"/>
          <p:cNvSpPr>
            <a:spLocks noChangeArrowheads="1"/>
          </p:cNvSpPr>
          <p:nvPr/>
        </p:nvSpPr>
        <p:spPr bwMode="auto">
          <a:xfrm>
            <a:off x="5222875" y="4608513"/>
            <a:ext cx="1820863" cy="1363662"/>
          </a:xfrm>
          <a:prstGeom prst="rect">
            <a:avLst/>
          </a:prstGeom>
          <a:solidFill>
            <a:srgbClr val="CCEC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310" name="Rectangle 39"/>
          <p:cNvSpPr>
            <a:spLocks noChangeArrowheads="1"/>
          </p:cNvSpPr>
          <p:nvPr/>
        </p:nvSpPr>
        <p:spPr bwMode="auto">
          <a:xfrm>
            <a:off x="6132513" y="464661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2311" name="Rectangle 41"/>
          <p:cNvSpPr>
            <a:spLocks noChangeArrowheads="1"/>
          </p:cNvSpPr>
          <p:nvPr/>
        </p:nvSpPr>
        <p:spPr bwMode="auto">
          <a:xfrm>
            <a:off x="6516688" y="4941888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2312" name="Rectangle 43"/>
          <p:cNvSpPr>
            <a:spLocks noChangeArrowheads="1"/>
          </p:cNvSpPr>
          <p:nvPr/>
        </p:nvSpPr>
        <p:spPr bwMode="auto">
          <a:xfrm>
            <a:off x="6967538" y="5237163"/>
            <a:ext cx="66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21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7188200" y="4454525"/>
            <a:ext cx="758825" cy="1662113"/>
            <a:chOff x="4528" y="2806"/>
            <a:chExt cx="478" cy="1047"/>
          </a:xfrm>
        </p:grpSpPr>
        <p:sp>
          <p:nvSpPr>
            <p:cNvPr id="12319" name="Freeform 37"/>
            <p:cNvSpPr>
              <a:spLocks/>
            </p:cNvSpPr>
            <p:nvPr/>
          </p:nvSpPr>
          <p:spPr bwMode="auto">
            <a:xfrm>
              <a:off x="4528" y="2806"/>
              <a:ext cx="478" cy="1047"/>
            </a:xfrm>
            <a:custGeom>
              <a:avLst/>
              <a:gdLst>
                <a:gd name="T0" fmla="*/ 0 w 478"/>
                <a:gd name="T1" fmla="*/ 287 h 1047"/>
                <a:gd name="T2" fmla="*/ 0 w 478"/>
                <a:gd name="T3" fmla="*/ 477 h 1047"/>
                <a:gd name="T4" fmla="*/ 0 w 478"/>
                <a:gd name="T5" fmla="*/ 762 h 1047"/>
                <a:gd name="T6" fmla="*/ 334 w 478"/>
                <a:gd name="T7" fmla="*/ 762 h 1047"/>
                <a:gd name="T8" fmla="*/ 334 w 478"/>
                <a:gd name="T9" fmla="*/ 1047 h 1047"/>
                <a:gd name="T10" fmla="*/ 478 w 478"/>
                <a:gd name="T11" fmla="*/ 477 h 1047"/>
                <a:gd name="T12" fmla="*/ 334 w 478"/>
                <a:gd name="T13" fmla="*/ 0 h 1047"/>
                <a:gd name="T14" fmla="*/ 334 w 478"/>
                <a:gd name="T15" fmla="*/ 287 h 1047"/>
                <a:gd name="T16" fmla="*/ 239 w 478"/>
                <a:gd name="T17" fmla="*/ 287 h 1047"/>
                <a:gd name="T18" fmla="*/ 0 w 478"/>
                <a:gd name="T19" fmla="*/ 287 h 10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8"/>
                <a:gd name="T31" fmla="*/ 0 h 1047"/>
                <a:gd name="T32" fmla="*/ 478 w 478"/>
                <a:gd name="T33" fmla="*/ 1047 h 10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8" h="1047">
                  <a:moveTo>
                    <a:pt x="0" y="287"/>
                  </a:moveTo>
                  <a:lnTo>
                    <a:pt x="0" y="477"/>
                  </a:lnTo>
                  <a:lnTo>
                    <a:pt x="0" y="762"/>
                  </a:lnTo>
                  <a:lnTo>
                    <a:pt x="334" y="762"/>
                  </a:lnTo>
                  <a:lnTo>
                    <a:pt x="334" y="1047"/>
                  </a:lnTo>
                  <a:lnTo>
                    <a:pt x="478" y="477"/>
                  </a:lnTo>
                  <a:lnTo>
                    <a:pt x="334" y="0"/>
                  </a:lnTo>
                  <a:lnTo>
                    <a:pt x="334" y="287"/>
                  </a:lnTo>
                  <a:lnTo>
                    <a:pt x="239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FFCC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320" name="Rectangle 44"/>
            <p:cNvSpPr>
              <a:spLocks noChangeArrowheads="1"/>
            </p:cNvSpPr>
            <p:nvPr/>
          </p:nvSpPr>
          <p:spPr bwMode="auto">
            <a:xfrm>
              <a:off x="4575" y="3145"/>
              <a:ext cx="30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321" name="Group 47"/>
            <p:cNvGrpSpPr>
              <a:grpSpLocks/>
            </p:cNvGrpSpPr>
            <p:nvPr/>
          </p:nvGrpSpPr>
          <p:grpSpPr bwMode="auto">
            <a:xfrm>
              <a:off x="4630" y="2970"/>
              <a:ext cx="169" cy="504"/>
              <a:chOff x="4624" y="3047"/>
              <a:chExt cx="169" cy="504"/>
            </a:xfrm>
          </p:grpSpPr>
          <p:sp>
            <p:nvSpPr>
              <p:cNvPr id="12323" name="Rectangle 45"/>
              <p:cNvSpPr>
                <a:spLocks noChangeArrowheads="1"/>
              </p:cNvSpPr>
              <p:nvPr/>
            </p:nvSpPr>
            <p:spPr bwMode="auto">
              <a:xfrm>
                <a:off x="4633" y="3177"/>
                <a:ext cx="15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3900" b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de-DE"/>
              </a:p>
            </p:txBody>
          </p:sp>
          <p:sp>
            <p:nvSpPr>
              <p:cNvPr id="12324" name="Rectangle 46"/>
              <p:cNvSpPr>
                <a:spLocks noChangeArrowheads="1"/>
              </p:cNvSpPr>
              <p:nvPr/>
            </p:nvSpPr>
            <p:spPr bwMode="auto">
              <a:xfrm>
                <a:off x="4624" y="3047"/>
                <a:ext cx="169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de-DE" sz="3900">
                    <a:solidFill>
                      <a:srgbClr val="000000"/>
                    </a:solidFill>
                    <a:latin typeface="Times New Roman" pitchFamily="18" charset="0"/>
                  </a:rPr>
                  <a:t>~</a:t>
                </a:r>
                <a:endParaRPr lang="de-DE"/>
              </a:p>
            </p:txBody>
          </p:sp>
        </p:grpSp>
        <p:sp>
          <p:nvSpPr>
            <p:cNvPr id="12322" name="Rectangle 48"/>
            <p:cNvSpPr>
              <a:spLocks noChangeArrowheads="1"/>
            </p:cNvSpPr>
            <p:nvPr/>
          </p:nvSpPr>
          <p:spPr bwMode="auto">
            <a:xfrm>
              <a:off x="4876" y="3299"/>
              <a:ext cx="5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5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sp>
        <p:nvSpPr>
          <p:cNvPr id="134193" name="Freeform 49" descr="Granit"/>
          <p:cNvSpPr>
            <a:spLocks/>
          </p:cNvSpPr>
          <p:nvPr/>
        </p:nvSpPr>
        <p:spPr bwMode="auto">
          <a:xfrm>
            <a:off x="4014788" y="4027488"/>
            <a:ext cx="906462" cy="757237"/>
          </a:xfrm>
          <a:custGeom>
            <a:avLst/>
            <a:gdLst>
              <a:gd name="T0" fmla="*/ 2147483647 w 571"/>
              <a:gd name="T1" fmla="*/ 0 h 477"/>
              <a:gd name="T2" fmla="*/ 2147483647 w 571"/>
              <a:gd name="T3" fmla="*/ 0 h 477"/>
              <a:gd name="T4" fmla="*/ 2147483647 w 571"/>
              <a:gd name="T5" fmla="*/ 0 h 477"/>
              <a:gd name="T6" fmla="*/ 2147483647 w 571"/>
              <a:gd name="T7" fmla="*/ 2147483647 h 477"/>
              <a:gd name="T8" fmla="*/ 0 w 571"/>
              <a:gd name="T9" fmla="*/ 2147483647 h 477"/>
              <a:gd name="T10" fmla="*/ 2147483647 w 571"/>
              <a:gd name="T11" fmla="*/ 2147483647 h 477"/>
              <a:gd name="T12" fmla="*/ 2147483647 w 571"/>
              <a:gd name="T13" fmla="*/ 2147483647 h 477"/>
              <a:gd name="T14" fmla="*/ 2147483647 w 571"/>
              <a:gd name="T15" fmla="*/ 2147483647 h 477"/>
              <a:gd name="T16" fmla="*/ 2147483647 w 571"/>
              <a:gd name="T17" fmla="*/ 2147483647 h 477"/>
              <a:gd name="T18" fmla="*/ 2147483647 w 571"/>
              <a:gd name="T19" fmla="*/ 0 h 4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71"/>
              <a:gd name="T31" fmla="*/ 0 h 477"/>
              <a:gd name="T32" fmla="*/ 571 w 571"/>
              <a:gd name="T33" fmla="*/ 477 h 4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1" h="477">
                <a:moveTo>
                  <a:pt x="417" y="0"/>
                </a:moveTo>
                <a:lnTo>
                  <a:pt x="312" y="0"/>
                </a:lnTo>
                <a:lnTo>
                  <a:pt x="156" y="0"/>
                </a:lnTo>
                <a:lnTo>
                  <a:pt x="156" y="333"/>
                </a:lnTo>
                <a:lnTo>
                  <a:pt x="0" y="333"/>
                </a:lnTo>
                <a:lnTo>
                  <a:pt x="312" y="477"/>
                </a:lnTo>
                <a:lnTo>
                  <a:pt x="571" y="333"/>
                </a:lnTo>
                <a:lnTo>
                  <a:pt x="417" y="333"/>
                </a:lnTo>
                <a:lnTo>
                  <a:pt x="417" y="238"/>
                </a:lnTo>
                <a:lnTo>
                  <a:pt x="417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297488" y="4789488"/>
            <a:ext cx="1662112" cy="1047750"/>
            <a:chOff x="3337" y="3017"/>
            <a:chExt cx="1047" cy="660"/>
          </a:xfrm>
        </p:grpSpPr>
        <p:sp>
          <p:nvSpPr>
            <p:cNvPr id="12316" name="Rectangle 40"/>
            <p:cNvSpPr>
              <a:spLocks noChangeArrowheads="1"/>
            </p:cNvSpPr>
            <p:nvPr/>
          </p:nvSpPr>
          <p:spPr bwMode="auto">
            <a:xfrm>
              <a:off x="3618" y="3017"/>
              <a:ext cx="48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inverse</a:t>
              </a:r>
              <a:endParaRPr lang="de-DE"/>
            </a:p>
          </p:txBody>
        </p:sp>
        <p:sp>
          <p:nvSpPr>
            <p:cNvPr id="12317" name="Rectangle 42"/>
            <p:cNvSpPr>
              <a:spLocks noChangeArrowheads="1"/>
            </p:cNvSpPr>
            <p:nvPr/>
          </p:nvSpPr>
          <p:spPr bwMode="auto">
            <a:xfrm>
              <a:off x="3337" y="3196"/>
              <a:ext cx="104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Transformation</a:t>
              </a:r>
              <a:endParaRPr lang="de-DE"/>
            </a:p>
          </p:txBody>
        </p:sp>
        <p:sp>
          <p:nvSpPr>
            <p:cNvPr id="12318" name="Rectangle 50"/>
            <p:cNvSpPr>
              <a:spLocks noChangeArrowheads="1"/>
            </p:cNvSpPr>
            <p:nvPr/>
          </p:nvSpPr>
          <p:spPr bwMode="auto">
            <a:xfrm>
              <a:off x="3770" y="3399"/>
              <a:ext cx="359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2900" b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de-DE" sz="2900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endParaRPr lang="de-DE" sz="2800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/>
      <p:bldP spid="134180" grpId="0" animBg="1"/>
      <p:bldP spid="1341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00100" y="6629400"/>
            <a:ext cx="4953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584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DD540F7-E712-4F3F-B52C-9E54DB316213}" type="slidenum">
              <a:rPr lang="de-DE" sz="1000" smtClean="0"/>
              <a:pPr/>
              <a:t>21</a:t>
            </a:fld>
            <a:r>
              <a:rPr lang="de-DE" sz="1000" smtClean="0"/>
              <a:t> -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Whitening Filter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175" y="1371600"/>
            <a:ext cx="8302625" cy="2459038"/>
          </a:xfrm>
        </p:spPr>
        <p:txBody>
          <a:bodyPr/>
          <a:lstStyle/>
          <a:p>
            <a:pPr marL="381000" indent="-381000" algn="just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mtClean="0">
                <a:solidFill>
                  <a:srgbClr val="0066CC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Anhebung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 bei parallelen Signalen</a:t>
            </a:r>
          </a:p>
          <a:p>
            <a:pPr marL="381000" indent="-381000"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	Wenn für die Transformation 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eine orthonormale Basis</a:t>
            </a:r>
            <a:r>
              <a:rPr lang="de-DE" sz="2000" b="0" baseline="3000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 </a:t>
            </a:r>
            <a:r>
              <a:rPr lang="de-DE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baseline="30000" smtClean="0">
                <a:latin typeface="TIMES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gewählt wird, ist das Ziel des Lernens</a:t>
            </a:r>
          </a:p>
          <a:p>
            <a:pPr marL="381000" indent="-381000" algn="just">
              <a:lnSpc>
                <a:spcPct val="140000"/>
              </a:lnSpc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	mit 		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á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ñ</a:t>
            </a:r>
            <a:r>
              <a:rPr lang="de-DE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á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Wxx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ñ</a:t>
            </a:r>
            <a:r>
              <a:rPr lang="de-DE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á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xx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ñ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WAW</a:t>
            </a:r>
            <a:r>
              <a:rPr lang="de-DE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</a:p>
          <a:p>
            <a:pPr marL="381000" indent="-381000" algn="just"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	auch 	</a:t>
            </a:r>
            <a:r>
              <a:rPr lang="en-GB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GB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GB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GB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en-GB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GB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GB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WAW</a:t>
            </a:r>
            <a:r>
              <a:rPr lang="en-GB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GB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en-GB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AW</a:t>
            </a:r>
            <a:r>
              <a:rPr lang="en-GB" sz="2000" b="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381000" indent="-381000" algn="just"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	bzw.		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baseline="-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de-DE" sz="2000" b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Aw</a:t>
            </a:r>
            <a:r>
              <a:rPr lang="de-DE" sz="2000" b="0" baseline="-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	</a:t>
            </a:r>
            <a:r>
              <a:rPr lang="de-DE" sz="2000" smtClean="0">
                <a:solidFill>
                  <a:srgbClr val="0066CC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Eigenvektoren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baseline="-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von </a:t>
            </a:r>
            <a:r>
              <a:rPr lang="de-DE" sz="2000" smtClean="0">
                <a:latin typeface="TIMES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de-DE" sz="2000" b="0" smtClean="0">
                <a:latin typeface="TIMES" charset="0"/>
                <a:cs typeface="Times New Roman" pitchFamily="18" charset="0"/>
                <a:sym typeface="Symbol" pitchFamily="18" charset="2"/>
              </a:rPr>
              <a:t> mit  = 1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647700" y="3905250"/>
            <a:ext cx="825817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>
                <a:latin typeface="Arial Black" pitchFamily="34" charset="0"/>
              </a:rPr>
              <a:t>Also:</a:t>
            </a:r>
          </a:p>
          <a:p>
            <a:pPr algn="l">
              <a:buFontTx/>
              <a:buAutoNum type="arabicPeriod"/>
            </a:pPr>
            <a:r>
              <a:rPr lang="de-DE" sz="1800"/>
              <a:t>Signal zentrieren und PCA durchführen. Wir erhalten orthonormale Eigenvektoren </a:t>
            </a:r>
            <a:r>
              <a:rPr lang="de-DE" b="1">
                <a:latin typeface="Times New Roman" pitchFamily="18" charset="0"/>
              </a:rPr>
              <a:t>e</a:t>
            </a:r>
            <a:r>
              <a:rPr lang="de-DE" baseline="-25000"/>
              <a:t>i</a:t>
            </a:r>
            <a:r>
              <a:rPr lang="de-DE" sz="1800"/>
              <a:t>  mit Eigenwerten</a:t>
            </a:r>
            <a:r>
              <a:rPr lang="de-DE" sz="1800">
                <a:latin typeface="Arial Black" pitchFamily="34" charset="0"/>
              </a:rPr>
              <a:t> 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.</a:t>
            </a:r>
            <a:endParaRPr lang="de-DE" b="1">
              <a:latin typeface="TIMES" charset="0"/>
              <a:cs typeface="Times New Roman" pitchFamily="18" charset="0"/>
              <a:sym typeface="Symbol" pitchFamily="18" charset="2"/>
            </a:endParaRPr>
          </a:p>
          <a:p>
            <a:pPr algn="l">
              <a:lnSpc>
                <a:spcPct val="50000"/>
              </a:lnSpc>
              <a:buFontTx/>
              <a:buAutoNum type="arabicPeriod"/>
            </a:pPr>
            <a:r>
              <a:rPr lang="de-DE" b="1">
                <a:latin typeface="Times New Roman" pitchFamily="18" charset="0"/>
              </a:rPr>
              <a:t>e</a:t>
            </a:r>
            <a:r>
              <a:rPr lang="de-DE" baseline="-25000"/>
              <a:t>i</a:t>
            </a:r>
            <a:r>
              <a:rPr lang="de-DE" sz="1800" baseline="-25000"/>
              <a:t>   </a:t>
            </a:r>
            <a:r>
              <a:rPr lang="de-DE" sz="1800"/>
              <a:t>normieren: </a:t>
            </a:r>
            <a:r>
              <a:rPr lang="de-DE" sz="1800">
                <a:sym typeface="Symbol" pitchFamily="18" charset="2"/>
              </a:rPr>
              <a:t> </a:t>
            </a:r>
            <a:r>
              <a:rPr lang="de-DE" sz="1800" b="1"/>
              <a:t>w</a:t>
            </a:r>
            <a:r>
              <a:rPr lang="de-DE" sz="1800" baseline="-25000"/>
              <a:t>i</a:t>
            </a:r>
            <a:r>
              <a:rPr lang="de-DE" sz="1800"/>
              <a:t> = </a:t>
            </a:r>
            <a:r>
              <a:rPr lang="de-DE" b="1">
                <a:latin typeface="Times New Roman" pitchFamily="18" charset="0"/>
              </a:rPr>
              <a:t>e</a:t>
            </a:r>
            <a:r>
              <a:rPr lang="de-DE" baseline="-25000"/>
              <a:t>i </a:t>
            </a:r>
            <a:r>
              <a:rPr lang="de-DE"/>
              <a:t>/ 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aseline="30000">
                <a:latin typeface="TIMES" charset="0"/>
                <a:cs typeface="Times New Roman" pitchFamily="18" charset="0"/>
                <a:sym typeface="Symbol" pitchFamily="18" charset="2"/>
              </a:rPr>
              <a:t>1/2 </a:t>
            </a:r>
            <a:r>
              <a:rPr lang="de-DE" sz="1800">
                <a:sym typeface="Symbol" pitchFamily="18" charset="2"/>
              </a:rPr>
              <a:t> </a:t>
            </a:r>
            <a:r>
              <a:rPr lang="de-DE" sz="1800"/>
              <a:t>so dass | </a:t>
            </a:r>
            <a:r>
              <a:rPr lang="de-DE" sz="1800" b="1"/>
              <a:t>w</a:t>
            </a:r>
            <a:r>
              <a:rPr lang="de-DE" sz="1800" baseline="-25000"/>
              <a:t>i</a:t>
            </a:r>
            <a:r>
              <a:rPr lang="de-DE" sz="1800"/>
              <a:t> |</a:t>
            </a:r>
            <a:r>
              <a:rPr lang="de-DE" sz="1800" baseline="30000"/>
              <a:t>2</a:t>
            </a:r>
            <a:r>
              <a:rPr lang="de-DE" sz="1800"/>
              <a:t> =1/ 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1800"/>
              <a:t> </a:t>
            </a:r>
            <a:r>
              <a:rPr lang="de-DE">
                <a:cs typeface="Times New Roman" pitchFamily="18" charset="0"/>
                <a:sym typeface="Symbol" pitchFamily="18" charset="2"/>
              </a:rPr>
              <a:t>. </a:t>
            </a:r>
          </a:p>
          <a:p>
            <a:pPr algn="l">
              <a:lnSpc>
                <a:spcPct val="50000"/>
              </a:lnSpc>
            </a:pPr>
            <a:r>
              <a:rPr lang="de-DE">
                <a:cs typeface="Times New Roman" pitchFamily="18" charset="0"/>
                <a:sym typeface="Symbol" pitchFamily="18" charset="2"/>
              </a:rPr>
              <a:t>	</a:t>
            </a:r>
            <a:r>
              <a:rPr lang="de-DE" sz="1800">
                <a:cs typeface="Times New Roman" pitchFamily="18" charset="0"/>
                <a:sym typeface="Symbol" pitchFamily="18" charset="2"/>
              </a:rPr>
              <a:t>Es ergibt sich orthogonale Transformationsmatrix </a:t>
            </a:r>
            <a:r>
              <a:rPr lang="de-DE" sz="18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1800" b="1">
                <a:cs typeface="Times New Roman" pitchFamily="18" charset="0"/>
                <a:sym typeface="Symbol" pitchFamily="18" charset="2"/>
              </a:rPr>
              <a:t> </a:t>
            </a:r>
            <a:r>
              <a:rPr lang="de-DE" sz="1800">
                <a:cs typeface="Times New Roman" pitchFamily="18" charset="0"/>
                <a:sym typeface="Symbol" pitchFamily="18" charset="2"/>
              </a:rPr>
              <a:t>mit Zeilenvektoren </a:t>
            </a:r>
            <a:r>
              <a:rPr lang="de-DE" sz="1800" b="1">
                <a:cs typeface="Times New Roman" pitchFamily="18" charset="0"/>
                <a:sym typeface="Symbol" pitchFamily="18" charset="2"/>
              </a:rPr>
              <a:t>w</a:t>
            </a:r>
            <a:r>
              <a:rPr lang="de-DE" sz="1800" baseline="-25000"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l">
              <a:lnSpc>
                <a:spcPct val="40000"/>
              </a:lnSpc>
            </a:pPr>
            <a:r>
              <a:rPr lang="de-DE">
                <a:cs typeface="Times New Roman" pitchFamily="18" charset="0"/>
                <a:sym typeface="Symbol" pitchFamily="18" charset="2"/>
              </a:rPr>
              <a:t>	</a:t>
            </a:r>
          </a:p>
          <a:p>
            <a:pPr algn="l">
              <a:lnSpc>
                <a:spcPct val="40000"/>
              </a:lnSpc>
            </a:pPr>
            <a:r>
              <a:rPr lang="de-DE">
                <a:cs typeface="Times New Roman" pitchFamily="18" charset="0"/>
                <a:sym typeface="Symbol" pitchFamily="18" charset="2"/>
              </a:rPr>
              <a:t>Sie erfüllt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lang="de-DE">
                <a:latin typeface="Symbol" pitchFamily="18" charset="2"/>
                <a:cs typeface="Times New Roman" pitchFamily="18" charset="0"/>
                <a:sym typeface="Symbol" pitchFamily="18" charset="2"/>
              </a:rPr>
              <a:t>á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latin typeface="Symbol" pitchFamily="18" charset="2"/>
                <a:cs typeface="Times New Roman" pitchFamily="18" charset="0"/>
                <a:sym typeface="Symbol" pitchFamily="18" charset="2"/>
              </a:rPr>
              <a:t>ñ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>
                <a:latin typeface="Symbol" pitchFamily="18" charset="2"/>
                <a:cs typeface="Times New Roman" pitchFamily="18" charset="0"/>
                <a:sym typeface="Symbol" pitchFamily="18" charset="2"/>
              </a:rPr>
              <a:t>á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aseline="3000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xx</a:t>
            </a:r>
            <a:r>
              <a:rPr lang="de-DE" baseline="3000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latin typeface="Symbol" pitchFamily="18" charset="2"/>
                <a:cs typeface="Times New Roman" pitchFamily="18" charset="0"/>
                <a:sym typeface="Symbol" pitchFamily="18" charset="2"/>
              </a:rPr>
              <a:t>ñ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aseline="3000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Aw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aseline="3000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baseline="-25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1800"/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3318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086192D-3BE5-467A-B096-58FC8F93B2CE}" type="slidenum">
              <a:rPr lang="de-DE" sz="1000" smtClean="0"/>
              <a:pPr/>
              <a:t>22</a:t>
            </a:fld>
            <a:r>
              <a:rPr lang="de-DE" sz="1000" smtClean="0"/>
              <a:t> -</a:t>
            </a:r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Whitening Filter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2" y="1168400"/>
            <a:ext cx="8516937" cy="3244850"/>
          </a:xfrm>
        </p:spPr>
        <p:txBody>
          <a:bodyPr/>
          <a:lstStyle/>
          <a:p>
            <a:pPr marL="381000" indent="-381000"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28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Absenkung</a:t>
            </a:r>
            <a:r>
              <a:rPr lang="de-DE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(Rücktransformation</a:t>
            </a:r>
            <a:r>
              <a:rPr lang="de-DE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800" b="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 </a:t>
            </a:r>
            <a:r>
              <a:rPr lang="de-DE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?</a:t>
            </a:r>
            <a:endParaRPr lang="de-DE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81000" indent="-381000" algn="just">
              <a:lnSpc>
                <a:spcPct val="170000"/>
              </a:lnSpc>
              <a:spcAft>
                <a:spcPct val="0"/>
              </a:spcAft>
              <a:buFontTx/>
              <a:buNone/>
            </a:pP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Wenn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de-DE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(</a:t>
            </a:r>
            <a:r>
              <a:rPr lang="de-DE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,..., </a:t>
            </a:r>
            <a:r>
              <a:rPr lang="de-DE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="0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 gewählt wird, ist mit |</a:t>
            </a:r>
            <a:r>
              <a:rPr lang="de-DE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</a:t>
            </a:r>
            <a:r>
              <a:rPr lang="de-DE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</a:t>
            </a:r>
            <a:r>
              <a:rPr lang="de-DE" b="0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</a:p>
          <a:p>
            <a:pPr marL="381000" indent="-381000"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endParaRPr lang="de-DE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81000" indent="-381000"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mit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WB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	     	       		       = 	               = I, </a:t>
            </a:r>
          </a:p>
          <a:p>
            <a:pPr marL="381000" indent="-381000"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endParaRPr lang="de-DE" b="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381000" indent="-381000"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de-DE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Also ist 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2000" b="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  </a:t>
            </a:r>
            <a:r>
              <a:rPr lang="de-DE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mit Spalten aus 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den um </a:t>
            </a:r>
            <a:r>
              <a:rPr lang="de-DE" sz="2000" b="0" dirty="0">
                <a:latin typeface="Symbol" panose="05050102010706020507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de-DE" sz="2000" b="0" baseline="-25000" dirty="0">
                <a:latin typeface="+mj-lt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ergänzten </a:t>
            </a:r>
            <a:r>
              <a:rPr lang="de-DE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Zeilen </a:t>
            </a:r>
            <a:r>
              <a:rPr lang="de-DE" sz="2000" b="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von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000" b="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657225" y="4540250"/>
            <a:ext cx="84867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dirty="0">
                <a:latin typeface="Arial Black" pitchFamily="34" charset="0"/>
              </a:rPr>
              <a:t>Also:   </a:t>
            </a:r>
            <a:r>
              <a:rPr lang="de-DE" i="1" dirty="0"/>
              <a:t>Rücktransformation</a:t>
            </a:r>
          </a:p>
          <a:p>
            <a:pPr algn="l">
              <a:buFontTx/>
              <a:buAutoNum type="arabicPeriod"/>
            </a:pPr>
            <a:r>
              <a:rPr lang="de-DE" sz="1800" dirty="0"/>
              <a:t>Aus der PCA haben wir </a:t>
            </a:r>
            <a:r>
              <a:rPr lang="de-DE" sz="1800" b="1" dirty="0"/>
              <a:t>e</a:t>
            </a:r>
            <a:r>
              <a:rPr lang="de-DE" sz="1800" baseline="-25000" dirty="0"/>
              <a:t>i</a:t>
            </a:r>
            <a:r>
              <a:rPr lang="de-DE" sz="1800" dirty="0"/>
              <a:t>,</a:t>
            </a:r>
            <a:r>
              <a:rPr lang="de-DE" sz="1800" dirty="0">
                <a:latin typeface="Arial Black" pitchFamily="34" charset="0"/>
              </a:rPr>
              <a:t> 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baseline="-25000" dirty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 mit </a:t>
            </a:r>
            <a:r>
              <a:rPr lang="de-DE" sz="1800" dirty="0"/>
              <a:t>|</a:t>
            </a:r>
            <a:r>
              <a:rPr lang="de-DE" sz="1800" b="1" dirty="0"/>
              <a:t>e</a:t>
            </a:r>
            <a:r>
              <a:rPr lang="de-DE" sz="1800" baseline="-25000" dirty="0"/>
              <a:t>i</a:t>
            </a:r>
            <a:r>
              <a:rPr lang="de-DE" sz="1800" dirty="0"/>
              <a:t>|</a:t>
            </a:r>
            <a:r>
              <a:rPr lang="de-DE" sz="1800" baseline="30000" dirty="0"/>
              <a:t>2</a:t>
            </a:r>
            <a:r>
              <a:rPr lang="de-DE" sz="1800" dirty="0"/>
              <a:t> = 1 und so die Matrix </a:t>
            </a:r>
            <a:r>
              <a:rPr lang="de-DE" sz="1800" b="1" dirty="0"/>
              <a:t>W </a:t>
            </a:r>
            <a:r>
              <a:rPr lang="de-DE" sz="1800" dirty="0">
                <a:cs typeface="Times New Roman" pitchFamily="18" charset="0"/>
                <a:sym typeface="Symbol" pitchFamily="18" charset="2"/>
              </a:rPr>
              <a:t>mit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|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|</a:t>
            </a:r>
            <a:r>
              <a:rPr lang="de-DE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</a:t>
            </a:r>
            <a:r>
              <a:rPr lang="de-DE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endParaRPr lang="de-DE" sz="1800" b="1" dirty="0">
              <a:latin typeface="TIMES" charset="0"/>
              <a:cs typeface="Times New Roman" pitchFamily="18" charset="0"/>
              <a:sym typeface="Symbol" pitchFamily="18" charset="2"/>
            </a:endParaRPr>
          </a:p>
          <a:p>
            <a:pPr algn="l">
              <a:lnSpc>
                <a:spcPct val="80000"/>
              </a:lnSpc>
              <a:buFontTx/>
              <a:buAutoNum type="arabicPeriod"/>
            </a:pPr>
            <a:r>
              <a:rPr lang="de-DE" sz="1800" dirty="0"/>
              <a:t> Basis </a:t>
            </a:r>
            <a:r>
              <a:rPr lang="de-DE" sz="1800" b="1" dirty="0"/>
              <a:t>b</a:t>
            </a:r>
            <a:r>
              <a:rPr lang="de-DE" sz="1800" baseline="-25000" dirty="0"/>
              <a:t>i   </a:t>
            </a:r>
            <a:r>
              <a:rPr lang="de-DE" sz="1800" dirty="0"/>
              <a:t>bilden aus </a:t>
            </a:r>
            <a:r>
              <a:rPr lang="de-DE" sz="1800" b="1" dirty="0"/>
              <a:t>W</a:t>
            </a:r>
            <a:r>
              <a:rPr lang="de-DE" sz="1800" dirty="0"/>
              <a:t> :   </a:t>
            </a:r>
            <a:r>
              <a:rPr lang="de-DE" sz="1800" b="1" dirty="0"/>
              <a:t>b</a:t>
            </a:r>
            <a:r>
              <a:rPr lang="de-DE" sz="1800" baseline="-25000" dirty="0"/>
              <a:t>i</a:t>
            </a:r>
            <a:r>
              <a:rPr lang="de-DE" sz="1800" dirty="0"/>
              <a:t> 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= (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baseline="-25000" dirty="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 dirty="0">
                <a:latin typeface="TIMES" charset="0"/>
                <a:cs typeface="Times New Roman" pitchFamily="18" charset="0"/>
                <a:sym typeface="Symbol" pitchFamily="18" charset="2"/>
              </a:rPr>
              <a:t>1i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, </a:t>
            </a:r>
            <a:r>
              <a:rPr lang="de-DE" baseline="-25000" dirty="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 dirty="0">
                <a:latin typeface="TIMES" charset="0"/>
                <a:cs typeface="Times New Roman" pitchFamily="18" charset="0"/>
                <a:sym typeface="Symbol" pitchFamily="18" charset="2"/>
              </a:rPr>
              <a:t>2i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, ..., </a:t>
            </a:r>
            <a:r>
              <a:rPr lang="de-DE" baseline="-25000" dirty="0" err="1">
                <a:latin typeface="TIMES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de-DE" dirty="0" err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25000" dirty="0" err="1">
                <a:latin typeface="TIMES" charset="0"/>
                <a:cs typeface="Times New Roman" pitchFamily="18" charset="0"/>
                <a:sym typeface="Symbol" pitchFamily="18" charset="2"/>
              </a:rPr>
              <a:t>ni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438400" y="2513013"/>
          <a:ext cx="14319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Equation" r:id="rId3" imgW="838080" imgH="647640" progId="Equation.DSMT4">
                  <p:embed/>
                </p:oleObj>
              </mc:Choice>
              <mc:Fallback>
                <p:oleObj name="Equation" r:id="rId3" imgW="838080" imgH="647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13013"/>
                        <a:ext cx="14319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6064250" y="2490788"/>
          <a:ext cx="120173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5" imgW="634680" imgH="596880" progId="Equation.3">
                  <p:embed/>
                </p:oleObj>
              </mc:Choice>
              <mc:Fallback>
                <p:oleObj name="Equation" r:id="rId5" imgW="634680" imgH="596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2490788"/>
                        <a:ext cx="1201738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3778250" y="2492375"/>
          <a:ext cx="2006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7" imgW="1066680" imgH="596880" progId="Equation.DSMT4">
                  <p:embed/>
                </p:oleObj>
              </mc:Choice>
              <mc:Fallback>
                <p:oleObj name="Equation" r:id="rId7" imgW="1066680" imgH="596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492375"/>
                        <a:ext cx="20066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Line 8"/>
          <p:cNvSpPr>
            <a:spLocks noChangeShapeType="1"/>
          </p:cNvSpPr>
          <p:nvPr/>
        </p:nvSpPr>
        <p:spPr bwMode="auto">
          <a:xfrm flipV="1">
            <a:off x="2819400" y="27305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 flipV="1">
            <a:off x="2870200" y="3429000"/>
            <a:ext cx="7493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>
            <a:off x="4140200" y="2844800"/>
            <a:ext cx="0" cy="63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325" name="Line 11"/>
          <p:cNvSpPr>
            <a:spLocks noChangeShapeType="1"/>
          </p:cNvSpPr>
          <p:nvPr/>
        </p:nvSpPr>
        <p:spPr bwMode="auto">
          <a:xfrm>
            <a:off x="5118100" y="2857500"/>
            <a:ext cx="0" cy="635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27062" y="6043961"/>
            <a:ext cx="8148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/>
              <a:t>Implementierung</a:t>
            </a:r>
            <a:r>
              <a:rPr lang="de-DE" dirty="0" smtClean="0"/>
              <a:t>: </a:t>
            </a:r>
            <a:r>
              <a:rPr lang="de-DE" i="1" dirty="0" err="1" smtClean="0"/>
              <a:t>Orthonormalisierende</a:t>
            </a:r>
            <a:r>
              <a:rPr lang="de-DE" i="1" dirty="0" smtClean="0"/>
              <a:t> Netze</a:t>
            </a:r>
            <a:endParaRPr lang="de-DE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754063" y="6629400"/>
            <a:ext cx="4953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434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B294EAAC-57EB-4F0C-8149-9B7C161D4FBE}" type="slidenum">
              <a:rPr lang="de-DE" sz="1000" smtClean="0"/>
              <a:pPr/>
              <a:t>23</a:t>
            </a:fld>
            <a:r>
              <a:rPr lang="de-DE" sz="1000" smtClean="0"/>
              <a:t> -</a:t>
            </a:r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Orthonormalisierende Netze</a:t>
            </a:r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600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Heuristische Methode</a:t>
            </a:r>
            <a:r>
              <a:rPr lang="de-DE" smtClean="0">
                <a:solidFill>
                  <a:schemeClr val="bg2"/>
                </a:solidFill>
              </a:rPr>
              <a:t> 			Silva, Almeida 1991</a:t>
            </a:r>
          </a:p>
        </p:txBody>
      </p:sp>
      <p:sp>
        <p:nvSpPr>
          <p:cNvPr id="14344" name="Rectangle 5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863600" y="1798638"/>
          <a:ext cx="2733675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5" name="Bild" r:id="rId4" imgW="2970276" imgH="2453640" progId="Word.Picture.8">
                  <p:embed/>
                </p:oleObj>
              </mc:Choice>
              <mc:Fallback>
                <p:oleObj name="Bild" r:id="rId4" imgW="2970276" imgH="24536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798638"/>
                        <a:ext cx="2733675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6"/>
          <p:cNvSpPr txBox="1">
            <a:spLocks noChangeArrowheads="1"/>
          </p:cNvSpPr>
          <p:nvPr/>
        </p:nvSpPr>
        <p:spPr bwMode="auto">
          <a:xfrm>
            <a:off x="3814763" y="1743075"/>
            <a:ext cx="4268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Ziel</a:t>
            </a:r>
            <a:r>
              <a:rPr lang="de-DE"/>
              <a:t>: Projektion </a:t>
            </a:r>
            <a:r>
              <a:rPr lang="de-DE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de-DE" baseline="-30000">
                <a:solidFill>
                  <a:srgbClr val="000000"/>
                </a:solidFill>
                <a:cs typeface="Times New Roman" pitchFamily="18" charset="0"/>
              </a:rPr>
              <a:t>ij </a:t>
            </a:r>
            <a:r>
              <a:rPr lang="de-DE">
                <a:solidFill>
                  <a:srgbClr val="000000"/>
                </a:solidFill>
                <a:cs typeface="Times New Roman" pitchFamily="18" charset="0"/>
              </a:rPr>
              <a:t>:= </a:t>
            </a:r>
            <a:r>
              <a:rPr lang="de-DE" b="1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de-DE" baseline="3000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de-DE" b="1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>
                <a:solidFill>
                  <a:srgbClr val="000000"/>
                </a:solidFill>
                <a:cs typeface="Times New Roman" pitchFamily="18" charset="0"/>
              </a:rPr>
              <a:t>j</a:t>
            </a:r>
            <a:r>
              <a:rPr lang="de-DE"/>
              <a:t> eines Basisvektors </a:t>
            </a:r>
            <a:r>
              <a:rPr lang="de-DE" b="1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>
                <a:solidFill>
                  <a:srgbClr val="000000"/>
                </a:solidFill>
                <a:cs typeface="Times New Roman" pitchFamily="18" charset="0"/>
              </a:rPr>
              <a:t>i </a:t>
            </a:r>
            <a:r>
              <a:rPr lang="de-DE"/>
              <a:t>auf einen anderen </a:t>
            </a:r>
            <a:r>
              <a:rPr lang="de-DE" b="1">
                <a:solidFill>
                  <a:srgbClr val="000000"/>
                </a:solidFill>
                <a:cs typeface="Times New Roman" pitchFamily="18" charset="0"/>
              </a:rPr>
              <a:t>w</a:t>
            </a:r>
            <a:r>
              <a:rPr lang="de-DE" baseline="-30000">
                <a:solidFill>
                  <a:srgbClr val="000000"/>
                </a:solidFill>
                <a:cs typeface="Times New Roman" pitchFamily="18" charset="0"/>
              </a:rPr>
              <a:t>j</a:t>
            </a:r>
            <a:r>
              <a:rPr lang="de-DE"/>
              <a:t> vermindern</a:t>
            </a:r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659188" y="2854325"/>
            <a:ext cx="552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  <a:tabLst>
                <a:tab pos="1066800" algn="l"/>
                <a:tab pos="3816350" algn="l"/>
              </a:tabLst>
            </a:pP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2400">
                <a:latin typeface="TIMES" charset="0"/>
                <a:cs typeface="Times New Roman" pitchFamily="18" charset="0"/>
              </a:rPr>
              <a:t>(</a:t>
            </a:r>
            <a:r>
              <a:rPr lang="de-DE">
                <a:latin typeface="TIMES" charset="0"/>
                <a:cs typeface="Times New Roman" pitchFamily="18" charset="0"/>
              </a:rPr>
              <a:t>t</a:t>
            </a:r>
            <a:r>
              <a:rPr lang="de-DE" sz="2400">
                <a:latin typeface="TIMES" charset="0"/>
                <a:cs typeface="Times New Roman" pitchFamily="18" charset="0"/>
              </a:rPr>
              <a:t>) = 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2400">
                <a:latin typeface="TIMES" charset="0"/>
                <a:cs typeface="Times New Roman" pitchFamily="18" charset="0"/>
              </a:rPr>
              <a:t>(</a:t>
            </a:r>
            <a:r>
              <a:rPr lang="de-DE">
                <a:sym typeface="Symbol" pitchFamily="18" charset="2"/>
              </a:rPr>
              <a:t>t-1</a:t>
            </a:r>
            <a:r>
              <a:rPr lang="de-DE" sz="2400">
                <a:latin typeface="TIMES" charset="0"/>
                <a:cs typeface="Times New Roman" pitchFamily="18" charset="0"/>
              </a:rPr>
              <a:t>) </a:t>
            </a:r>
            <a:r>
              <a:rPr lang="de-DE"/>
              <a:t>–</a:t>
            </a:r>
            <a:r>
              <a:rPr lang="de-DE" sz="2400">
                <a:latin typeface="TIMES" charset="0"/>
                <a:cs typeface="Times New Roman" pitchFamily="18" charset="0"/>
              </a:rPr>
              <a:t> 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400">
                <a:latin typeface="TIMES" charset="0"/>
                <a:cs typeface="Times New Roman" pitchFamily="18" charset="0"/>
              </a:rPr>
              <a:t>(</a:t>
            </a:r>
            <a:r>
              <a:rPr lang="de-DE">
                <a:latin typeface="TIMES" charset="0"/>
                <a:cs typeface="Times New Roman" pitchFamily="18" charset="0"/>
              </a:rPr>
              <a:t>t</a:t>
            </a:r>
            <a:r>
              <a:rPr lang="de-DE" sz="2400">
                <a:latin typeface="TIMES" charset="0"/>
                <a:cs typeface="Times New Roman" pitchFamily="18" charset="0"/>
              </a:rPr>
              <a:t>) a</a:t>
            </a:r>
            <a:r>
              <a:rPr lang="de-DE" sz="2400" baseline="-30000">
                <a:latin typeface="TIMES" charset="0"/>
                <a:cs typeface="Times New Roman" pitchFamily="18" charset="0"/>
                <a:sym typeface="Symbol" pitchFamily="18" charset="2"/>
              </a:rPr>
              <a:t>ij</a:t>
            </a:r>
            <a:r>
              <a:rPr lang="de-DE" sz="2400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 sz="1800">
                <a:latin typeface="TIMES" charset="0"/>
                <a:cs typeface="Times New Roman" pitchFamily="18" charset="0"/>
                <a:sym typeface="Symbol" pitchFamily="18" charset="2"/>
              </a:rPr>
              <a:t>t-1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) </a:t>
            </a:r>
          </a:p>
          <a:p>
            <a:pPr algn="l">
              <a:spcBef>
                <a:spcPct val="0"/>
              </a:spcBef>
              <a:tabLst>
                <a:tab pos="1066800" algn="l"/>
                <a:tab pos="3816350" algn="l"/>
              </a:tabLst>
            </a:pP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        = </a:t>
            </a:r>
            <a:r>
              <a:rPr lang="de-DE" sz="2400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>
                <a:sym typeface="Symbol" pitchFamily="18" charset="2"/>
              </a:rPr>
              <a:t>t-1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de-DE"/>
              <a:t>–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 </a:t>
            </a:r>
            <a:r>
              <a:rPr lang="de-DE" sz="2400">
                <a:latin typeface="TIMES" charset="0"/>
                <a:cs typeface="Times New Roman" pitchFamily="18" charset="0"/>
              </a:rPr>
              <a:t>(</a:t>
            </a:r>
            <a:r>
              <a:rPr lang="de-DE">
                <a:latin typeface="TIMES" charset="0"/>
                <a:cs typeface="Times New Roman" pitchFamily="18" charset="0"/>
              </a:rPr>
              <a:t>t</a:t>
            </a:r>
            <a:r>
              <a:rPr lang="de-DE" sz="2400">
                <a:latin typeface="TIMES" charset="0"/>
                <a:cs typeface="Times New Roman" pitchFamily="18" charset="0"/>
              </a:rPr>
              <a:t>) (</a:t>
            </a:r>
            <a:r>
              <a:rPr lang="de-DE" sz="2400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400" baseline="3000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>
                <a:sym typeface="Symbol" pitchFamily="18" charset="2"/>
              </a:rPr>
              <a:t>t-1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sz="2400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>
                <a:sym typeface="Symbol" pitchFamily="18" charset="2"/>
              </a:rPr>
              <a:t>t-1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)) </a:t>
            </a:r>
            <a:r>
              <a:rPr lang="de-DE" sz="2400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>
                <a:sym typeface="Symbol" pitchFamily="18" charset="2"/>
              </a:rPr>
              <a:t>t-1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sz="2400">
                <a:sym typeface="Symbol" pitchFamily="18" charset="2"/>
              </a:rPr>
              <a:t> </a:t>
            </a:r>
          </a:p>
        </p:txBody>
      </p:sp>
      <p:sp>
        <p:nvSpPr>
          <p:cNvPr id="129034" name="Rectangle 10"/>
          <p:cNvSpPr>
            <a:spLocks noChangeArrowheads="1"/>
          </p:cNvSpPr>
          <p:nvPr/>
        </p:nvSpPr>
        <p:spPr bwMode="auto">
          <a:xfrm>
            <a:off x="855663" y="500856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i</a:t>
            </a:r>
            <a:r>
              <a:rPr lang="de-DE">
                <a:latin typeface="TIMES" charset="0"/>
                <a:cs typeface="Times New Roman" pitchFamily="18" charset="0"/>
              </a:rPr>
              <a:t>(t)</a:t>
            </a:r>
            <a:r>
              <a:rPr lang="de-DE" sz="2400">
                <a:latin typeface="TIMES" charset="0"/>
                <a:cs typeface="Times New Roman" pitchFamily="18" charset="0"/>
              </a:rPr>
              <a:t> =  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i</a:t>
            </a:r>
            <a:r>
              <a:rPr lang="de-DE">
                <a:latin typeface="TIMES" charset="0"/>
                <a:cs typeface="Times New Roman" pitchFamily="18" charset="0"/>
              </a:rPr>
              <a:t>(t-1)</a:t>
            </a:r>
            <a:r>
              <a:rPr lang="de-DE" sz="2400">
                <a:latin typeface="TIMES" charset="0"/>
                <a:cs typeface="Times New Roman" pitchFamily="18" charset="0"/>
              </a:rPr>
              <a:t> – 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>
                <a:latin typeface="TIMES" charset="0"/>
                <a:cs typeface="Times New Roman" pitchFamily="18" charset="0"/>
              </a:rPr>
              <a:t>(t)</a:t>
            </a:r>
            <a:r>
              <a:rPr lang="de-DE" sz="240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3270250" y="4737100"/>
          <a:ext cx="52705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Equation" r:id="rId6" imgW="253890" imgH="431613" progId="Equation.DSMT4">
                  <p:embed/>
                </p:oleObj>
              </mc:Choice>
              <mc:Fallback>
                <p:oleObj name="Equation" r:id="rId6" imgW="253890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4737100"/>
                        <a:ext cx="527050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Rectangle 11"/>
          <p:cNvSpPr>
            <a:spLocks noChangeArrowheads="1"/>
          </p:cNvSpPr>
          <p:nvPr/>
        </p:nvSpPr>
        <p:spPr bwMode="auto">
          <a:xfrm>
            <a:off x="3727450" y="5011738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i</a:t>
            </a:r>
            <a:r>
              <a:rPr lang="de-DE" sz="2400" baseline="30000">
                <a:latin typeface="TIMES" charset="0"/>
                <a:cs typeface="Times New Roman" pitchFamily="18" charset="0"/>
              </a:rPr>
              <a:t>T</a:t>
            </a:r>
            <a:r>
              <a:rPr lang="de-DE">
                <a:latin typeface="TIMES" charset="0"/>
                <a:cs typeface="Times New Roman" pitchFamily="18" charset="0"/>
              </a:rPr>
              <a:t>(t-1)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j</a:t>
            </a:r>
            <a:r>
              <a:rPr lang="de-DE">
                <a:latin typeface="TIMES" charset="0"/>
                <a:cs typeface="Times New Roman" pitchFamily="18" charset="0"/>
              </a:rPr>
              <a:t>(t-1) </a:t>
            </a:r>
            <a:r>
              <a:rPr lang="de-DE" sz="2400">
                <a:latin typeface="TIMES" charset="0"/>
                <a:cs typeface="Times New Roman" pitchFamily="18" charset="0"/>
              </a:rPr>
              <a:t>) 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j</a:t>
            </a:r>
            <a:r>
              <a:rPr lang="de-DE">
                <a:latin typeface="TIMES" charset="0"/>
                <a:cs typeface="Times New Roman" pitchFamily="18" charset="0"/>
              </a:rPr>
              <a:t>(t-1)</a:t>
            </a:r>
            <a:r>
              <a:rPr lang="de-DE" sz="2400">
                <a:latin typeface="TIMES" charset="0"/>
              </a:rPr>
              <a:t> </a:t>
            </a:r>
            <a:endParaRPr lang="de-DE" sz="4800">
              <a:latin typeface="TIMES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779463" y="4591050"/>
            <a:ext cx="226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Alle Einflüsse </a:t>
            </a:r>
          </a:p>
        </p:txBody>
      </p:sp>
      <p:sp>
        <p:nvSpPr>
          <p:cNvPr id="129039" name="Rectangle 15"/>
          <p:cNvSpPr>
            <a:spLocks noChangeArrowheads="1"/>
          </p:cNvSpPr>
          <p:nvPr/>
        </p:nvSpPr>
        <p:spPr bwMode="auto">
          <a:xfrm>
            <a:off x="3659188" y="5037138"/>
            <a:ext cx="2825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solidFill>
                  <a:schemeClr val="accent2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 sz="240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y</a:t>
            </a:r>
            <a:r>
              <a:rPr lang="de-DE" sz="2400" baseline="-30000">
                <a:solidFill>
                  <a:schemeClr val="accent2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400">
                <a:solidFill>
                  <a:schemeClr val="accent2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sz="2400" baseline="-30000">
                <a:solidFill>
                  <a:schemeClr val="accent2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 sz="2400">
                <a:solidFill>
                  <a:schemeClr val="accent2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sz="2400">
                <a:latin typeface="TIMES" charset="0"/>
                <a:cs typeface="Times New Roman" pitchFamily="18" charset="0"/>
              </a:rPr>
              <a:t> </a:t>
            </a:r>
            <a:r>
              <a:rPr lang="de-DE" sz="2400" b="1"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(t-1)</a:t>
            </a:r>
            <a:r>
              <a:rPr lang="de-DE" sz="2400">
                <a:sym typeface="Symbol" pitchFamily="18" charset="2"/>
              </a:rPr>
              <a:t>  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96913" y="4216400"/>
            <a:ext cx="6189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de-DE" b="1">
                <a:latin typeface="TIMES" charset="0"/>
                <a:cs typeface="Times New Roman" pitchFamily="18" charset="0"/>
              </a:rPr>
              <a:t>Ziel</a:t>
            </a:r>
            <a:r>
              <a:rPr lang="de-DE">
                <a:latin typeface="TIMES" charset="0"/>
                <a:cs typeface="Times New Roman" pitchFamily="18" charset="0"/>
              </a:rPr>
              <a:t>: orthogonal im Datenraum: </a:t>
            </a:r>
            <a:r>
              <a:rPr lang="de-DE">
                <a:cs typeface="Times New Roman" pitchFamily="18" charset="0"/>
              </a:rPr>
              <a:t>a</a:t>
            </a:r>
            <a:r>
              <a:rPr lang="de-DE" baseline="-30000">
                <a:cs typeface="Times New Roman" pitchFamily="18" charset="0"/>
              </a:rPr>
              <a:t>ij</a:t>
            </a:r>
            <a:r>
              <a:rPr lang="de-DE">
                <a:cs typeface="Times New Roman" pitchFamily="18" charset="0"/>
              </a:rPr>
              <a:t> := 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>
                <a:cs typeface="Times New Roman" pitchFamily="18" charset="0"/>
              </a:rPr>
              <a:t>y</a:t>
            </a:r>
            <a:r>
              <a:rPr lang="de-DE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cs typeface="Times New Roman" pitchFamily="18" charset="0"/>
                <a:sym typeface="Symbol" pitchFamily="18" charset="2"/>
              </a:rPr>
              <a:t>y</a:t>
            </a:r>
            <a:r>
              <a:rPr lang="de-DE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 = w</a:t>
            </a:r>
            <a:r>
              <a:rPr lang="de-DE"/>
              <a:t> 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828675" y="5959475"/>
            <a:ext cx="822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de-DE" b="1" dirty="0"/>
              <a:t>W</a:t>
            </a:r>
            <a:r>
              <a:rPr lang="de-DE" dirty="0"/>
              <a:t>(t+1) = </a:t>
            </a:r>
            <a:r>
              <a:rPr lang="de-DE" b="1" dirty="0"/>
              <a:t>W</a:t>
            </a:r>
            <a:r>
              <a:rPr lang="de-DE" dirty="0"/>
              <a:t>(t) – </a:t>
            </a:r>
            <a:r>
              <a:rPr lang="de-DE" dirty="0">
                <a:sym typeface="Symbol" pitchFamily="18" charset="2"/>
              </a:rPr>
              <a:t></a:t>
            </a:r>
            <a:r>
              <a:rPr lang="de-DE" b="1" dirty="0" err="1">
                <a:solidFill>
                  <a:schemeClr val="accent2"/>
                </a:solidFill>
              </a:rPr>
              <a:t>C</a:t>
            </a:r>
            <a:r>
              <a:rPr lang="de-DE" baseline="-25000" dirty="0" err="1">
                <a:solidFill>
                  <a:schemeClr val="accent2"/>
                </a:solidFill>
                <a:sym typeface="Symbol" pitchFamily="18" charset="2"/>
              </a:rPr>
              <a:t>yy</a:t>
            </a:r>
            <a:r>
              <a:rPr lang="de-DE" dirty="0">
                <a:sym typeface="Symbol" pitchFamily="18" charset="2"/>
              </a:rPr>
              <a:t>(t) </a:t>
            </a:r>
            <a:r>
              <a:rPr lang="de-DE" b="1" dirty="0">
                <a:sym typeface="Symbol" pitchFamily="18" charset="2"/>
              </a:rPr>
              <a:t>W</a:t>
            </a:r>
            <a:r>
              <a:rPr lang="de-DE" dirty="0">
                <a:sym typeface="Symbol" pitchFamily="18" charset="2"/>
              </a:rPr>
              <a:t>(t) + </a:t>
            </a:r>
            <a:r>
              <a:rPr lang="de-DE" b="1" dirty="0"/>
              <a:t>W</a:t>
            </a:r>
            <a:r>
              <a:rPr lang="de-DE" dirty="0">
                <a:sym typeface="Symbol" pitchFamily="18" charset="2"/>
              </a:rPr>
              <a:t>(t) 		  </a:t>
            </a:r>
            <a:r>
              <a:rPr lang="de-DE" dirty="0">
                <a:solidFill>
                  <a:schemeClr val="accent2"/>
                </a:solidFill>
              </a:rPr>
              <a:t>Matrixversion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6430894" y="5049808"/>
            <a:ext cx="1951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de-DE" dirty="0">
                <a:cs typeface="Times New Roman" pitchFamily="18" charset="0"/>
              </a:rPr>
              <a:t>+ 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dirty="0">
                <a:cs typeface="Times New Roman" pitchFamily="18" charset="0"/>
              </a:rPr>
              <a:t>(</a:t>
            </a:r>
            <a:r>
              <a:rPr lang="de-DE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de-DE" dirty="0">
                <a:cs typeface="Times New Roman" pitchFamily="18" charset="0"/>
              </a:rPr>
              <a:t>-</a:t>
            </a:r>
            <a:r>
              <a:rPr lang="de-DE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 dirty="0">
                <a:solidFill>
                  <a:schemeClr val="accent2"/>
                </a:solidFill>
                <a:cs typeface="Times New Roman" pitchFamily="18" charset="0"/>
              </a:rPr>
              <a:t>y</a:t>
            </a:r>
            <a:r>
              <a:rPr lang="de-DE" baseline="-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dirty="0">
                <a:cs typeface="Times New Roman" pitchFamily="18" charset="0"/>
              </a:rPr>
              <a:t>)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b="1" dirty="0" err="1"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30000" dirty="0" err="1"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(t)</a:t>
            </a:r>
            <a:r>
              <a:rPr lang="de-DE" dirty="0">
                <a:sym typeface="Symbol" pitchFamily="18" charset="2"/>
              </a:rPr>
              <a:t> 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5481638" y="3749675"/>
            <a:ext cx="3455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de-DE">
                <a:cs typeface="Times New Roman" pitchFamily="18" charset="0"/>
              </a:rPr>
              <a:t>+ 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>
                <a:cs typeface="Times New Roman" pitchFamily="18" charset="0"/>
              </a:rPr>
              <a:t>(1-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>
                <a:cs typeface="Times New Roman" pitchFamily="18" charset="0"/>
              </a:rPr>
              <a:t>y</a:t>
            </a:r>
            <a:r>
              <a:rPr lang="de-DE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>
                <a:cs typeface="Times New Roman" pitchFamily="18" charset="0"/>
              </a:rPr>
              <a:t>)</a:t>
            </a:r>
            <a:r>
              <a:rPr lang="de-DE" b="1">
                <a:cs typeface="Times New Roman" pitchFamily="18" charset="0"/>
                <a:sym typeface="Symbol" pitchFamily="18" charset="2"/>
              </a:rPr>
              <a:t> w</a:t>
            </a:r>
            <a:r>
              <a:rPr lang="de-DE" baseline="-30000"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cs typeface="Times New Roman" pitchFamily="18" charset="0"/>
                <a:sym typeface="Symbol" pitchFamily="18" charset="2"/>
              </a:rPr>
              <a:t>(t)</a:t>
            </a:r>
            <a:r>
              <a:rPr lang="de-DE">
                <a:sym typeface="Symbol" pitchFamily="18" charset="2"/>
              </a:rPr>
              <a:t>   </a:t>
            </a:r>
            <a:r>
              <a:rPr lang="de-DE" i="1">
                <a:solidFill>
                  <a:schemeClr val="bg2"/>
                </a:solidFill>
                <a:sym typeface="Symbol" pitchFamily="18" charset="2"/>
              </a:rPr>
              <a:t>Normierung</a:t>
            </a:r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 flipH="1">
            <a:off x="3009900" y="5556250"/>
            <a:ext cx="884238" cy="5191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 flipH="1">
            <a:off x="4920790" y="5335587"/>
            <a:ext cx="2039937" cy="7921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 flipH="1">
            <a:off x="3017838" y="5397500"/>
            <a:ext cx="4191000" cy="730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4" grpId="0"/>
      <p:bldP spid="129035" grpId="0"/>
      <p:bldP spid="129036" grpId="0"/>
      <p:bldP spid="129039" grpId="0" animBg="1"/>
      <p:bldP spid="17426" grpId="0"/>
      <p:bldP spid="17427" grpId="0"/>
      <p:bldP spid="17429" grpId="0"/>
      <p:bldP spid="17430" grpId="0"/>
      <p:bldP spid="14376" grpId="0" animBg="1"/>
      <p:bldP spid="14377" grpId="0" animBg="1"/>
      <p:bldP spid="143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ußzeilenplatzhalter 3"/>
          <p:cNvSpPr txBox="1">
            <a:spLocks noGrp="1"/>
          </p:cNvSpPr>
          <p:nvPr/>
        </p:nvSpPr>
        <p:spPr bwMode="auto">
          <a:xfrm>
            <a:off x="762000" y="6629400"/>
            <a:ext cx="495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>
                <a:latin typeface="Tahoma" pitchFamily="34" charset="0"/>
              </a:rPr>
              <a:t>Rüdiger Brause: Adaptive Systeme, Institut für Informatik, WS 2009</a:t>
            </a:r>
          </a:p>
        </p:txBody>
      </p:sp>
      <p:sp>
        <p:nvSpPr>
          <p:cNvPr id="15364" name="Foliennummernplatzhalter 4"/>
          <p:cNvSpPr txBox="1">
            <a:spLocks noGrp="1"/>
          </p:cNvSpPr>
          <p:nvPr/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/>
              <a:t>- </a:t>
            </a:r>
            <a:fld id="{AB4FA1E4-1D96-455A-B4EA-F421478A1BB9}" type="slidenum">
              <a:rPr lang="de-DE" sz="1000"/>
              <a:pPr algn="l">
                <a:spcBef>
                  <a:spcPct val="0"/>
                </a:spcBef>
              </a:pPr>
              <a:t>24</a:t>
            </a:fld>
            <a:r>
              <a:rPr lang="de-DE" sz="1000"/>
              <a:t> -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Orthonormalisierende Netze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000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000" smtClean="0"/>
              <a:t>Konvergenz der Heuristischen Methode</a:t>
            </a:r>
            <a:r>
              <a:rPr lang="de-DE" sz="2000" smtClean="0">
                <a:solidFill>
                  <a:schemeClr val="bg2"/>
                </a:solidFill>
              </a:rPr>
              <a:t> 	Silva, Almeida 1991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534988" y="1795804"/>
            <a:ext cx="8296275" cy="26345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l"/>
            <a:r>
              <a:rPr lang="de-DE" b="1" dirty="0" err="1">
                <a:latin typeface="+mj-lt"/>
                <a:cs typeface="Times New Roman" pitchFamily="18" charset="0"/>
              </a:rPr>
              <a:t>Beh</a:t>
            </a:r>
            <a:r>
              <a:rPr lang="de-DE" sz="1800" dirty="0">
                <a:latin typeface="TIMES" charset="0"/>
                <a:cs typeface="Times New Roman" pitchFamily="18" charset="0"/>
              </a:rPr>
              <a:t>: </a:t>
            </a:r>
            <a:r>
              <a:rPr lang="de-DE" sz="180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sz="1800" dirty="0" smtClean="0">
                <a:latin typeface="+mj-lt"/>
                <a:cs typeface="Times New Roman" pitchFamily="18" charset="0"/>
              </a:rPr>
              <a:t> </a:t>
            </a:r>
            <a:r>
              <a:rPr lang="de-DE" sz="1800" dirty="0" err="1" smtClean="0">
                <a:latin typeface="+mj-lt"/>
                <a:cs typeface="Times New Roman" pitchFamily="18" charset="0"/>
              </a:rPr>
              <a:t>C</a:t>
            </a:r>
            <a:r>
              <a:rPr lang="de-DE" sz="1800" baseline="-30000" dirty="0" err="1" smtClean="0">
                <a:latin typeface="+mj-lt"/>
                <a:cs typeface="Times New Roman" pitchFamily="18" charset="0"/>
              </a:rPr>
              <a:t>yy</a:t>
            </a:r>
            <a:r>
              <a:rPr lang="de-DE" sz="1800" dirty="0" smtClean="0">
                <a:latin typeface="+mj-lt"/>
                <a:cs typeface="Times New Roman" pitchFamily="18" charset="0"/>
              </a:rPr>
              <a:t> </a:t>
            </a:r>
            <a:r>
              <a:rPr lang="de-DE" dirty="0">
                <a:latin typeface="+mj-lt"/>
                <a:cs typeface="Times New Roman" pitchFamily="18" charset="0"/>
                <a:sym typeface="Symbol" pitchFamily="18" charset="2"/>
              </a:rPr>
              <a:t></a:t>
            </a:r>
            <a:r>
              <a:rPr lang="de-DE" dirty="0">
                <a:latin typeface="+mj-lt"/>
                <a:cs typeface="Times New Roman" pitchFamily="18" charset="0"/>
              </a:rPr>
              <a:t> I   mit  </a:t>
            </a:r>
            <a:r>
              <a:rPr lang="de-DE" sz="1800" dirty="0" err="1">
                <a:latin typeface="+mj-lt"/>
                <a:cs typeface="Times New Roman" pitchFamily="18" charset="0"/>
              </a:rPr>
              <a:t>C</a:t>
            </a:r>
            <a:r>
              <a:rPr lang="de-DE" sz="1800" baseline="-30000" dirty="0" err="1">
                <a:latin typeface="+mj-lt"/>
                <a:cs typeface="Times New Roman" pitchFamily="18" charset="0"/>
              </a:rPr>
              <a:t>yy</a:t>
            </a:r>
            <a:r>
              <a:rPr lang="de-DE" dirty="0">
                <a:latin typeface="+mj-lt"/>
                <a:cs typeface="Times New Roman" pitchFamily="18" charset="0"/>
              </a:rPr>
              <a:t> </a:t>
            </a:r>
            <a:r>
              <a:rPr lang="de-DE" sz="1800" dirty="0">
                <a:latin typeface="+mj-lt"/>
                <a:cs typeface="Times New Roman" pitchFamily="18" charset="0"/>
                <a:sym typeface="Symbol" pitchFamily="18" charset="2"/>
              </a:rPr>
              <a:t>= </a:t>
            </a:r>
            <a:r>
              <a:rPr lang="de-DE" dirty="0">
                <a:latin typeface="+mj-lt"/>
                <a:cs typeface="Times New Roman" pitchFamily="18" charset="0"/>
                <a:sym typeface="Symbol" pitchFamily="18" charset="2"/>
              </a:rPr>
              <a:t></a:t>
            </a:r>
            <a:r>
              <a:rPr lang="de-DE" b="1" dirty="0" err="1">
                <a:latin typeface="+mj-lt"/>
                <a:cs typeface="Times New Roman" pitchFamily="18" charset="0"/>
              </a:rPr>
              <a:t>yy</a:t>
            </a:r>
            <a:r>
              <a:rPr lang="de-DE" baseline="30000" dirty="0" err="1">
                <a:latin typeface="+mj-lt"/>
                <a:cs typeface="Times New Roman" pitchFamily="18" charset="0"/>
                <a:sym typeface="Symbol" pitchFamily="18" charset="2"/>
              </a:rPr>
              <a:t>T</a:t>
            </a:r>
            <a:r>
              <a:rPr lang="de-DE" dirty="0">
                <a:latin typeface="+mj-lt"/>
                <a:cs typeface="Times New Roman" pitchFamily="18" charset="0"/>
                <a:sym typeface="Symbol" pitchFamily="18" charset="2"/>
              </a:rPr>
              <a:t></a:t>
            </a:r>
            <a:r>
              <a:rPr lang="de-DE" dirty="0">
                <a:latin typeface="+mj-lt"/>
                <a:cs typeface="Times New Roman" pitchFamily="18" charset="0"/>
              </a:rPr>
              <a:t> = </a:t>
            </a:r>
            <a:r>
              <a:rPr lang="de-DE" b="1" dirty="0" err="1">
                <a:latin typeface="+mj-lt"/>
                <a:cs typeface="Times New Roman" pitchFamily="18" charset="0"/>
              </a:rPr>
              <a:t>W</a:t>
            </a:r>
            <a:r>
              <a:rPr lang="de-DE" dirty="0" err="1">
                <a:latin typeface="+mj-lt"/>
                <a:cs typeface="Times New Roman" pitchFamily="18" charset="0"/>
                <a:sym typeface="Symbol" pitchFamily="18" charset="2"/>
              </a:rPr>
              <a:t></a:t>
            </a:r>
            <a:r>
              <a:rPr lang="de-DE" b="1" dirty="0" err="1">
                <a:latin typeface="+mj-lt"/>
                <a:cs typeface="Times New Roman" pitchFamily="18" charset="0"/>
              </a:rPr>
              <a:t>xx</a:t>
            </a:r>
            <a:r>
              <a:rPr lang="de-DE" baseline="30000" dirty="0" err="1">
                <a:latin typeface="+mj-lt"/>
                <a:cs typeface="Times New Roman" pitchFamily="18" charset="0"/>
                <a:sym typeface="Symbol" pitchFamily="18" charset="2"/>
              </a:rPr>
              <a:t>T</a:t>
            </a:r>
            <a:r>
              <a:rPr lang="de-DE" dirty="0" err="1">
                <a:latin typeface="+mj-lt"/>
                <a:cs typeface="Times New Roman" pitchFamily="18" charset="0"/>
                <a:sym typeface="Symbol" pitchFamily="18" charset="2"/>
              </a:rPr>
              <a:t></a:t>
            </a:r>
            <a:r>
              <a:rPr lang="de-DE" b="1" dirty="0" err="1">
                <a:latin typeface="+mj-lt"/>
                <a:cs typeface="Times New Roman" pitchFamily="18" charset="0"/>
              </a:rPr>
              <a:t>W</a:t>
            </a:r>
            <a:r>
              <a:rPr lang="de-DE" baseline="30000" dirty="0" err="1">
                <a:latin typeface="+mj-lt"/>
                <a:cs typeface="Times New Roman" pitchFamily="18" charset="0"/>
                <a:sym typeface="Symbol" pitchFamily="18" charset="2"/>
              </a:rPr>
              <a:t>T</a:t>
            </a:r>
            <a:r>
              <a:rPr lang="de-DE" dirty="0">
                <a:latin typeface="+mj-lt"/>
                <a:cs typeface="Times New Roman" pitchFamily="18" charset="0"/>
                <a:sym typeface="Symbol" pitchFamily="18" charset="2"/>
              </a:rPr>
              <a:t>= </a:t>
            </a:r>
            <a:r>
              <a:rPr lang="de-DE" b="1" dirty="0" err="1">
                <a:latin typeface="+mj-lt"/>
                <a:cs typeface="Times New Roman" pitchFamily="18" charset="0"/>
                <a:sym typeface="Symbol" pitchFamily="18" charset="2"/>
              </a:rPr>
              <a:t>WC</a:t>
            </a:r>
            <a:r>
              <a:rPr lang="de-DE" b="1" baseline="-30000" dirty="0" err="1">
                <a:latin typeface="+mj-lt"/>
                <a:cs typeface="Times New Roman" pitchFamily="18" charset="0"/>
                <a:sym typeface="Symbol" pitchFamily="18" charset="2"/>
              </a:rPr>
              <a:t>xx</a:t>
            </a:r>
            <a:r>
              <a:rPr lang="de-DE" b="1" dirty="0" err="1">
                <a:latin typeface="+mj-lt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30000" dirty="0" err="1">
                <a:latin typeface="+mj-lt"/>
                <a:cs typeface="Times New Roman" pitchFamily="18" charset="0"/>
                <a:sym typeface="Symbol" pitchFamily="18" charset="2"/>
              </a:rPr>
              <a:t>T</a:t>
            </a:r>
            <a:endParaRPr lang="de-DE" sz="500" dirty="0">
              <a:latin typeface="+mj-lt"/>
              <a:sym typeface="Symbol" pitchFamily="18" charset="2"/>
            </a:endParaRPr>
          </a:p>
          <a:p>
            <a:pPr indent="180975" algn="l">
              <a:lnSpc>
                <a:spcPct val="200000"/>
              </a:lnSpc>
              <a:spcBef>
                <a:spcPct val="0"/>
              </a:spcBef>
            </a:pPr>
            <a:r>
              <a:rPr lang="de-DE" b="1" dirty="0" err="1">
                <a:latin typeface="+mj-lt"/>
                <a:cs typeface="Times New Roman" pitchFamily="18" charset="0"/>
                <a:sym typeface="Symbol" pitchFamily="18" charset="2"/>
              </a:rPr>
              <a:t>Bew</a:t>
            </a:r>
            <a:r>
              <a:rPr lang="de-DE" dirty="0">
                <a:latin typeface="+mj-lt"/>
                <a:cs typeface="Times New Roman" pitchFamily="18" charset="0"/>
                <a:sym typeface="Symbol" pitchFamily="18" charset="2"/>
              </a:rPr>
              <a:t>:  Einsetzen der </a:t>
            </a:r>
            <a:r>
              <a:rPr lang="de-DE" sz="1800" dirty="0">
                <a:latin typeface="+mj-lt"/>
                <a:cs typeface="Times New Roman" pitchFamily="18" charset="0"/>
                <a:sym typeface="Symbol" pitchFamily="18" charset="2"/>
              </a:rPr>
              <a:t>Matrixversion  </a:t>
            </a:r>
            <a:r>
              <a:rPr lang="de-DE" sz="1800" b="1" dirty="0">
                <a:sym typeface="Symbol" pitchFamily="18" charset="2"/>
              </a:rPr>
              <a:t>W</a:t>
            </a:r>
            <a:r>
              <a:rPr lang="de-DE" sz="1800" dirty="0">
                <a:sym typeface="Symbol" pitchFamily="18" charset="2"/>
              </a:rPr>
              <a:t>(t+1) = </a:t>
            </a:r>
            <a:r>
              <a:rPr lang="de-DE" sz="1800" b="1" dirty="0">
                <a:sym typeface="Symbol" pitchFamily="18" charset="2"/>
              </a:rPr>
              <a:t>W</a:t>
            </a:r>
            <a:r>
              <a:rPr lang="de-DE" sz="1800" dirty="0">
                <a:sym typeface="Symbol" pitchFamily="18" charset="2"/>
              </a:rPr>
              <a:t>(t)  - </a:t>
            </a:r>
            <a:r>
              <a:rPr lang="de-DE" sz="1800" b="1" dirty="0" err="1">
                <a:sym typeface="Symbol" pitchFamily="18" charset="2"/>
              </a:rPr>
              <a:t>C</a:t>
            </a:r>
            <a:r>
              <a:rPr lang="de-DE" sz="1800" baseline="-25000" dirty="0" err="1">
                <a:sym typeface="Symbol" pitchFamily="18" charset="2"/>
              </a:rPr>
              <a:t>yy</a:t>
            </a:r>
            <a:r>
              <a:rPr lang="de-DE" sz="1800" dirty="0">
                <a:sym typeface="Symbol" pitchFamily="18" charset="2"/>
              </a:rPr>
              <a:t>(t) </a:t>
            </a:r>
            <a:r>
              <a:rPr lang="de-DE" sz="1800" b="1" dirty="0">
                <a:sym typeface="Symbol" pitchFamily="18" charset="2"/>
              </a:rPr>
              <a:t>W</a:t>
            </a:r>
            <a:r>
              <a:rPr lang="de-DE" sz="1800" dirty="0">
                <a:sym typeface="Symbol" pitchFamily="18" charset="2"/>
              </a:rPr>
              <a:t>(t) + </a:t>
            </a:r>
            <a:r>
              <a:rPr lang="de-DE" sz="1800" b="1" dirty="0">
                <a:sym typeface="Symbol" pitchFamily="18" charset="2"/>
              </a:rPr>
              <a:t>W</a:t>
            </a:r>
            <a:r>
              <a:rPr lang="de-DE" sz="1800" dirty="0">
                <a:sym typeface="Symbol" pitchFamily="18" charset="2"/>
              </a:rPr>
              <a:t>(t)</a:t>
            </a:r>
            <a:r>
              <a:rPr lang="de-DE" dirty="0">
                <a:sym typeface="Symbol" pitchFamily="18" charset="2"/>
              </a:rPr>
              <a:t> </a:t>
            </a:r>
            <a:endParaRPr lang="de-DE" sz="400" dirty="0">
              <a:sym typeface="Symbol" pitchFamily="18" charset="2"/>
            </a:endParaRPr>
          </a:p>
          <a:p>
            <a:pPr indent="180975" algn="l">
              <a:lnSpc>
                <a:spcPct val="110000"/>
              </a:lnSpc>
              <a:spcBef>
                <a:spcPct val="0"/>
              </a:spcBef>
            </a:pPr>
            <a:r>
              <a:rPr lang="de-DE" sz="1600" dirty="0">
                <a:latin typeface="TIMES" charset="0"/>
                <a:cs typeface="Times New Roman" pitchFamily="18" charset="0"/>
                <a:sym typeface="Symbol" pitchFamily="18" charset="2"/>
              </a:rPr>
              <a:t>    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fr-FR" sz="1800" dirty="0">
                <a:latin typeface="TIMES" charset="0"/>
                <a:cs typeface="Times New Roman" pitchFamily="18" charset="0"/>
              </a:rPr>
              <a:t> 	</a:t>
            </a:r>
            <a:r>
              <a:rPr lang="fr-FR" sz="1800" dirty="0" err="1">
                <a:latin typeface="TIMES" charset="0"/>
                <a:cs typeface="Times New Roman" pitchFamily="18" charset="0"/>
              </a:rPr>
              <a:t>C</a:t>
            </a:r>
            <a:r>
              <a:rPr lang="fr-FR" sz="1800" baseline="-30000" dirty="0" err="1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fr-FR" sz="1600" dirty="0">
                <a:latin typeface="TIMES" charset="0"/>
                <a:cs typeface="Times New Roman" pitchFamily="18" charset="0"/>
                <a:sym typeface="Symbol" pitchFamily="18" charset="2"/>
              </a:rPr>
              <a:t>(t+1)</a:t>
            </a:r>
            <a:r>
              <a:rPr lang="fr-FR" sz="1800" dirty="0"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fr-FR" sz="1800" baseline="30000" dirty="0">
                <a:latin typeface="TIMES" charset="0"/>
                <a:cs typeface="Times New Roman" pitchFamily="18" charset="0"/>
              </a:rPr>
              <a:t>2</a:t>
            </a:r>
            <a:r>
              <a:rPr lang="fr-FR" sz="1800" dirty="0">
                <a:latin typeface="TIMES" charset="0"/>
                <a:cs typeface="Times New Roman" pitchFamily="18" charset="0"/>
                <a:sym typeface="Symbol" pitchFamily="18" charset="2"/>
              </a:rPr>
              <a:t> C</a:t>
            </a:r>
            <a:r>
              <a:rPr lang="fr-FR" sz="1800" baseline="-30000" dirty="0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fr-FR" sz="1800" baseline="30000" dirty="0">
                <a:latin typeface="TIMES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fr-FR" sz="1800" dirty="0">
                <a:latin typeface="TIMES" charset="0"/>
                <a:cs typeface="Times New Roman" pitchFamily="18" charset="0"/>
                <a:sym typeface="Symbol" pitchFamily="18" charset="2"/>
              </a:rPr>
              <a:t> -2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fr-FR" sz="1800" dirty="0">
                <a:latin typeface="TIMES" charset="0"/>
                <a:cs typeface="Times New Roman" pitchFamily="18" charset="0"/>
              </a:rPr>
              <a:t>(1+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fr-FR" sz="1800" dirty="0">
                <a:latin typeface="TIMES" charset="0"/>
                <a:cs typeface="Times New Roman" pitchFamily="18" charset="0"/>
              </a:rPr>
              <a:t>)C</a:t>
            </a:r>
            <a:r>
              <a:rPr lang="fr-FR" sz="1800" baseline="-30000" dirty="0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fr-FR" sz="1800" baseline="30000" dirty="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1800" dirty="0">
                <a:latin typeface="TIMES" charset="0"/>
                <a:cs typeface="Times New Roman" pitchFamily="18" charset="0"/>
                <a:sym typeface="Symbol" pitchFamily="18" charset="2"/>
              </a:rPr>
              <a:t>+(1+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fr-FR" sz="1800" dirty="0">
                <a:latin typeface="TIMES" charset="0"/>
                <a:cs typeface="Times New Roman" pitchFamily="18" charset="0"/>
              </a:rPr>
              <a:t>)</a:t>
            </a:r>
            <a:r>
              <a:rPr lang="fr-FR" sz="1800" baseline="30000" dirty="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fr-FR" sz="1800" dirty="0"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fr-FR" sz="1800" baseline="-30000" dirty="0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endParaRPr lang="de-DE" sz="500" dirty="0">
              <a:sym typeface="Symbol" pitchFamily="18" charset="2"/>
            </a:endParaRPr>
          </a:p>
          <a:p>
            <a:pPr indent="180975" algn="l">
              <a:lnSpc>
                <a:spcPct val="160000"/>
              </a:lnSpc>
              <a:spcBef>
                <a:spcPct val="0"/>
              </a:spcBef>
            </a:pPr>
            <a:r>
              <a:rPr lang="de-DE" sz="1600" dirty="0">
                <a:latin typeface="TIMES" charset="0"/>
                <a:cs typeface="Times New Roman" pitchFamily="18" charset="0"/>
                <a:sym typeface="Symbol" pitchFamily="18" charset="2"/>
              </a:rPr>
              <a:t>Darstellung im Eigenvektorraum</a:t>
            </a:r>
            <a:endParaRPr lang="de-DE" sz="400" dirty="0">
              <a:sym typeface="Symbol" pitchFamily="18" charset="2"/>
            </a:endParaRPr>
          </a:p>
          <a:p>
            <a:pPr indent="180975" algn="l">
              <a:lnSpc>
                <a:spcPct val="90000"/>
              </a:lnSpc>
              <a:spcBef>
                <a:spcPct val="0"/>
              </a:spcBef>
            </a:pP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de-DE" sz="1800" dirty="0" err="1">
                <a:latin typeface="TIMES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de-DE" sz="1800" baseline="-30000" dirty="0" err="1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de-DE" sz="1800" baseline="-30000" dirty="0">
                <a:latin typeface="TIMES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de-DE" sz="1800" baseline="-30000" dirty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de-DE" sz="1800" dirty="0" err="1">
                <a:latin typeface="TIMES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de-DE" sz="1800" baseline="-30000" dirty="0" err="1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1800" dirty="0" err="1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sz="1800" baseline="-30000" dirty="0" err="1">
                <a:latin typeface="TIMES" charset="0"/>
                <a:cs typeface="Times New Roman" pitchFamily="18" charset="0"/>
              </a:rPr>
              <a:t>i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  </a:t>
            </a:r>
            <a:r>
              <a:rPr lang="de-DE" sz="1800" dirty="0">
                <a:latin typeface="TIMES" charset="0"/>
                <a:cs typeface="Times New Roman" pitchFamily="18" charset="0"/>
              </a:rPr>
              <a:t> </a:t>
            </a:r>
            <a:r>
              <a:rPr lang="de-DE" sz="1800" dirty="0" err="1">
                <a:latin typeface="TIMES" charset="0"/>
                <a:cs typeface="Times New Roman" pitchFamily="18" charset="0"/>
              </a:rPr>
              <a:t>C</a:t>
            </a:r>
            <a:r>
              <a:rPr lang="de-DE" sz="1800" baseline="-30000" dirty="0" err="1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de-DE" sz="1800" dirty="0" err="1">
                <a:latin typeface="TIMES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 = E</a:t>
            </a:r>
            <a:r>
              <a:rPr lang="de-DE" sz="1800" dirty="0">
                <a:latin typeface="TIMES" charset="0"/>
                <a:cs typeface="Times New Roman" pitchFamily="18" charset="0"/>
              </a:rPr>
              <a:t> 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de-DE" sz="1800" dirty="0">
                <a:latin typeface="TIMES" charset="0"/>
                <a:cs typeface="Times New Roman" pitchFamily="18" charset="0"/>
              </a:rPr>
              <a:t> </a:t>
            </a:r>
            <a:r>
              <a:rPr lang="de-DE" sz="1800" dirty="0" err="1">
                <a:latin typeface="TIMES" charset="0"/>
                <a:cs typeface="Times New Roman" pitchFamily="18" charset="0"/>
              </a:rPr>
              <a:t>C</a:t>
            </a:r>
            <a:r>
              <a:rPr lang="de-DE" sz="1800" baseline="-30000" dirty="0" err="1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 = E</a:t>
            </a:r>
            <a:r>
              <a:rPr lang="de-DE" sz="1800" dirty="0">
                <a:latin typeface="TIMES" charset="0"/>
                <a:cs typeface="Times New Roman" pitchFamily="18" charset="0"/>
              </a:rPr>
              <a:t>E</a:t>
            </a:r>
            <a:r>
              <a:rPr lang="de-DE" sz="1800" baseline="30000" dirty="0">
                <a:latin typeface="TIMES" charset="0"/>
                <a:cs typeface="Times New Roman" pitchFamily="18" charset="0"/>
                <a:sym typeface="Symbol" pitchFamily="18" charset="2"/>
              </a:rPr>
              <a:t>T</a:t>
            </a:r>
            <a:endParaRPr lang="de-DE" sz="500" dirty="0">
              <a:sym typeface="Symbol" pitchFamily="18" charset="2"/>
            </a:endParaRPr>
          </a:p>
          <a:p>
            <a:pPr indent="180975" algn="l">
              <a:lnSpc>
                <a:spcPct val="160000"/>
              </a:lnSpc>
              <a:spcBef>
                <a:spcPct val="0"/>
              </a:spcBef>
            </a:pPr>
            <a:r>
              <a:rPr lang="de-DE" sz="1600" dirty="0">
                <a:latin typeface="TIMES" charset="0"/>
                <a:cs typeface="Times New Roman" pitchFamily="18" charset="0"/>
                <a:sym typeface="Symbol" pitchFamily="18" charset="2"/>
              </a:rPr>
              <a:t>ändert die Eigenvektoren nicht, sondern nur die Eigenwerte </a:t>
            </a:r>
            <a:r>
              <a:rPr lang="de-DE" sz="16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de-DE" sz="1600" dirty="0">
                <a:latin typeface="TIMES" charset="0"/>
                <a:cs typeface="Times New Roman" pitchFamily="18" charset="0"/>
                <a:sym typeface="Symbol" pitchFamily="18" charset="2"/>
              </a:rPr>
              <a:t> zu</a:t>
            </a:r>
            <a:endParaRPr lang="de-DE" sz="400" dirty="0">
              <a:sym typeface="Symbol" pitchFamily="18" charset="2"/>
            </a:endParaRPr>
          </a:p>
          <a:p>
            <a:pPr indent="180975" algn="l">
              <a:spcBef>
                <a:spcPct val="0"/>
              </a:spcBef>
            </a:pP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     	</a:t>
            </a:r>
            <a:r>
              <a:rPr lang="de-DE" sz="1800" dirty="0">
                <a:solidFill>
                  <a:schemeClr val="accent2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sz="1600" dirty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(t+1)</a:t>
            </a:r>
            <a:r>
              <a:rPr lang="de-DE" sz="1600" dirty="0">
                <a:latin typeface="TIMES" charset="0"/>
                <a:cs typeface="Times New Roman" pitchFamily="18" charset="0"/>
              </a:rPr>
              <a:t> = 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1800" baseline="30000" dirty="0">
                <a:latin typeface="TIMES" charset="0"/>
                <a:cs typeface="Times New Roman" pitchFamily="18" charset="0"/>
              </a:rPr>
              <a:t>2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sz="1800" baseline="30000" dirty="0">
                <a:latin typeface="TIMES" charset="0"/>
                <a:cs typeface="Times New Roman" pitchFamily="18" charset="0"/>
              </a:rPr>
              <a:t>3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 - 2</a:t>
            </a:r>
            <a:r>
              <a:rPr lang="de-DE" sz="1800" dirty="0">
                <a:latin typeface="TIMES" charset="0"/>
                <a:cs typeface="Times New Roman" pitchFamily="18" charset="0"/>
              </a:rPr>
              <a:t>(1+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1800" dirty="0">
                <a:latin typeface="TIMES" charset="0"/>
                <a:cs typeface="Times New Roman" pitchFamily="18" charset="0"/>
              </a:rPr>
              <a:t>)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de-DE" sz="1800" baseline="30000" dirty="0">
                <a:latin typeface="TIMES" charset="0"/>
                <a:cs typeface="Times New Roman" pitchFamily="18" charset="0"/>
              </a:rPr>
              <a:t>2 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+ (1+</a:t>
            </a:r>
            <a:r>
              <a:rPr lang="de-DE" sz="1800" dirty="0">
                <a:latin typeface="TIMES" charset="0"/>
                <a:cs typeface="Times New Roman" pitchFamily="18" charset="0"/>
              </a:rPr>
              <a:t>)</a:t>
            </a:r>
            <a:r>
              <a:rPr lang="de-DE" sz="1800" baseline="30000" dirty="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sz="1800" dirty="0">
                <a:latin typeface="TIMES" charset="0"/>
                <a:cs typeface="Times New Roman" pitchFamily="18" charset="0"/>
                <a:sym typeface="Symbol" pitchFamily="18" charset="2"/>
              </a:rPr>
              <a:t>  		</a:t>
            </a:r>
            <a:r>
              <a:rPr lang="de-DE" sz="1800" i="1" dirty="0">
                <a:solidFill>
                  <a:srgbClr val="0070C0"/>
                </a:solidFill>
                <a:cs typeface="Times New Roman" pitchFamily="18" charset="0"/>
                <a:sym typeface="Symbol" pitchFamily="18" charset="2"/>
              </a:rPr>
              <a:t>Fixpunktgleichung</a:t>
            </a:r>
          </a:p>
        </p:txBody>
      </p:sp>
      <p:graphicFrame>
        <p:nvGraphicFramePr>
          <p:cNvPr id="15362" name="Object 16"/>
          <p:cNvGraphicFramePr>
            <a:graphicFrameLocks noChangeAspect="1"/>
          </p:cNvGraphicFramePr>
          <p:nvPr/>
        </p:nvGraphicFramePr>
        <p:xfrm>
          <a:off x="854075" y="4449763"/>
          <a:ext cx="3028950" cy="191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9" name="Bild" r:id="rId3" imgW="2176272" imgH="1377696" progId="Word.Picture.8">
                  <p:embed/>
                </p:oleObj>
              </mc:Choice>
              <mc:Fallback>
                <p:oleObj name="Bild" r:id="rId3" imgW="2176272" imgH="1377696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4449763"/>
                        <a:ext cx="3028950" cy="191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18"/>
          <p:cNvSpPr>
            <a:spLocks noChangeArrowheads="1"/>
          </p:cNvSpPr>
          <p:nvPr/>
        </p:nvSpPr>
        <p:spPr bwMode="auto">
          <a:xfrm>
            <a:off x="4029075" y="5556250"/>
            <a:ext cx="435133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180975" algn="l"/>
            <a:r>
              <a:rPr lang="de-DE" sz="1600">
                <a:latin typeface="TIMES" charset="0"/>
                <a:cs typeface="Times New Roman" pitchFamily="18" charset="0"/>
              </a:rPr>
              <a:t>Konvergenz </a:t>
            </a:r>
            <a:r>
              <a:rPr lang="de-DE" sz="1600">
                <a:latin typeface="TIMES" charset="0"/>
                <a:cs typeface="Times New Roman" pitchFamily="18" charset="0"/>
                <a:sym typeface="Symbol" pitchFamily="18" charset="2"/>
              </a:rPr>
              <a:t></a:t>
            </a:r>
            <a:r>
              <a:rPr lang="de-DE" sz="1600">
                <a:latin typeface="TIMES" charset="0"/>
                <a:cs typeface="Times New Roman" pitchFamily="18" charset="0"/>
              </a:rPr>
              <a:t>1 </a:t>
            </a:r>
            <a:r>
              <a:rPr lang="de-DE" sz="1600">
                <a:latin typeface="TIMES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de-DE" sz="1600">
                <a:latin typeface="TIMES" charset="0"/>
                <a:cs typeface="Times New Roman" pitchFamily="18" charset="0"/>
              </a:rPr>
              <a:t> C</a:t>
            </a:r>
            <a:r>
              <a:rPr lang="de-DE" sz="1600" baseline="-30000">
                <a:latin typeface="TIMES" charset="0"/>
                <a:cs typeface="Times New Roman" pitchFamily="18" charset="0"/>
                <a:sym typeface="Symbol" pitchFamily="18" charset="2"/>
              </a:rPr>
              <a:t>yy</a:t>
            </a:r>
            <a:r>
              <a:rPr lang="de-DE" sz="1600">
                <a:latin typeface="TIMES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de-DE" sz="1600">
                <a:latin typeface="TIMES" charset="0"/>
                <a:cs typeface="Times New Roman" pitchFamily="18" charset="0"/>
              </a:rPr>
              <a:t>I</a:t>
            </a:r>
            <a:r>
              <a:rPr lang="de-DE" sz="1600">
                <a:latin typeface="TIMES" charset="0"/>
                <a:cs typeface="Times New Roman" pitchFamily="18" charset="0"/>
                <a:sym typeface="Symbol" pitchFamily="18" charset="2"/>
              </a:rPr>
              <a:t>		q.e.d.</a:t>
            </a:r>
          </a:p>
          <a:p>
            <a:pPr indent="180975" algn="l"/>
            <a:r>
              <a:rPr lang="de-DE" sz="1600">
                <a:latin typeface="TIMES" charset="0"/>
                <a:cs typeface="Times New Roman" pitchFamily="18" charset="0"/>
                <a:sym typeface="Symbol" pitchFamily="18" charset="2"/>
              </a:rPr>
              <a:t>Ex. keine Zielfunktion !</a:t>
            </a:r>
          </a:p>
        </p:txBody>
      </p:sp>
      <p:sp>
        <p:nvSpPr>
          <p:cNvPr id="15370" name="Rectangle 19"/>
          <p:cNvSpPr>
            <a:spLocks noChangeArrowheads="1"/>
          </p:cNvSpPr>
          <p:nvPr/>
        </p:nvSpPr>
        <p:spPr bwMode="auto">
          <a:xfrm>
            <a:off x="1214438" y="6088063"/>
            <a:ext cx="608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>
                <a:latin typeface="Symbol" pitchFamily="18" charset="2"/>
                <a:sym typeface="Symbol" pitchFamily="18" charset="2"/>
              </a:rPr>
              <a:t>l</a:t>
            </a:r>
            <a:r>
              <a:rPr lang="de-DE" baseline="30000">
                <a:latin typeface="Symbol" pitchFamily="18" charset="2"/>
                <a:sym typeface="Symbol" pitchFamily="18" charset="2"/>
              </a:rPr>
              <a:t>*</a:t>
            </a:r>
            <a:r>
              <a:rPr lang="de-DE" sz="1400">
                <a:sym typeface="Symbol" pitchFamily="18" charset="2"/>
              </a:rPr>
              <a:t>=1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22250" y="4525963"/>
            <a:ext cx="631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de-DE" sz="1400">
                <a:solidFill>
                  <a:schemeClr val="accent2"/>
                </a:solidFill>
              </a:rPr>
              <a:t>(t+1)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654425" y="5986463"/>
            <a:ext cx="631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r>
              <a:rPr lang="de-DE" sz="140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de-DE" sz="1400">
                <a:solidFill>
                  <a:schemeClr val="accent2"/>
                </a:solidFill>
              </a:rPr>
              <a:t>(t)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5374888" y="2128837"/>
            <a:ext cx="457200" cy="267041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5374887" y="2128836"/>
            <a:ext cx="1182029" cy="3397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Rüdiger Brause: Adaptive Systeme, Institut für Informatik, WS 2013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404B0C04-7830-4F4D-9A14-6DF5E05C0039}" type="slidenum">
              <a:rPr lang="de-DE" smtClean="0"/>
              <a:pPr>
                <a:defRPr/>
              </a:pPr>
              <a:t>24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739771" y="4825910"/>
            <a:ext cx="394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66"/>
                </a:solidFill>
              </a:rPr>
              <a:t>Stabile, labile Fixpunkte?</a:t>
            </a:r>
            <a:endParaRPr lang="de-DE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537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Konvergenz von Fixpunkten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57225" y="5191125"/>
            <a:ext cx="4581525" cy="1000125"/>
          </a:xfrm>
        </p:spPr>
        <p:txBody>
          <a:bodyPr/>
          <a:lstStyle/>
          <a:p>
            <a:pPr>
              <a:buFontTx/>
              <a:buNone/>
            </a:pPr>
            <a:r>
              <a:rPr lang="de-DE" b="0" dirty="0" smtClean="0"/>
              <a:t>| g´(w) | &lt; 1   bzw.     	   &lt; 1</a:t>
            </a:r>
          </a:p>
        </p:txBody>
      </p:sp>
      <p:sp>
        <p:nvSpPr>
          <p:cNvPr id="16391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6392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5A1E2FF-F088-45F1-9E54-A51C46EE3466}" type="slidenum">
              <a:rPr lang="de-DE" sz="1000" smtClean="0"/>
              <a:pPr/>
              <a:t>25</a:t>
            </a:fld>
            <a:r>
              <a:rPr lang="de-DE" sz="1000" smtClean="0"/>
              <a:t> -</a:t>
            </a: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676275" y="2066925"/>
          <a:ext cx="4143375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Bild" r:id="rId3" imgW="3724920" imgH="2544480" progId="Word.Picture.8">
                  <p:embed/>
                </p:oleObj>
              </mc:Choice>
              <mc:Fallback>
                <p:oleObj name="Bild" r:id="rId3" imgW="3724920" imgH="25444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066925"/>
                        <a:ext cx="4143375" cy="281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Inhaltsplatzhalter 4"/>
          <p:cNvSpPr txBox="1">
            <a:spLocks/>
          </p:cNvSpPr>
          <p:nvPr/>
        </p:nvSpPr>
        <p:spPr bwMode="auto">
          <a:xfrm>
            <a:off x="6153150" y="5057775"/>
            <a:ext cx="1924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de-DE" sz="2400" kern="0" dirty="0">
                <a:latin typeface="+mn-lt"/>
              </a:rPr>
              <a:t>| g´(w) | &gt; 1</a:t>
            </a:r>
          </a:p>
          <a:p>
            <a:pPr marL="342900" indent="-342900" algn="l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buFontTx/>
              <a:buBlip>
                <a:blip r:embed="rId5"/>
              </a:buBlip>
              <a:defRPr/>
            </a:pPr>
            <a:endParaRPr lang="de-DE" sz="2400" b="1" kern="0" dirty="0">
              <a:latin typeface="+mn-lt"/>
            </a:endParaRP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273675" y="2006600"/>
          <a:ext cx="3305175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Bild" r:id="rId6" imgW="2970360" imgH="2544480" progId="Word.Picture.8">
                  <p:embed/>
                </p:oleObj>
              </mc:Choice>
              <mc:Fallback>
                <p:oleObj name="Bild" r:id="rId6" imgW="2970360" imgH="254448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2006600"/>
                        <a:ext cx="3305175" cy="281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16583"/>
              </p:ext>
            </p:extLst>
          </p:nvPr>
        </p:nvGraphicFramePr>
        <p:xfrm>
          <a:off x="3414364" y="5057775"/>
          <a:ext cx="12192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8" imgW="596900" imgH="469900" progId="Equation.DSMT4">
                  <p:embed/>
                </p:oleObj>
              </mc:Choice>
              <mc:Fallback>
                <p:oleObj name="Equation" r:id="rId8" imgW="5969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364" y="5057775"/>
                        <a:ext cx="12192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Textfeld 13"/>
          <p:cNvSpPr txBox="1">
            <a:spLocks noChangeArrowheads="1"/>
          </p:cNvSpPr>
          <p:nvPr/>
        </p:nvSpPr>
        <p:spPr bwMode="auto">
          <a:xfrm>
            <a:off x="819150" y="1352550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 dirty="0"/>
              <a:t>Stabiler Fixpunkt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467350" y="1343025"/>
            <a:ext cx="305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 dirty="0"/>
              <a:t>Labiler Fixpunkt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Sei eine Iteration mit g(x) = x</a:t>
            </a:r>
            <a:r>
              <a:rPr lang="de-DE" baseline="30000" dirty="0" smtClean="0"/>
              <a:t>2 </a:t>
            </a:r>
            <a:r>
              <a:rPr lang="de-DE" dirty="0" smtClean="0"/>
              <a:t>gegeben.</a:t>
            </a:r>
          </a:p>
          <a:p>
            <a:r>
              <a:rPr lang="de-DE" b="0" dirty="0" smtClean="0"/>
              <a:t>Welche Fixpunkte gibt es? </a:t>
            </a:r>
          </a:p>
          <a:p>
            <a:r>
              <a:rPr lang="de-DE" b="0" dirty="0" smtClean="0"/>
              <a:t>Welche sind stabil und welche labil?</a:t>
            </a: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075E28FD-4AF4-454B-B849-360EF643C398}" type="slidenum">
              <a:rPr lang="de-DE" smtClean="0"/>
              <a:pPr>
                <a:defRPr/>
              </a:pPr>
              <a:t>26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0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741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4FD0A09-E619-4CBC-AFFF-CB27F84ABEEE}" type="slidenum">
              <a:rPr lang="de-DE" sz="1000" smtClean="0"/>
              <a:pPr/>
              <a:t>27</a:t>
            </a:fld>
            <a:r>
              <a:rPr lang="de-DE" sz="1000" smtClean="0"/>
              <a:t> -</a:t>
            </a: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Orthonormalisierende Netze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7143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Symmetrisches, lateral inhib.Netz</a:t>
            </a:r>
            <a:r>
              <a:rPr lang="de-DE" sz="2000" smtClean="0"/>
              <a:t>     	</a:t>
            </a:r>
            <a:r>
              <a:rPr lang="de-DE" sz="2000" smtClean="0">
                <a:solidFill>
                  <a:schemeClr val="bg2"/>
                </a:solidFill>
              </a:rPr>
              <a:t>Brause, Rippl 1998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622300" y="1866900"/>
            <a:ext cx="8382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Vor</a:t>
            </a:r>
            <a:r>
              <a:rPr lang="de-DE"/>
              <a:t>: zentrierte Eingabe </a:t>
            </a:r>
            <a:r>
              <a:rPr lang="de-DE" b="1"/>
              <a:t>x</a:t>
            </a:r>
          </a:p>
          <a:p>
            <a:pPr algn="l"/>
            <a:r>
              <a:rPr lang="de-DE" b="1"/>
              <a:t>Ziel</a:t>
            </a:r>
            <a:r>
              <a:rPr lang="de-DE">
                <a:solidFill>
                  <a:schemeClr val="accent2"/>
                </a:solidFill>
              </a:rPr>
              <a:t>:        min Kreuzkorr.,     Autokorr. = 1 für Zielfunktion</a:t>
            </a:r>
          </a:p>
          <a:p>
            <a:pPr algn="l">
              <a:lnSpc>
                <a:spcPct val="50000"/>
              </a:lnSpc>
            </a:pP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R(</a:t>
            </a:r>
            <a:r>
              <a:rPr lang="pl-PL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¼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pl-PL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pl-PL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pl-P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pl-PL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pl-P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¼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pl-PL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pl-PL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-1)</a:t>
            </a:r>
            <a:r>
              <a:rPr lang="de-DE" sz="2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l">
              <a:lnSpc>
                <a:spcPct val="160000"/>
              </a:lnSpc>
            </a:pPr>
            <a:r>
              <a:rPr lang="de-DE"/>
              <a:t>Gradientenabstieg</a:t>
            </a:r>
          </a:p>
          <a:p>
            <a:pPr algn="l">
              <a:lnSpc>
                <a:spcPct val="20000"/>
              </a:lnSpc>
            </a:pPr>
            <a:endParaRPr lang="de-DE" b="1">
              <a:solidFill>
                <a:srgbClr val="000000"/>
              </a:solidFill>
              <a:cs typeface="Times New Roman" pitchFamily="18" charset="0"/>
            </a:endParaRPr>
          </a:p>
          <a:p>
            <a:pPr algn="l">
              <a:lnSpc>
                <a:spcPct val="20000"/>
              </a:lnSpc>
            </a:pPr>
            <a:endParaRPr lang="de-DE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"/>
              </a:lnSpc>
            </a:pPr>
            <a:endParaRPr lang="de-DE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"/>
              </a:lnSpc>
            </a:pPr>
            <a:endParaRPr lang="de-DE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60000"/>
              </a:lnSpc>
            </a:pPr>
            <a:r>
              <a:rPr 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(t-1)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+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400">
                <a:solidFill>
                  <a:srgbClr val="00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</a:t>
            </a:r>
            <a:r>
              <a:rPr lang="de-DE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de-DE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e-DE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y</a:t>
            </a:r>
            <a:r>
              <a:rPr lang="de-DE" sz="2400" baseline="-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400">
                <a:solidFill>
                  <a:schemeClr val="accent2"/>
                </a:solidFill>
                <a:latin typeface="Times New Roman" pitchFamily="18" charset="0"/>
              </a:rPr>
              <a:t>  	     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- </a:t>
            </a:r>
            <a:r>
              <a:rPr lang="de-DE">
                <a:solidFill>
                  <a:srgbClr val="000000"/>
                </a:solidFill>
                <a:sym typeface="Symbol" pitchFamily="18" charset="2"/>
              </a:rPr>
              <a:t>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>
                <a:solidFill>
                  <a:srgbClr val="000000"/>
                </a:solidFill>
                <a:sym typeface="Symbol" pitchFamily="18" charset="2"/>
              </a:rPr>
              <a:t>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lateral inhibition</a:t>
            </a:r>
            <a:r>
              <a:rPr lang="de-DE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71500" y="615950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Konvergenz der Transformation: lat. Inhib. u</a:t>
            </a:r>
            <a:r>
              <a:rPr lang="de-DE" baseline="-25000"/>
              <a:t>ij</a:t>
            </a:r>
            <a:r>
              <a:rPr lang="de-DE"/>
              <a:t>  wird </a:t>
            </a:r>
            <a:r>
              <a:rPr lang="de-DE" b="1"/>
              <a:t>null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30061" name="Object 13"/>
          <p:cNvGraphicFramePr>
            <a:graphicFrameLocks noChangeAspect="1"/>
          </p:cNvGraphicFramePr>
          <p:nvPr/>
        </p:nvGraphicFramePr>
        <p:xfrm>
          <a:off x="839788" y="3194050"/>
          <a:ext cx="7467600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3" imgW="3111480" imgH="774360" progId="Equation.DSMT4">
                  <p:embed/>
                </p:oleObj>
              </mc:Choice>
              <mc:Fallback>
                <p:oleObj name="Equation" r:id="rId3" imgW="3111480" imgH="7743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194050"/>
                        <a:ext cx="7467600" cy="185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609600" y="4699000"/>
            <a:ext cx="293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Stoch.Version</a:t>
            </a:r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 flipH="1">
            <a:off x="3937000" y="4330700"/>
            <a:ext cx="622300" cy="863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4076700" y="4305300"/>
            <a:ext cx="2501900" cy="850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H="1">
            <a:off x="4851400" y="4216400"/>
            <a:ext cx="2362200" cy="1003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13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13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  <p:bldP spid="130064" grpId="0" animBg="1"/>
      <p:bldP spid="130065" grpId="0" animBg="1"/>
      <p:bldP spid="13006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686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695D80A-AB0C-4D22-9FBD-3ADBAA7458E2}" type="slidenum">
              <a:rPr lang="de-DE" sz="1000" smtClean="0"/>
              <a:pPr/>
              <a:t>28</a:t>
            </a:fld>
            <a:r>
              <a:rPr lang="de-DE" sz="1000" smtClean="0"/>
              <a:t> -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Ausblick: lineare und nichtlineare PCA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268413"/>
            <a:ext cx="4418012" cy="10572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Lineare Hauptachsentransformation</a:t>
            </a: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4826000" y="1473200"/>
            <a:ext cx="431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/>
              <a:t>Dynamische Hauptachsentransformation</a:t>
            </a:r>
          </a:p>
        </p:txBody>
      </p:sp>
      <p:grpSp>
        <p:nvGrpSpPr>
          <p:cNvPr id="36871" name="Group 132"/>
          <p:cNvGrpSpPr>
            <a:grpSpLocks/>
          </p:cNvGrpSpPr>
          <p:nvPr/>
        </p:nvGrpSpPr>
        <p:grpSpPr bwMode="auto">
          <a:xfrm>
            <a:off x="477838" y="2692400"/>
            <a:ext cx="4200525" cy="2844800"/>
            <a:chOff x="301" y="1696"/>
            <a:chExt cx="2646" cy="1792"/>
          </a:xfrm>
        </p:grpSpPr>
        <p:sp>
          <p:nvSpPr>
            <p:cNvPr id="36959" name="Rectangle 13"/>
            <p:cNvSpPr>
              <a:spLocks noChangeArrowheads="1"/>
            </p:cNvSpPr>
            <p:nvPr/>
          </p:nvSpPr>
          <p:spPr bwMode="auto">
            <a:xfrm>
              <a:off x="348" y="1696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8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de-DE"/>
            </a:p>
          </p:txBody>
        </p:sp>
        <p:sp>
          <p:nvSpPr>
            <p:cNvPr id="36960" name="Rectangle 14"/>
            <p:cNvSpPr>
              <a:spLocks noChangeArrowheads="1"/>
            </p:cNvSpPr>
            <p:nvPr/>
          </p:nvSpPr>
          <p:spPr bwMode="auto">
            <a:xfrm>
              <a:off x="464" y="1696"/>
              <a:ext cx="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61" name="Rectangle 15"/>
            <p:cNvSpPr>
              <a:spLocks noChangeArrowheads="1"/>
            </p:cNvSpPr>
            <p:nvPr/>
          </p:nvSpPr>
          <p:spPr bwMode="auto">
            <a:xfrm>
              <a:off x="1229" y="1768"/>
              <a:ext cx="265" cy="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62" name="Rectangle 16"/>
            <p:cNvSpPr>
              <a:spLocks noChangeArrowheads="1"/>
            </p:cNvSpPr>
            <p:nvPr/>
          </p:nvSpPr>
          <p:spPr bwMode="auto">
            <a:xfrm>
              <a:off x="1292" y="1772"/>
              <a:ext cx="7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963" name="Rectangle 17"/>
            <p:cNvSpPr>
              <a:spLocks noChangeArrowheads="1"/>
            </p:cNvSpPr>
            <p:nvPr/>
          </p:nvSpPr>
          <p:spPr bwMode="auto">
            <a:xfrm>
              <a:off x="1353" y="184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36964" name="Rectangle 18"/>
            <p:cNvSpPr>
              <a:spLocks noChangeArrowheads="1"/>
            </p:cNvSpPr>
            <p:nvPr/>
          </p:nvSpPr>
          <p:spPr bwMode="auto">
            <a:xfrm>
              <a:off x="1423" y="1772"/>
              <a:ext cx="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65" name="Freeform 19"/>
            <p:cNvSpPr>
              <a:spLocks/>
            </p:cNvSpPr>
            <p:nvPr/>
          </p:nvSpPr>
          <p:spPr bwMode="auto">
            <a:xfrm>
              <a:off x="718" y="1808"/>
              <a:ext cx="1588" cy="1017"/>
            </a:xfrm>
            <a:custGeom>
              <a:avLst/>
              <a:gdLst>
                <a:gd name="T0" fmla="*/ 1565 w 1588"/>
                <a:gd name="T1" fmla="*/ 45 h 1017"/>
                <a:gd name="T2" fmla="*/ 1547 w 1588"/>
                <a:gd name="T3" fmla="*/ 27 h 1017"/>
                <a:gd name="T4" fmla="*/ 1520 w 1588"/>
                <a:gd name="T5" fmla="*/ 18 h 1017"/>
                <a:gd name="T6" fmla="*/ 1480 w 1588"/>
                <a:gd name="T7" fmla="*/ 4 h 1017"/>
                <a:gd name="T8" fmla="*/ 1440 w 1588"/>
                <a:gd name="T9" fmla="*/ 0 h 1017"/>
                <a:gd name="T10" fmla="*/ 1395 w 1588"/>
                <a:gd name="T11" fmla="*/ 4 h 1017"/>
                <a:gd name="T12" fmla="*/ 1310 w 1588"/>
                <a:gd name="T13" fmla="*/ 13 h 1017"/>
                <a:gd name="T14" fmla="*/ 1189 w 1588"/>
                <a:gd name="T15" fmla="*/ 45 h 1017"/>
                <a:gd name="T16" fmla="*/ 1045 w 1588"/>
                <a:gd name="T17" fmla="*/ 90 h 1017"/>
                <a:gd name="T18" fmla="*/ 897 w 1588"/>
                <a:gd name="T19" fmla="*/ 152 h 1017"/>
                <a:gd name="T20" fmla="*/ 740 w 1588"/>
                <a:gd name="T21" fmla="*/ 233 h 1017"/>
                <a:gd name="T22" fmla="*/ 583 w 1588"/>
                <a:gd name="T23" fmla="*/ 323 h 1017"/>
                <a:gd name="T24" fmla="*/ 431 w 1588"/>
                <a:gd name="T25" fmla="*/ 421 h 1017"/>
                <a:gd name="T26" fmla="*/ 301 w 1588"/>
                <a:gd name="T27" fmla="*/ 520 h 1017"/>
                <a:gd name="T28" fmla="*/ 193 w 1588"/>
                <a:gd name="T29" fmla="*/ 618 h 1017"/>
                <a:gd name="T30" fmla="*/ 108 w 1588"/>
                <a:gd name="T31" fmla="*/ 708 h 1017"/>
                <a:gd name="T32" fmla="*/ 45 w 1588"/>
                <a:gd name="T33" fmla="*/ 793 h 1017"/>
                <a:gd name="T34" fmla="*/ 23 w 1588"/>
                <a:gd name="T35" fmla="*/ 833 h 1017"/>
                <a:gd name="T36" fmla="*/ 9 w 1588"/>
                <a:gd name="T37" fmla="*/ 874 h 1017"/>
                <a:gd name="T38" fmla="*/ 5 w 1588"/>
                <a:gd name="T39" fmla="*/ 905 h 1017"/>
                <a:gd name="T40" fmla="*/ 5 w 1588"/>
                <a:gd name="T41" fmla="*/ 936 h 1017"/>
                <a:gd name="T42" fmla="*/ 14 w 1588"/>
                <a:gd name="T43" fmla="*/ 959 h 1017"/>
                <a:gd name="T44" fmla="*/ 31 w 1588"/>
                <a:gd name="T45" fmla="*/ 986 h 1017"/>
                <a:gd name="T46" fmla="*/ 58 w 1588"/>
                <a:gd name="T47" fmla="*/ 999 h 1017"/>
                <a:gd name="T48" fmla="*/ 90 w 1588"/>
                <a:gd name="T49" fmla="*/ 1008 h 1017"/>
                <a:gd name="T50" fmla="*/ 126 w 1588"/>
                <a:gd name="T51" fmla="*/ 1012 h 1017"/>
                <a:gd name="T52" fmla="*/ 175 w 1588"/>
                <a:gd name="T53" fmla="*/ 1017 h 1017"/>
                <a:gd name="T54" fmla="*/ 220 w 1588"/>
                <a:gd name="T55" fmla="*/ 1012 h 1017"/>
                <a:gd name="T56" fmla="*/ 341 w 1588"/>
                <a:gd name="T57" fmla="*/ 990 h 1017"/>
                <a:gd name="T58" fmla="*/ 471 w 1588"/>
                <a:gd name="T59" fmla="*/ 954 h 1017"/>
                <a:gd name="T60" fmla="*/ 614 w 1588"/>
                <a:gd name="T61" fmla="*/ 900 h 1017"/>
                <a:gd name="T62" fmla="*/ 771 w 1588"/>
                <a:gd name="T63" fmla="*/ 829 h 1017"/>
                <a:gd name="T64" fmla="*/ 928 w 1588"/>
                <a:gd name="T65" fmla="*/ 739 h 1017"/>
                <a:gd name="T66" fmla="*/ 1085 w 1588"/>
                <a:gd name="T67" fmla="*/ 645 h 1017"/>
                <a:gd name="T68" fmla="*/ 1224 w 1588"/>
                <a:gd name="T69" fmla="*/ 547 h 1017"/>
                <a:gd name="T70" fmla="*/ 1346 w 1588"/>
                <a:gd name="T71" fmla="*/ 448 h 1017"/>
                <a:gd name="T72" fmla="*/ 1444 w 1588"/>
                <a:gd name="T73" fmla="*/ 354 h 1017"/>
                <a:gd name="T74" fmla="*/ 1520 w 1588"/>
                <a:gd name="T75" fmla="*/ 264 h 1017"/>
                <a:gd name="T76" fmla="*/ 1561 w 1588"/>
                <a:gd name="T77" fmla="*/ 206 h 1017"/>
                <a:gd name="T78" fmla="*/ 1574 w 1588"/>
                <a:gd name="T79" fmla="*/ 166 h 1017"/>
                <a:gd name="T80" fmla="*/ 1583 w 1588"/>
                <a:gd name="T81" fmla="*/ 130 h 1017"/>
                <a:gd name="T82" fmla="*/ 1588 w 1588"/>
                <a:gd name="T83" fmla="*/ 99 h 1017"/>
                <a:gd name="T84" fmla="*/ 1583 w 1588"/>
                <a:gd name="T85" fmla="*/ 72 h 10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8"/>
                <a:gd name="T130" fmla="*/ 0 h 1017"/>
                <a:gd name="T131" fmla="*/ 1588 w 1588"/>
                <a:gd name="T132" fmla="*/ 1017 h 10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8" h="1017">
                  <a:moveTo>
                    <a:pt x="1574" y="58"/>
                  </a:moveTo>
                  <a:lnTo>
                    <a:pt x="1565" y="45"/>
                  </a:lnTo>
                  <a:lnTo>
                    <a:pt x="1561" y="36"/>
                  </a:lnTo>
                  <a:lnTo>
                    <a:pt x="1547" y="27"/>
                  </a:lnTo>
                  <a:lnTo>
                    <a:pt x="1534" y="22"/>
                  </a:lnTo>
                  <a:lnTo>
                    <a:pt x="1520" y="18"/>
                  </a:lnTo>
                  <a:lnTo>
                    <a:pt x="1502" y="9"/>
                  </a:lnTo>
                  <a:lnTo>
                    <a:pt x="1480" y="4"/>
                  </a:lnTo>
                  <a:lnTo>
                    <a:pt x="1462" y="4"/>
                  </a:lnTo>
                  <a:lnTo>
                    <a:pt x="1440" y="0"/>
                  </a:lnTo>
                  <a:lnTo>
                    <a:pt x="1417" y="0"/>
                  </a:lnTo>
                  <a:lnTo>
                    <a:pt x="1395" y="4"/>
                  </a:lnTo>
                  <a:lnTo>
                    <a:pt x="1368" y="4"/>
                  </a:lnTo>
                  <a:lnTo>
                    <a:pt x="1310" y="13"/>
                  </a:lnTo>
                  <a:lnTo>
                    <a:pt x="1251" y="27"/>
                  </a:lnTo>
                  <a:lnTo>
                    <a:pt x="1189" y="45"/>
                  </a:lnTo>
                  <a:lnTo>
                    <a:pt x="1117" y="63"/>
                  </a:lnTo>
                  <a:lnTo>
                    <a:pt x="1045" y="90"/>
                  </a:lnTo>
                  <a:lnTo>
                    <a:pt x="973" y="121"/>
                  </a:lnTo>
                  <a:lnTo>
                    <a:pt x="897" y="152"/>
                  </a:lnTo>
                  <a:lnTo>
                    <a:pt x="821" y="193"/>
                  </a:lnTo>
                  <a:lnTo>
                    <a:pt x="740" y="233"/>
                  </a:lnTo>
                  <a:lnTo>
                    <a:pt x="659" y="278"/>
                  </a:lnTo>
                  <a:lnTo>
                    <a:pt x="583" y="323"/>
                  </a:lnTo>
                  <a:lnTo>
                    <a:pt x="502" y="372"/>
                  </a:lnTo>
                  <a:lnTo>
                    <a:pt x="431" y="421"/>
                  </a:lnTo>
                  <a:lnTo>
                    <a:pt x="368" y="470"/>
                  </a:lnTo>
                  <a:lnTo>
                    <a:pt x="301" y="520"/>
                  </a:lnTo>
                  <a:lnTo>
                    <a:pt x="247" y="569"/>
                  </a:lnTo>
                  <a:lnTo>
                    <a:pt x="193" y="618"/>
                  </a:lnTo>
                  <a:lnTo>
                    <a:pt x="148" y="668"/>
                  </a:lnTo>
                  <a:lnTo>
                    <a:pt x="108" y="708"/>
                  </a:lnTo>
                  <a:lnTo>
                    <a:pt x="72" y="757"/>
                  </a:lnTo>
                  <a:lnTo>
                    <a:pt x="45" y="793"/>
                  </a:lnTo>
                  <a:lnTo>
                    <a:pt x="31" y="815"/>
                  </a:lnTo>
                  <a:lnTo>
                    <a:pt x="23" y="833"/>
                  </a:lnTo>
                  <a:lnTo>
                    <a:pt x="14" y="856"/>
                  </a:lnTo>
                  <a:lnTo>
                    <a:pt x="9" y="874"/>
                  </a:lnTo>
                  <a:lnTo>
                    <a:pt x="5" y="892"/>
                  </a:lnTo>
                  <a:lnTo>
                    <a:pt x="5" y="905"/>
                  </a:lnTo>
                  <a:lnTo>
                    <a:pt x="0" y="918"/>
                  </a:lnTo>
                  <a:lnTo>
                    <a:pt x="5" y="936"/>
                  </a:lnTo>
                  <a:lnTo>
                    <a:pt x="9" y="950"/>
                  </a:lnTo>
                  <a:lnTo>
                    <a:pt x="14" y="959"/>
                  </a:lnTo>
                  <a:lnTo>
                    <a:pt x="23" y="972"/>
                  </a:lnTo>
                  <a:lnTo>
                    <a:pt x="31" y="986"/>
                  </a:lnTo>
                  <a:lnTo>
                    <a:pt x="45" y="990"/>
                  </a:lnTo>
                  <a:lnTo>
                    <a:pt x="58" y="999"/>
                  </a:lnTo>
                  <a:lnTo>
                    <a:pt x="72" y="1004"/>
                  </a:lnTo>
                  <a:lnTo>
                    <a:pt x="90" y="1008"/>
                  </a:lnTo>
                  <a:lnTo>
                    <a:pt x="108" y="1012"/>
                  </a:lnTo>
                  <a:lnTo>
                    <a:pt x="126" y="1012"/>
                  </a:lnTo>
                  <a:lnTo>
                    <a:pt x="148" y="1017"/>
                  </a:lnTo>
                  <a:lnTo>
                    <a:pt x="175" y="1017"/>
                  </a:lnTo>
                  <a:lnTo>
                    <a:pt x="197" y="1017"/>
                  </a:lnTo>
                  <a:lnTo>
                    <a:pt x="220" y="1012"/>
                  </a:lnTo>
                  <a:lnTo>
                    <a:pt x="278" y="1008"/>
                  </a:lnTo>
                  <a:lnTo>
                    <a:pt x="341" y="990"/>
                  </a:lnTo>
                  <a:lnTo>
                    <a:pt x="404" y="972"/>
                  </a:lnTo>
                  <a:lnTo>
                    <a:pt x="471" y="954"/>
                  </a:lnTo>
                  <a:lnTo>
                    <a:pt x="543" y="927"/>
                  </a:lnTo>
                  <a:lnTo>
                    <a:pt x="614" y="900"/>
                  </a:lnTo>
                  <a:lnTo>
                    <a:pt x="695" y="865"/>
                  </a:lnTo>
                  <a:lnTo>
                    <a:pt x="771" y="829"/>
                  </a:lnTo>
                  <a:lnTo>
                    <a:pt x="852" y="788"/>
                  </a:lnTo>
                  <a:lnTo>
                    <a:pt x="928" y="739"/>
                  </a:lnTo>
                  <a:lnTo>
                    <a:pt x="1009" y="694"/>
                  </a:lnTo>
                  <a:lnTo>
                    <a:pt x="1085" y="645"/>
                  </a:lnTo>
                  <a:lnTo>
                    <a:pt x="1157" y="600"/>
                  </a:lnTo>
                  <a:lnTo>
                    <a:pt x="1224" y="547"/>
                  </a:lnTo>
                  <a:lnTo>
                    <a:pt x="1287" y="497"/>
                  </a:lnTo>
                  <a:lnTo>
                    <a:pt x="1346" y="448"/>
                  </a:lnTo>
                  <a:lnTo>
                    <a:pt x="1399" y="403"/>
                  </a:lnTo>
                  <a:lnTo>
                    <a:pt x="1444" y="354"/>
                  </a:lnTo>
                  <a:lnTo>
                    <a:pt x="1485" y="309"/>
                  </a:lnTo>
                  <a:lnTo>
                    <a:pt x="1520" y="264"/>
                  </a:lnTo>
                  <a:lnTo>
                    <a:pt x="1547" y="224"/>
                  </a:lnTo>
                  <a:lnTo>
                    <a:pt x="1561" y="206"/>
                  </a:lnTo>
                  <a:lnTo>
                    <a:pt x="1565" y="184"/>
                  </a:lnTo>
                  <a:lnTo>
                    <a:pt x="1574" y="166"/>
                  </a:lnTo>
                  <a:lnTo>
                    <a:pt x="1583" y="148"/>
                  </a:lnTo>
                  <a:lnTo>
                    <a:pt x="1583" y="130"/>
                  </a:lnTo>
                  <a:lnTo>
                    <a:pt x="1588" y="112"/>
                  </a:lnTo>
                  <a:lnTo>
                    <a:pt x="1588" y="99"/>
                  </a:lnTo>
                  <a:lnTo>
                    <a:pt x="1583" y="85"/>
                  </a:lnTo>
                  <a:lnTo>
                    <a:pt x="1583" y="72"/>
                  </a:lnTo>
                  <a:lnTo>
                    <a:pt x="1574" y="5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66" name="Freeform 20"/>
            <p:cNvSpPr>
              <a:spLocks/>
            </p:cNvSpPr>
            <p:nvPr/>
          </p:nvSpPr>
          <p:spPr bwMode="auto">
            <a:xfrm>
              <a:off x="718" y="1808"/>
              <a:ext cx="1588" cy="1017"/>
            </a:xfrm>
            <a:custGeom>
              <a:avLst/>
              <a:gdLst>
                <a:gd name="T0" fmla="*/ 1565 w 1588"/>
                <a:gd name="T1" fmla="*/ 45 h 1017"/>
                <a:gd name="T2" fmla="*/ 1547 w 1588"/>
                <a:gd name="T3" fmla="*/ 27 h 1017"/>
                <a:gd name="T4" fmla="*/ 1520 w 1588"/>
                <a:gd name="T5" fmla="*/ 18 h 1017"/>
                <a:gd name="T6" fmla="*/ 1480 w 1588"/>
                <a:gd name="T7" fmla="*/ 4 h 1017"/>
                <a:gd name="T8" fmla="*/ 1417 w 1588"/>
                <a:gd name="T9" fmla="*/ 0 h 1017"/>
                <a:gd name="T10" fmla="*/ 1310 w 1588"/>
                <a:gd name="T11" fmla="*/ 13 h 1017"/>
                <a:gd name="T12" fmla="*/ 1189 w 1588"/>
                <a:gd name="T13" fmla="*/ 45 h 1017"/>
                <a:gd name="T14" fmla="*/ 1045 w 1588"/>
                <a:gd name="T15" fmla="*/ 90 h 1017"/>
                <a:gd name="T16" fmla="*/ 897 w 1588"/>
                <a:gd name="T17" fmla="*/ 152 h 1017"/>
                <a:gd name="T18" fmla="*/ 740 w 1588"/>
                <a:gd name="T19" fmla="*/ 233 h 1017"/>
                <a:gd name="T20" fmla="*/ 579 w 1588"/>
                <a:gd name="T21" fmla="*/ 323 h 1017"/>
                <a:gd name="T22" fmla="*/ 431 w 1588"/>
                <a:gd name="T23" fmla="*/ 421 h 1017"/>
                <a:gd name="T24" fmla="*/ 301 w 1588"/>
                <a:gd name="T25" fmla="*/ 520 h 1017"/>
                <a:gd name="T26" fmla="*/ 193 w 1588"/>
                <a:gd name="T27" fmla="*/ 618 h 1017"/>
                <a:gd name="T28" fmla="*/ 103 w 1588"/>
                <a:gd name="T29" fmla="*/ 708 h 1017"/>
                <a:gd name="T30" fmla="*/ 45 w 1588"/>
                <a:gd name="T31" fmla="*/ 793 h 1017"/>
                <a:gd name="T32" fmla="*/ 14 w 1588"/>
                <a:gd name="T33" fmla="*/ 856 h 1017"/>
                <a:gd name="T34" fmla="*/ 5 w 1588"/>
                <a:gd name="T35" fmla="*/ 892 h 1017"/>
                <a:gd name="T36" fmla="*/ 0 w 1588"/>
                <a:gd name="T37" fmla="*/ 918 h 1017"/>
                <a:gd name="T38" fmla="*/ 5 w 1588"/>
                <a:gd name="T39" fmla="*/ 950 h 1017"/>
                <a:gd name="T40" fmla="*/ 23 w 1588"/>
                <a:gd name="T41" fmla="*/ 972 h 1017"/>
                <a:gd name="T42" fmla="*/ 45 w 1588"/>
                <a:gd name="T43" fmla="*/ 990 h 1017"/>
                <a:gd name="T44" fmla="*/ 72 w 1588"/>
                <a:gd name="T45" fmla="*/ 1008 h 1017"/>
                <a:gd name="T46" fmla="*/ 108 w 1588"/>
                <a:gd name="T47" fmla="*/ 1012 h 1017"/>
                <a:gd name="T48" fmla="*/ 175 w 1588"/>
                <a:gd name="T49" fmla="*/ 1017 h 1017"/>
                <a:gd name="T50" fmla="*/ 278 w 1588"/>
                <a:gd name="T51" fmla="*/ 1008 h 1017"/>
                <a:gd name="T52" fmla="*/ 404 w 1588"/>
                <a:gd name="T53" fmla="*/ 972 h 1017"/>
                <a:gd name="T54" fmla="*/ 543 w 1588"/>
                <a:gd name="T55" fmla="*/ 927 h 1017"/>
                <a:gd name="T56" fmla="*/ 691 w 1588"/>
                <a:gd name="T57" fmla="*/ 865 h 1017"/>
                <a:gd name="T58" fmla="*/ 848 w 1588"/>
                <a:gd name="T59" fmla="*/ 788 h 1017"/>
                <a:gd name="T60" fmla="*/ 1009 w 1588"/>
                <a:gd name="T61" fmla="*/ 694 h 1017"/>
                <a:gd name="T62" fmla="*/ 1157 w 1588"/>
                <a:gd name="T63" fmla="*/ 600 h 1017"/>
                <a:gd name="T64" fmla="*/ 1287 w 1588"/>
                <a:gd name="T65" fmla="*/ 497 h 1017"/>
                <a:gd name="T66" fmla="*/ 1399 w 1588"/>
                <a:gd name="T67" fmla="*/ 403 h 1017"/>
                <a:gd name="T68" fmla="*/ 1485 w 1588"/>
                <a:gd name="T69" fmla="*/ 309 h 1017"/>
                <a:gd name="T70" fmla="*/ 1547 w 1588"/>
                <a:gd name="T71" fmla="*/ 224 h 1017"/>
                <a:gd name="T72" fmla="*/ 1574 w 1588"/>
                <a:gd name="T73" fmla="*/ 166 h 1017"/>
                <a:gd name="T74" fmla="*/ 1583 w 1588"/>
                <a:gd name="T75" fmla="*/ 130 h 1017"/>
                <a:gd name="T76" fmla="*/ 1588 w 1588"/>
                <a:gd name="T77" fmla="*/ 99 h 1017"/>
                <a:gd name="T78" fmla="*/ 1583 w 1588"/>
                <a:gd name="T79" fmla="*/ 72 h 10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88"/>
                <a:gd name="T121" fmla="*/ 0 h 1017"/>
                <a:gd name="T122" fmla="*/ 1588 w 1588"/>
                <a:gd name="T123" fmla="*/ 1017 h 101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88" h="1017">
                  <a:moveTo>
                    <a:pt x="1574" y="58"/>
                  </a:moveTo>
                  <a:lnTo>
                    <a:pt x="1565" y="45"/>
                  </a:lnTo>
                  <a:lnTo>
                    <a:pt x="1561" y="36"/>
                  </a:lnTo>
                  <a:lnTo>
                    <a:pt x="1547" y="27"/>
                  </a:lnTo>
                  <a:lnTo>
                    <a:pt x="1534" y="22"/>
                  </a:lnTo>
                  <a:lnTo>
                    <a:pt x="1520" y="18"/>
                  </a:lnTo>
                  <a:lnTo>
                    <a:pt x="1502" y="9"/>
                  </a:lnTo>
                  <a:lnTo>
                    <a:pt x="1480" y="4"/>
                  </a:lnTo>
                  <a:lnTo>
                    <a:pt x="1462" y="4"/>
                  </a:lnTo>
                  <a:lnTo>
                    <a:pt x="1417" y="0"/>
                  </a:lnTo>
                  <a:lnTo>
                    <a:pt x="1368" y="4"/>
                  </a:lnTo>
                  <a:lnTo>
                    <a:pt x="1310" y="13"/>
                  </a:lnTo>
                  <a:lnTo>
                    <a:pt x="1251" y="27"/>
                  </a:lnTo>
                  <a:lnTo>
                    <a:pt x="1189" y="45"/>
                  </a:lnTo>
                  <a:lnTo>
                    <a:pt x="1117" y="63"/>
                  </a:lnTo>
                  <a:lnTo>
                    <a:pt x="1045" y="90"/>
                  </a:lnTo>
                  <a:lnTo>
                    <a:pt x="973" y="121"/>
                  </a:lnTo>
                  <a:lnTo>
                    <a:pt x="897" y="152"/>
                  </a:lnTo>
                  <a:lnTo>
                    <a:pt x="821" y="193"/>
                  </a:lnTo>
                  <a:lnTo>
                    <a:pt x="740" y="233"/>
                  </a:lnTo>
                  <a:lnTo>
                    <a:pt x="659" y="278"/>
                  </a:lnTo>
                  <a:lnTo>
                    <a:pt x="579" y="323"/>
                  </a:lnTo>
                  <a:lnTo>
                    <a:pt x="502" y="372"/>
                  </a:lnTo>
                  <a:lnTo>
                    <a:pt x="431" y="421"/>
                  </a:lnTo>
                  <a:lnTo>
                    <a:pt x="368" y="470"/>
                  </a:lnTo>
                  <a:lnTo>
                    <a:pt x="301" y="520"/>
                  </a:lnTo>
                  <a:lnTo>
                    <a:pt x="247" y="569"/>
                  </a:lnTo>
                  <a:lnTo>
                    <a:pt x="193" y="618"/>
                  </a:lnTo>
                  <a:lnTo>
                    <a:pt x="148" y="663"/>
                  </a:lnTo>
                  <a:lnTo>
                    <a:pt x="103" y="708"/>
                  </a:lnTo>
                  <a:lnTo>
                    <a:pt x="72" y="757"/>
                  </a:lnTo>
                  <a:lnTo>
                    <a:pt x="45" y="793"/>
                  </a:lnTo>
                  <a:lnTo>
                    <a:pt x="23" y="833"/>
                  </a:lnTo>
                  <a:lnTo>
                    <a:pt x="14" y="856"/>
                  </a:lnTo>
                  <a:lnTo>
                    <a:pt x="9" y="874"/>
                  </a:lnTo>
                  <a:lnTo>
                    <a:pt x="5" y="892"/>
                  </a:lnTo>
                  <a:lnTo>
                    <a:pt x="0" y="905"/>
                  </a:lnTo>
                  <a:lnTo>
                    <a:pt x="0" y="918"/>
                  </a:lnTo>
                  <a:lnTo>
                    <a:pt x="5" y="936"/>
                  </a:lnTo>
                  <a:lnTo>
                    <a:pt x="5" y="950"/>
                  </a:lnTo>
                  <a:lnTo>
                    <a:pt x="14" y="959"/>
                  </a:lnTo>
                  <a:lnTo>
                    <a:pt x="23" y="972"/>
                  </a:lnTo>
                  <a:lnTo>
                    <a:pt x="31" y="986"/>
                  </a:lnTo>
                  <a:lnTo>
                    <a:pt x="45" y="990"/>
                  </a:lnTo>
                  <a:lnTo>
                    <a:pt x="54" y="999"/>
                  </a:lnTo>
                  <a:lnTo>
                    <a:pt x="72" y="1008"/>
                  </a:lnTo>
                  <a:lnTo>
                    <a:pt x="90" y="1008"/>
                  </a:lnTo>
                  <a:lnTo>
                    <a:pt x="108" y="1012"/>
                  </a:lnTo>
                  <a:lnTo>
                    <a:pt x="126" y="1012"/>
                  </a:lnTo>
                  <a:lnTo>
                    <a:pt x="175" y="1017"/>
                  </a:lnTo>
                  <a:lnTo>
                    <a:pt x="220" y="1012"/>
                  </a:lnTo>
                  <a:lnTo>
                    <a:pt x="278" y="1008"/>
                  </a:lnTo>
                  <a:lnTo>
                    <a:pt x="336" y="990"/>
                  </a:lnTo>
                  <a:lnTo>
                    <a:pt x="404" y="972"/>
                  </a:lnTo>
                  <a:lnTo>
                    <a:pt x="471" y="954"/>
                  </a:lnTo>
                  <a:lnTo>
                    <a:pt x="543" y="927"/>
                  </a:lnTo>
                  <a:lnTo>
                    <a:pt x="614" y="896"/>
                  </a:lnTo>
                  <a:lnTo>
                    <a:pt x="691" y="865"/>
                  </a:lnTo>
                  <a:lnTo>
                    <a:pt x="771" y="829"/>
                  </a:lnTo>
                  <a:lnTo>
                    <a:pt x="848" y="788"/>
                  </a:lnTo>
                  <a:lnTo>
                    <a:pt x="928" y="739"/>
                  </a:lnTo>
                  <a:lnTo>
                    <a:pt x="1009" y="694"/>
                  </a:lnTo>
                  <a:lnTo>
                    <a:pt x="1085" y="645"/>
                  </a:lnTo>
                  <a:lnTo>
                    <a:pt x="1157" y="600"/>
                  </a:lnTo>
                  <a:lnTo>
                    <a:pt x="1224" y="547"/>
                  </a:lnTo>
                  <a:lnTo>
                    <a:pt x="1287" y="497"/>
                  </a:lnTo>
                  <a:lnTo>
                    <a:pt x="1341" y="448"/>
                  </a:lnTo>
                  <a:lnTo>
                    <a:pt x="1399" y="403"/>
                  </a:lnTo>
                  <a:lnTo>
                    <a:pt x="1444" y="354"/>
                  </a:lnTo>
                  <a:lnTo>
                    <a:pt x="1485" y="309"/>
                  </a:lnTo>
                  <a:lnTo>
                    <a:pt x="1520" y="264"/>
                  </a:lnTo>
                  <a:lnTo>
                    <a:pt x="1547" y="224"/>
                  </a:lnTo>
                  <a:lnTo>
                    <a:pt x="1565" y="184"/>
                  </a:lnTo>
                  <a:lnTo>
                    <a:pt x="1574" y="166"/>
                  </a:lnTo>
                  <a:lnTo>
                    <a:pt x="1583" y="148"/>
                  </a:lnTo>
                  <a:lnTo>
                    <a:pt x="1583" y="130"/>
                  </a:lnTo>
                  <a:lnTo>
                    <a:pt x="1588" y="112"/>
                  </a:lnTo>
                  <a:lnTo>
                    <a:pt x="1588" y="99"/>
                  </a:lnTo>
                  <a:lnTo>
                    <a:pt x="1588" y="85"/>
                  </a:lnTo>
                  <a:lnTo>
                    <a:pt x="1583" y="72"/>
                  </a:lnTo>
                  <a:lnTo>
                    <a:pt x="1574" y="58"/>
                  </a:lnTo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67" name="Freeform 21"/>
            <p:cNvSpPr>
              <a:spLocks/>
            </p:cNvSpPr>
            <p:nvPr/>
          </p:nvSpPr>
          <p:spPr bwMode="auto">
            <a:xfrm>
              <a:off x="1180" y="1795"/>
              <a:ext cx="63" cy="76"/>
            </a:xfrm>
            <a:custGeom>
              <a:avLst/>
              <a:gdLst>
                <a:gd name="T0" fmla="*/ 36 w 63"/>
                <a:gd name="T1" fmla="*/ 58 h 76"/>
                <a:gd name="T2" fmla="*/ 63 w 63"/>
                <a:gd name="T3" fmla="*/ 44 h 76"/>
                <a:gd name="T4" fmla="*/ 0 w 63"/>
                <a:gd name="T5" fmla="*/ 0 h 76"/>
                <a:gd name="T6" fmla="*/ 13 w 63"/>
                <a:gd name="T7" fmla="*/ 76 h 76"/>
                <a:gd name="T8" fmla="*/ 36 w 63"/>
                <a:gd name="T9" fmla="*/ 58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76"/>
                <a:gd name="T17" fmla="*/ 63 w 63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76">
                  <a:moveTo>
                    <a:pt x="36" y="58"/>
                  </a:moveTo>
                  <a:lnTo>
                    <a:pt x="63" y="44"/>
                  </a:lnTo>
                  <a:lnTo>
                    <a:pt x="0" y="0"/>
                  </a:lnTo>
                  <a:lnTo>
                    <a:pt x="13" y="76"/>
                  </a:lnTo>
                  <a:lnTo>
                    <a:pt x="36" y="58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68" name="Line 22"/>
            <p:cNvSpPr>
              <a:spLocks noChangeShapeType="1"/>
            </p:cNvSpPr>
            <p:nvPr/>
          </p:nvSpPr>
          <p:spPr bwMode="auto">
            <a:xfrm>
              <a:off x="1216" y="1853"/>
              <a:ext cx="583" cy="100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6969" name="Group 131"/>
            <p:cNvGrpSpPr>
              <a:grpSpLocks/>
            </p:cNvGrpSpPr>
            <p:nvPr/>
          </p:nvGrpSpPr>
          <p:grpSpPr bwMode="auto">
            <a:xfrm>
              <a:off x="597" y="1777"/>
              <a:ext cx="1848" cy="1066"/>
              <a:chOff x="597" y="1777"/>
              <a:chExt cx="1848" cy="1066"/>
            </a:xfrm>
          </p:grpSpPr>
          <p:sp>
            <p:nvSpPr>
              <p:cNvPr id="36986" name="Freeform 23"/>
              <p:cNvSpPr>
                <a:spLocks/>
              </p:cNvSpPr>
              <p:nvPr/>
            </p:nvSpPr>
            <p:spPr bwMode="auto">
              <a:xfrm>
                <a:off x="2364" y="1777"/>
                <a:ext cx="81" cy="58"/>
              </a:xfrm>
              <a:custGeom>
                <a:avLst/>
                <a:gdLst>
                  <a:gd name="T0" fmla="*/ 18 w 81"/>
                  <a:gd name="T1" fmla="*/ 31 h 58"/>
                  <a:gd name="T2" fmla="*/ 31 w 81"/>
                  <a:gd name="T3" fmla="*/ 58 h 58"/>
                  <a:gd name="T4" fmla="*/ 81 w 81"/>
                  <a:gd name="T5" fmla="*/ 0 h 58"/>
                  <a:gd name="T6" fmla="*/ 0 w 81"/>
                  <a:gd name="T7" fmla="*/ 9 h 58"/>
                  <a:gd name="T8" fmla="*/ 18 w 81"/>
                  <a:gd name="T9" fmla="*/ 3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58"/>
                  <a:gd name="T17" fmla="*/ 81 w 81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58">
                    <a:moveTo>
                      <a:pt x="18" y="31"/>
                    </a:moveTo>
                    <a:lnTo>
                      <a:pt x="31" y="58"/>
                    </a:lnTo>
                    <a:lnTo>
                      <a:pt x="81" y="0"/>
                    </a:lnTo>
                    <a:lnTo>
                      <a:pt x="0" y="9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87" name="Line 24"/>
              <p:cNvSpPr>
                <a:spLocks noChangeShapeType="1"/>
              </p:cNvSpPr>
              <p:nvPr/>
            </p:nvSpPr>
            <p:spPr bwMode="auto">
              <a:xfrm flipH="1">
                <a:off x="597" y="1808"/>
                <a:ext cx="1785" cy="103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970" name="Freeform 25"/>
            <p:cNvSpPr>
              <a:spLocks/>
            </p:cNvSpPr>
            <p:nvPr/>
          </p:nvSpPr>
          <p:spPr bwMode="auto">
            <a:xfrm>
              <a:off x="301" y="1696"/>
              <a:ext cx="58" cy="72"/>
            </a:xfrm>
            <a:custGeom>
              <a:avLst/>
              <a:gdLst>
                <a:gd name="T0" fmla="*/ 31 w 58"/>
                <a:gd name="T1" fmla="*/ 72 h 72"/>
                <a:gd name="T2" fmla="*/ 58 w 58"/>
                <a:gd name="T3" fmla="*/ 72 h 72"/>
                <a:gd name="T4" fmla="*/ 31 w 58"/>
                <a:gd name="T5" fmla="*/ 0 h 72"/>
                <a:gd name="T6" fmla="*/ 0 w 58"/>
                <a:gd name="T7" fmla="*/ 72 h 72"/>
                <a:gd name="T8" fmla="*/ 31 w 58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72"/>
                <a:gd name="T17" fmla="*/ 58 w 5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72">
                  <a:moveTo>
                    <a:pt x="31" y="72"/>
                  </a:moveTo>
                  <a:lnTo>
                    <a:pt x="58" y="72"/>
                  </a:lnTo>
                  <a:lnTo>
                    <a:pt x="31" y="0"/>
                  </a:lnTo>
                  <a:lnTo>
                    <a:pt x="0" y="72"/>
                  </a:lnTo>
                  <a:lnTo>
                    <a:pt x="3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71" name="Line 26"/>
            <p:cNvSpPr>
              <a:spLocks noChangeShapeType="1"/>
            </p:cNvSpPr>
            <p:nvPr/>
          </p:nvSpPr>
          <p:spPr bwMode="auto">
            <a:xfrm flipH="1">
              <a:off x="328" y="1768"/>
              <a:ext cx="4" cy="16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72" name="Freeform 27"/>
            <p:cNvSpPr>
              <a:spLocks/>
            </p:cNvSpPr>
            <p:nvPr/>
          </p:nvSpPr>
          <p:spPr bwMode="auto">
            <a:xfrm>
              <a:off x="2875" y="3430"/>
              <a:ext cx="72" cy="58"/>
            </a:xfrm>
            <a:custGeom>
              <a:avLst/>
              <a:gdLst>
                <a:gd name="T0" fmla="*/ 0 w 72"/>
                <a:gd name="T1" fmla="*/ 31 h 58"/>
                <a:gd name="T2" fmla="*/ 0 w 72"/>
                <a:gd name="T3" fmla="*/ 58 h 58"/>
                <a:gd name="T4" fmla="*/ 72 w 72"/>
                <a:gd name="T5" fmla="*/ 31 h 58"/>
                <a:gd name="T6" fmla="*/ 0 w 72"/>
                <a:gd name="T7" fmla="*/ 0 h 58"/>
                <a:gd name="T8" fmla="*/ 0 w 72"/>
                <a:gd name="T9" fmla="*/ 31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58"/>
                <a:gd name="T17" fmla="*/ 72 w 7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58">
                  <a:moveTo>
                    <a:pt x="0" y="31"/>
                  </a:moveTo>
                  <a:lnTo>
                    <a:pt x="0" y="58"/>
                  </a:lnTo>
                  <a:lnTo>
                    <a:pt x="72" y="31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73" name="Line 28"/>
            <p:cNvSpPr>
              <a:spLocks noChangeShapeType="1"/>
            </p:cNvSpPr>
            <p:nvPr/>
          </p:nvSpPr>
          <p:spPr bwMode="auto">
            <a:xfrm flipH="1" flipV="1">
              <a:off x="328" y="3452"/>
              <a:ext cx="2547" cy="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74" name="Rectangle 29"/>
            <p:cNvSpPr>
              <a:spLocks noChangeArrowheads="1"/>
            </p:cNvSpPr>
            <p:nvPr/>
          </p:nvSpPr>
          <p:spPr bwMode="auto">
            <a:xfrm>
              <a:off x="2579" y="3139"/>
              <a:ext cx="269" cy="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75" name="Rectangle 30"/>
            <p:cNvSpPr>
              <a:spLocks noChangeArrowheads="1"/>
            </p:cNvSpPr>
            <p:nvPr/>
          </p:nvSpPr>
          <p:spPr bwMode="auto">
            <a:xfrm>
              <a:off x="2642" y="314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de-DE"/>
            </a:p>
          </p:txBody>
        </p:sp>
        <p:sp>
          <p:nvSpPr>
            <p:cNvPr id="36976" name="Rectangle 31"/>
            <p:cNvSpPr>
              <a:spLocks noChangeArrowheads="1"/>
            </p:cNvSpPr>
            <p:nvPr/>
          </p:nvSpPr>
          <p:spPr bwMode="auto">
            <a:xfrm>
              <a:off x="2712" y="3219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6977" name="Rectangle 32"/>
            <p:cNvSpPr>
              <a:spLocks noChangeArrowheads="1"/>
            </p:cNvSpPr>
            <p:nvPr/>
          </p:nvSpPr>
          <p:spPr bwMode="auto">
            <a:xfrm>
              <a:off x="2782" y="3143"/>
              <a:ext cx="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78" name="Rectangle 33"/>
            <p:cNvSpPr>
              <a:spLocks noChangeArrowheads="1"/>
            </p:cNvSpPr>
            <p:nvPr/>
          </p:nvSpPr>
          <p:spPr bwMode="auto">
            <a:xfrm>
              <a:off x="364" y="1768"/>
              <a:ext cx="269" cy="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79" name="Rectangle 34"/>
            <p:cNvSpPr>
              <a:spLocks noChangeArrowheads="1"/>
            </p:cNvSpPr>
            <p:nvPr/>
          </p:nvSpPr>
          <p:spPr bwMode="auto">
            <a:xfrm>
              <a:off x="427" y="1772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de-DE"/>
            </a:p>
          </p:txBody>
        </p:sp>
        <p:sp>
          <p:nvSpPr>
            <p:cNvPr id="36980" name="Rectangle 35"/>
            <p:cNvSpPr>
              <a:spLocks noChangeArrowheads="1"/>
            </p:cNvSpPr>
            <p:nvPr/>
          </p:nvSpPr>
          <p:spPr bwMode="auto">
            <a:xfrm>
              <a:off x="497" y="184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36981" name="Rectangle 36"/>
            <p:cNvSpPr>
              <a:spLocks noChangeArrowheads="1"/>
            </p:cNvSpPr>
            <p:nvPr/>
          </p:nvSpPr>
          <p:spPr bwMode="auto">
            <a:xfrm>
              <a:off x="567" y="1772"/>
              <a:ext cx="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82" name="Rectangle 37"/>
            <p:cNvSpPr>
              <a:spLocks noChangeArrowheads="1"/>
            </p:cNvSpPr>
            <p:nvPr/>
          </p:nvSpPr>
          <p:spPr bwMode="auto">
            <a:xfrm>
              <a:off x="2342" y="1844"/>
              <a:ext cx="269" cy="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83" name="Rectangle 38"/>
            <p:cNvSpPr>
              <a:spLocks noChangeArrowheads="1"/>
            </p:cNvSpPr>
            <p:nvPr/>
          </p:nvSpPr>
          <p:spPr bwMode="auto">
            <a:xfrm>
              <a:off x="2404" y="1848"/>
              <a:ext cx="7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984" name="Rectangle 39"/>
            <p:cNvSpPr>
              <a:spLocks noChangeArrowheads="1"/>
            </p:cNvSpPr>
            <p:nvPr/>
          </p:nvSpPr>
          <p:spPr bwMode="auto">
            <a:xfrm>
              <a:off x="2466" y="1924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6985" name="Rectangle 40"/>
            <p:cNvSpPr>
              <a:spLocks noChangeArrowheads="1"/>
            </p:cNvSpPr>
            <p:nvPr/>
          </p:nvSpPr>
          <p:spPr bwMode="auto">
            <a:xfrm>
              <a:off x="2536" y="1848"/>
              <a:ext cx="4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1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4876800" y="2832100"/>
            <a:ext cx="3994150" cy="2705100"/>
            <a:chOff x="3072" y="1784"/>
            <a:chExt cx="2516" cy="1704"/>
          </a:xfrm>
        </p:grpSpPr>
        <p:sp>
          <p:nvSpPr>
            <p:cNvPr id="36873" name="Rectangle 44"/>
            <p:cNvSpPr>
              <a:spLocks noChangeArrowheads="1"/>
            </p:cNvSpPr>
            <p:nvPr/>
          </p:nvSpPr>
          <p:spPr bwMode="auto">
            <a:xfrm>
              <a:off x="3115" y="1784"/>
              <a:ext cx="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874" name="Rectangle 45"/>
            <p:cNvSpPr>
              <a:spLocks noChangeArrowheads="1"/>
            </p:cNvSpPr>
            <p:nvPr/>
          </p:nvSpPr>
          <p:spPr bwMode="auto">
            <a:xfrm>
              <a:off x="3170" y="1784"/>
              <a:ext cx="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875" name="Freeform 46"/>
            <p:cNvSpPr>
              <a:spLocks/>
            </p:cNvSpPr>
            <p:nvPr/>
          </p:nvSpPr>
          <p:spPr bwMode="auto">
            <a:xfrm>
              <a:off x="3298" y="2172"/>
              <a:ext cx="2055" cy="988"/>
            </a:xfrm>
            <a:custGeom>
              <a:avLst/>
              <a:gdLst>
                <a:gd name="T0" fmla="*/ 68 w 2055"/>
                <a:gd name="T1" fmla="*/ 703 h 988"/>
                <a:gd name="T2" fmla="*/ 141 w 2055"/>
                <a:gd name="T3" fmla="*/ 605 h 988"/>
                <a:gd name="T4" fmla="*/ 273 w 2055"/>
                <a:gd name="T5" fmla="*/ 443 h 988"/>
                <a:gd name="T6" fmla="*/ 439 w 2055"/>
                <a:gd name="T7" fmla="*/ 285 h 988"/>
                <a:gd name="T8" fmla="*/ 589 w 2055"/>
                <a:gd name="T9" fmla="*/ 191 h 988"/>
                <a:gd name="T10" fmla="*/ 699 w 2055"/>
                <a:gd name="T11" fmla="*/ 145 h 988"/>
                <a:gd name="T12" fmla="*/ 836 w 2055"/>
                <a:gd name="T13" fmla="*/ 102 h 988"/>
                <a:gd name="T14" fmla="*/ 1070 w 2055"/>
                <a:gd name="T15" fmla="*/ 55 h 988"/>
                <a:gd name="T16" fmla="*/ 1403 w 2055"/>
                <a:gd name="T17" fmla="*/ 12 h 988"/>
                <a:gd name="T18" fmla="*/ 1552 w 2055"/>
                <a:gd name="T19" fmla="*/ 0 h 988"/>
                <a:gd name="T20" fmla="*/ 1684 w 2055"/>
                <a:gd name="T21" fmla="*/ 0 h 988"/>
                <a:gd name="T22" fmla="*/ 1787 w 2055"/>
                <a:gd name="T23" fmla="*/ 4 h 988"/>
                <a:gd name="T24" fmla="*/ 1936 w 2055"/>
                <a:gd name="T25" fmla="*/ 51 h 988"/>
                <a:gd name="T26" fmla="*/ 2030 w 2055"/>
                <a:gd name="T27" fmla="*/ 140 h 988"/>
                <a:gd name="T28" fmla="*/ 2051 w 2055"/>
                <a:gd name="T29" fmla="*/ 187 h 988"/>
                <a:gd name="T30" fmla="*/ 2055 w 2055"/>
                <a:gd name="T31" fmla="*/ 238 h 988"/>
                <a:gd name="T32" fmla="*/ 2038 w 2055"/>
                <a:gd name="T33" fmla="*/ 281 h 988"/>
                <a:gd name="T34" fmla="*/ 2000 w 2055"/>
                <a:gd name="T35" fmla="*/ 319 h 988"/>
                <a:gd name="T36" fmla="*/ 1932 w 2055"/>
                <a:gd name="T37" fmla="*/ 345 h 988"/>
                <a:gd name="T38" fmla="*/ 1829 w 2055"/>
                <a:gd name="T39" fmla="*/ 366 h 988"/>
                <a:gd name="T40" fmla="*/ 1702 w 2055"/>
                <a:gd name="T41" fmla="*/ 383 h 988"/>
                <a:gd name="T42" fmla="*/ 1407 w 2055"/>
                <a:gd name="T43" fmla="*/ 417 h 988"/>
                <a:gd name="T44" fmla="*/ 1186 w 2055"/>
                <a:gd name="T45" fmla="*/ 451 h 988"/>
                <a:gd name="T46" fmla="*/ 1058 w 2055"/>
                <a:gd name="T47" fmla="*/ 481 h 988"/>
                <a:gd name="T48" fmla="*/ 900 w 2055"/>
                <a:gd name="T49" fmla="*/ 545 h 988"/>
                <a:gd name="T50" fmla="*/ 699 w 2055"/>
                <a:gd name="T51" fmla="*/ 673 h 988"/>
                <a:gd name="T52" fmla="*/ 520 w 2055"/>
                <a:gd name="T53" fmla="*/ 809 h 988"/>
                <a:gd name="T54" fmla="*/ 371 w 2055"/>
                <a:gd name="T55" fmla="*/ 924 h 988"/>
                <a:gd name="T56" fmla="*/ 307 w 2055"/>
                <a:gd name="T57" fmla="*/ 958 h 988"/>
                <a:gd name="T58" fmla="*/ 213 w 2055"/>
                <a:gd name="T59" fmla="*/ 988 h 988"/>
                <a:gd name="T60" fmla="*/ 145 w 2055"/>
                <a:gd name="T61" fmla="*/ 984 h 988"/>
                <a:gd name="T62" fmla="*/ 102 w 2055"/>
                <a:gd name="T63" fmla="*/ 958 h 988"/>
                <a:gd name="T64" fmla="*/ 34 w 2055"/>
                <a:gd name="T65" fmla="*/ 903 h 988"/>
                <a:gd name="T66" fmla="*/ 9 w 2055"/>
                <a:gd name="T67" fmla="*/ 864 h 988"/>
                <a:gd name="T68" fmla="*/ 4 w 2055"/>
                <a:gd name="T69" fmla="*/ 809 h 988"/>
                <a:gd name="T70" fmla="*/ 47 w 2055"/>
                <a:gd name="T71" fmla="*/ 728 h 98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55"/>
                <a:gd name="T109" fmla="*/ 0 h 988"/>
                <a:gd name="T110" fmla="*/ 2055 w 2055"/>
                <a:gd name="T111" fmla="*/ 988 h 98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55" h="988">
                  <a:moveTo>
                    <a:pt x="47" y="728"/>
                  </a:moveTo>
                  <a:lnTo>
                    <a:pt x="68" y="703"/>
                  </a:lnTo>
                  <a:lnTo>
                    <a:pt x="90" y="673"/>
                  </a:lnTo>
                  <a:lnTo>
                    <a:pt x="141" y="605"/>
                  </a:lnTo>
                  <a:lnTo>
                    <a:pt x="200" y="524"/>
                  </a:lnTo>
                  <a:lnTo>
                    <a:pt x="273" y="443"/>
                  </a:lnTo>
                  <a:lnTo>
                    <a:pt x="350" y="362"/>
                  </a:lnTo>
                  <a:lnTo>
                    <a:pt x="439" y="285"/>
                  </a:lnTo>
                  <a:lnTo>
                    <a:pt x="533" y="221"/>
                  </a:lnTo>
                  <a:lnTo>
                    <a:pt x="589" y="191"/>
                  </a:lnTo>
                  <a:lnTo>
                    <a:pt x="640" y="166"/>
                  </a:lnTo>
                  <a:lnTo>
                    <a:pt x="699" y="145"/>
                  </a:lnTo>
                  <a:lnTo>
                    <a:pt x="763" y="123"/>
                  </a:lnTo>
                  <a:lnTo>
                    <a:pt x="836" y="102"/>
                  </a:lnTo>
                  <a:lnTo>
                    <a:pt x="908" y="85"/>
                  </a:lnTo>
                  <a:lnTo>
                    <a:pt x="1070" y="55"/>
                  </a:lnTo>
                  <a:lnTo>
                    <a:pt x="1237" y="29"/>
                  </a:lnTo>
                  <a:lnTo>
                    <a:pt x="1403" y="12"/>
                  </a:lnTo>
                  <a:lnTo>
                    <a:pt x="1480" y="4"/>
                  </a:lnTo>
                  <a:lnTo>
                    <a:pt x="1552" y="0"/>
                  </a:lnTo>
                  <a:lnTo>
                    <a:pt x="1620" y="0"/>
                  </a:lnTo>
                  <a:lnTo>
                    <a:pt x="1684" y="0"/>
                  </a:lnTo>
                  <a:lnTo>
                    <a:pt x="1740" y="0"/>
                  </a:lnTo>
                  <a:lnTo>
                    <a:pt x="1787" y="4"/>
                  </a:lnTo>
                  <a:lnTo>
                    <a:pt x="1868" y="21"/>
                  </a:lnTo>
                  <a:lnTo>
                    <a:pt x="1936" y="51"/>
                  </a:lnTo>
                  <a:lnTo>
                    <a:pt x="1987" y="93"/>
                  </a:lnTo>
                  <a:lnTo>
                    <a:pt x="2030" y="140"/>
                  </a:lnTo>
                  <a:lnTo>
                    <a:pt x="2043" y="166"/>
                  </a:lnTo>
                  <a:lnTo>
                    <a:pt x="2051" y="187"/>
                  </a:lnTo>
                  <a:lnTo>
                    <a:pt x="2055" y="213"/>
                  </a:lnTo>
                  <a:lnTo>
                    <a:pt x="2055" y="238"/>
                  </a:lnTo>
                  <a:lnTo>
                    <a:pt x="2047" y="260"/>
                  </a:lnTo>
                  <a:lnTo>
                    <a:pt x="2038" y="281"/>
                  </a:lnTo>
                  <a:lnTo>
                    <a:pt x="2021" y="302"/>
                  </a:lnTo>
                  <a:lnTo>
                    <a:pt x="2000" y="319"/>
                  </a:lnTo>
                  <a:lnTo>
                    <a:pt x="1970" y="332"/>
                  </a:lnTo>
                  <a:lnTo>
                    <a:pt x="1932" y="345"/>
                  </a:lnTo>
                  <a:lnTo>
                    <a:pt x="1885" y="358"/>
                  </a:lnTo>
                  <a:lnTo>
                    <a:pt x="1829" y="366"/>
                  </a:lnTo>
                  <a:lnTo>
                    <a:pt x="1765" y="375"/>
                  </a:lnTo>
                  <a:lnTo>
                    <a:pt x="1702" y="383"/>
                  </a:lnTo>
                  <a:lnTo>
                    <a:pt x="1557" y="400"/>
                  </a:lnTo>
                  <a:lnTo>
                    <a:pt x="1407" y="417"/>
                  </a:lnTo>
                  <a:lnTo>
                    <a:pt x="1258" y="438"/>
                  </a:lnTo>
                  <a:lnTo>
                    <a:pt x="1186" y="451"/>
                  </a:lnTo>
                  <a:lnTo>
                    <a:pt x="1122" y="464"/>
                  </a:lnTo>
                  <a:lnTo>
                    <a:pt x="1058" y="481"/>
                  </a:lnTo>
                  <a:lnTo>
                    <a:pt x="1002" y="498"/>
                  </a:lnTo>
                  <a:lnTo>
                    <a:pt x="900" y="545"/>
                  </a:lnTo>
                  <a:lnTo>
                    <a:pt x="797" y="605"/>
                  </a:lnTo>
                  <a:lnTo>
                    <a:pt x="699" y="673"/>
                  </a:lnTo>
                  <a:lnTo>
                    <a:pt x="610" y="741"/>
                  </a:lnTo>
                  <a:lnTo>
                    <a:pt x="520" y="809"/>
                  </a:lnTo>
                  <a:lnTo>
                    <a:pt x="444" y="873"/>
                  </a:lnTo>
                  <a:lnTo>
                    <a:pt x="371" y="924"/>
                  </a:lnTo>
                  <a:lnTo>
                    <a:pt x="337" y="941"/>
                  </a:lnTo>
                  <a:lnTo>
                    <a:pt x="307" y="958"/>
                  </a:lnTo>
                  <a:lnTo>
                    <a:pt x="256" y="979"/>
                  </a:lnTo>
                  <a:lnTo>
                    <a:pt x="213" y="988"/>
                  </a:lnTo>
                  <a:lnTo>
                    <a:pt x="175" y="988"/>
                  </a:lnTo>
                  <a:lnTo>
                    <a:pt x="145" y="984"/>
                  </a:lnTo>
                  <a:lnTo>
                    <a:pt x="124" y="971"/>
                  </a:lnTo>
                  <a:lnTo>
                    <a:pt x="102" y="958"/>
                  </a:lnTo>
                  <a:lnTo>
                    <a:pt x="68" y="928"/>
                  </a:lnTo>
                  <a:lnTo>
                    <a:pt x="34" y="903"/>
                  </a:lnTo>
                  <a:lnTo>
                    <a:pt x="17" y="886"/>
                  </a:lnTo>
                  <a:lnTo>
                    <a:pt x="9" y="864"/>
                  </a:lnTo>
                  <a:lnTo>
                    <a:pt x="0" y="839"/>
                  </a:lnTo>
                  <a:lnTo>
                    <a:pt x="4" y="809"/>
                  </a:lnTo>
                  <a:lnTo>
                    <a:pt x="21" y="771"/>
                  </a:lnTo>
                  <a:lnTo>
                    <a:pt x="47" y="728"/>
                  </a:lnTo>
                  <a:close/>
                </a:path>
              </a:pathLst>
            </a:custGeom>
            <a:solidFill>
              <a:srgbClr val="FFFFCC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76" name="Rectangle 47"/>
            <p:cNvSpPr>
              <a:spLocks noChangeArrowheads="1"/>
            </p:cNvSpPr>
            <p:nvPr/>
          </p:nvSpPr>
          <p:spPr bwMode="auto">
            <a:xfrm>
              <a:off x="4812" y="1937"/>
              <a:ext cx="25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77" name="Rectangle 48"/>
            <p:cNvSpPr>
              <a:spLocks noChangeArrowheads="1"/>
            </p:cNvSpPr>
            <p:nvPr/>
          </p:nvSpPr>
          <p:spPr bwMode="auto">
            <a:xfrm>
              <a:off x="4872" y="1942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878" name="Rectangle 49"/>
            <p:cNvSpPr>
              <a:spLocks noChangeArrowheads="1"/>
            </p:cNvSpPr>
            <p:nvPr/>
          </p:nvSpPr>
          <p:spPr bwMode="auto">
            <a:xfrm>
              <a:off x="4933" y="201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36879" name="Rectangle 50"/>
            <p:cNvSpPr>
              <a:spLocks noChangeArrowheads="1"/>
            </p:cNvSpPr>
            <p:nvPr/>
          </p:nvSpPr>
          <p:spPr bwMode="auto">
            <a:xfrm>
              <a:off x="4996" y="1942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880" name="Freeform 51"/>
            <p:cNvSpPr>
              <a:spLocks/>
            </p:cNvSpPr>
            <p:nvPr/>
          </p:nvSpPr>
          <p:spPr bwMode="auto">
            <a:xfrm>
              <a:off x="3072" y="1784"/>
              <a:ext cx="55" cy="68"/>
            </a:xfrm>
            <a:custGeom>
              <a:avLst/>
              <a:gdLst>
                <a:gd name="T0" fmla="*/ 30 w 55"/>
                <a:gd name="T1" fmla="*/ 68 h 68"/>
                <a:gd name="T2" fmla="*/ 55 w 55"/>
                <a:gd name="T3" fmla="*/ 68 h 68"/>
                <a:gd name="T4" fmla="*/ 30 w 55"/>
                <a:gd name="T5" fmla="*/ 0 h 68"/>
                <a:gd name="T6" fmla="*/ 0 w 55"/>
                <a:gd name="T7" fmla="*/ 68 h 68"/>
                <a:gd name="T8" fmla="*/ 30 w 55"/>
                <a:gd name="T9" fmla="*/ 68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68"/>
                <a:gd name="T17" fmla="*/ 55 w 55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68">
                  <a:moveTo>
                    <a:pt x="30" y="68"/>
                  </a:moveTo>
                  <a:lnTo>
                    <a:pt x="55" y="68"/>
                  </a:lnTo>
                  <a:lnTo>
                    <a:pt x="30" y="0"/>
                  </a:lnTo>
                  <a:lnTo>
                    <a:pt x="0" y="68"/>
                  </a:lnTo>
                  <a:lnTo>
                    <a:pt x="3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1" name="Line 52"/>
            <p:cNvSpPr>
              <a:spLocks noChangeShapeType="1"/>
            </p:cNvSpPr>
            <p:nvPr/>
          </p:nvSpPr>
          <p:spPr bwMode="auto">
            <a:xfrm flipH="1">
              <a:off x="3098" y="1852"/>
              <a:ext cx="4" cy="16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2" name="Freeform 53"/>
            <p:cNvSpPr>
              <a:spLocks/>
            </p:cNvSpPr>
            <p:nvPr/>
          </p:nvSpPr>
          <p:spPr bwMode="auto">
            <a:xfrm>
              <a:off x="5520" y="3433"/>
              <a:ext cx="68" cy="55"/>
            </a:xfrm>
            <a:custGeom>
              <a:avLst/>
              <a:gdLst>
                <a:gd name="T0" fmla="*/ 0 w 68"/>
                <a:gd name="T1" fmla="*/ 29 h 55"/>
                <a:gd name="T2" fmla="*/ 0 w 68"/>
                <a:gd name="T3" fmla="*/ 55 h 55"/>
                <a:gd name="T4" fmla="*/ 68 w 68"/>
                <a:gd name="T5" fmla="*/ 29 h 55"/>
                <a:gd name="T6" fmla="*/ 0 w 68"/>
                <a:gd name="T7" fmla="*/ 0 h 55"/>
                <a:gd name="T8" fmla="*/ 0 w 68"/>
                <a:gd name="T9" fmla="*/ 29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55"/>
                <a:gd name="T17" fmla="*/ 68 w 68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55">
                  <a:moveTo>
                    <a:pt x="0" y="29"/>
                  </a:moveTo>
                  <a:lnTo>
                    <a:pt x="0" y="55"/>
                  </a:lnTo>
                  <a:lnTo>
                    <a:pt x="68" y="29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3" name="Line 54"/>
            <p:cNvSpPr>
              <a:spLocks noChangeShapeType="1"/>
            </p:cNvSpPr>
            <p:nvPr/>
          </p:nvSpPr>
          <p:spPr bwMode="auto">
            <a:xfrm flipH="1" flipV="1">
              <a:off x="3098" y="3454"/>
              <a:ext cx="2422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4" name="Rectangle 55"/>
            <p:cNvSpPr>
              <a:spLocks noChangeArrowheads="1"/>
            </p:cNvSpPr>
            <p:nvPr/>
          </p:nvSpPr>
          <p:spPr bwMode="auto">
            <a:xfrm>
              <a:off x="5238" y="3156"/>
              <a:ext cx="256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5" name="Rectangle 56"/>
            <p:cNvSpPr>
              <a:spLocks noChangeArrowheads="1"/>
            </p:cNvSpPr>
            <p:nvPr/>
          </p:nvSpPr>
          <p:spPr bwMode="auto">
            <a:xfrm>
              <a:off x="5298" y="3160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de-DE"/>
            </a:p>
          </p:txBody>
        </p:sp>
        <p:sp>
          <p:nvSpPr>
            <p:cNvPr id="36886" name="Rectangle 57"/>
            <p:cNvSpPr>
              <a:spLocks noChangeArrowheads="1"/>
            </p:cNvSpPr>
            <p:nvPr/>
          </p:nvSpPr>
          <p:spPr bwMode="auto">
            <a:xfrm>
              <a:off x="5368" y="323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6887" name="Rectangle 59"/>
            <p:cNvSpPr>
              <a:spLocks noChangeArrowheads="1"/>
            </p:cNvSpPr>
            <p:nvPr/>
          </p:nvSpPr>
          <p:spPr bwMode="auto">
            <a:xfrm>
              <a:off x="3132" y="1852"/>
              <a:ext cx="256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8" name="Rectangle 60"/>
            <p:cNvSpPr>
              <a:spLocks noChangeArrowheads="1"/>
            </p:cNvSpPr>
            <p:nvPr/>
          </p:nvSpPr>
          <p:spPr bwMode="auto">
            <a:xfrm>
              <a:off x="3191" y="1856"/>
              <a:ext cx="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de-DE"/>
            </a:p>
          </p:txBody>
        </p:sp>
        <p:sp>
          <p:nvSpPr>
            <p:cNvPr id="36889" name="Rectangle 61"/>
            <p:cNvSpPr>
              <a:spLocks noChangeArrowheads="1"/>
            </p:cNvSpPr>
            <p:nvPr/>
          </p:nvSpPr>
          <p:spPr bwMode="auto">
            <a:xfrm>
              <a:off x="3261" y="192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36890" name="Rectangle 62"/>
            <p:cNvSpPr>
              <a:spLocks noChangeArrowheads="1"/>
            </p:cNvSpPr>
            <p:nvPr/>
          </p:nvSpPr>
          <p:spPr bwMode="auto">
            <a:xfrm>
              <a:off x="3324" y="185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grpSp>
          <p:nvGrpSpPr>
            <p:cNvPr id="36891" name="Group 92"/>
            <p:cNvGrpSpPr>
              <a:grpSpLocks/>
            </p:cNvGrpSpPr>
            <p:nvPr/>
          </p:nvGrpSpPr>
          <p:grpSpPr bwMode="auto">
            <a:xfrm>
              <a:off x="3230" y="2351"/>
              <a:ext cx="2243" cy="920"/>
              <a:chOff x="3230" y="2351"/>
              <a:chExt cx="2243" cy="920"/>
            </a:xfrm>
          </p:grpSpPr>
          <p:sp>
            <p:nvSpPr>
              <p:cNvPr id="36930" name="Freeform 63"/>
              <p:cNvSpPr>
                <a:spLocks/>
              </p:cNvSpPr>
              <p:nvPr/>
            </p:nvSpPr>
            <p:spPr bwMode="auto">
              <a:xfrm>
                <a:off x="3230" y="3220"/>
                <a:ext cx="42" cy="51"/>
              </a:xfrm>
              <a:custGeom>
                <a:avLst/>
                <a:gdLst>
                  <a:gd name="T0" fmla="*/ 0 w 42"/>
                  <a:gd name="T1" fmla="*/ 46 h 51"/>
                  <a:gd name="T2" fmla="*/ 0 w 42"/>
                  <a:gd name="T3" fmla="*/ 46 h 51"/>
                  <a:gd name="T4" fmla="*/ 4 w 42"/>
                  <a:gd name="T5" fmla="*/ 51 h 51"/>
                  <a:gd name="T6" fmla="*/ 4 w 42"/>
                  <a:gd name="T7" fmla="*/ 51 h 51"/>
                  <a:gd name="T8" fmla="*/ 13 w 42"/>
                  <a:gd name="T9" fmla="*/ 51 h 51"/>
                  <a:gd name="T10" fmla="*/ 42 w 42"/>
                  <a:gd name="T11" fmla="*/ 8 h 51"/>
                  <a:gd name="T12" fmla="*/ 42 w 42"/>
                  <a:gd name="T13" fmla="*/ 4 h 51"/>
                  <a:gd name="T14" fmla="*/ 38 w 42"/>
                  <a:gd name="T15" fmla="*/ 0 h 51"/>
                  <a:gd name="T16" fmla="*/ 34 w 42"/>
                  <a:gd name="T17" fmla="*/ 0 h 51"/>
                  <a:gd name="T18" fmla="*/ 30 w 42"/>
                  <a:gd name="T19" fmla="*/ 4 h 51"/>
                  <a:gd name="T20" fmla="*/ 0 w 42"/>
                  <a:gd name="T21" fmla="*/ 46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51"/>
                  <a:gd name="T35" fmla="*/ 42 w 42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51">
                    <a:moveTo>
                      <a:pt x="0" y="46"/>
                    </a:moveTo>
                    <a:lnTo>
                      <a:pt x="0" y="46"/>
                    </a:lnTo>
                    <a:lnTo>
                      <a:pt x="4" y="51"/>
                    </a:lnTo>
                    <a:lnTo>
                      <a:pt x="13" y="51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0" y="4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1" name="Freeform 64"/>
              <p:cNvSpPr>
                <a:spLocks/>
              </p:cNvSpPr>
              <p:nvPr/>
            </p:nvSpPr>
            <p:spPr bwMode="auto">
              <a:xfrm>
                <a:off x="3285" y="3156"/>
                <a:ext cx="47" cy="51"/>
              </a:xfrm>
              <a:custGeom>
                <a:avLst/>
                <a:gdLst>
                  <a:gd name="T0" fmla="*/ 0 w 47"/>
                  <a:gd name="T1" fmla="*/ 42 h 51"/>
                  <a:gd name="T2" fmla="*/ 0 w 47"/>
                  <a:gd name="T3" fmla="*/ 47 h 51"/>
                  <a:gd name="T4" fmla="*/ 4 w 47"/>
                  <a:gd name="T5" fmla="*/ 51 h 51"/>
                  <a:gd name="T6" fmla="*/ 9 w 47"/>
                  <a:gd name="T7" fmla="*/ 51 h 51"/>
                  <a:gd name="T8" fmla="*/ 13 w 47"/>
                  <a:gd name="T9" fmla="*/ 47 h 51"/>
                  <a:gd name="T10" fmla="*/ 47 w 47"/>
                  <a:gd name="T11" fmla="*/ 8 h 51"/>
                  <a:gd name="T12" fmla="*/ 47 w 47"/>
                  <a:gd name="T13" fmla="*/ 4 h 51"/>
                  <a:gd name="T14" fmla="*/ 43 w 47"/>
                  <a:gd name="T15" fmla="*/ 0 h 51"/>
                  <a:gd name="T16" fmla="*/ 39 w 47"/>
                  <a:gd name="T17" fmla="*/ 0 h 51"/>
                  <a:gd name="T18" fmla="*/ 34 w 47"/>
                  <a:gd name="T19" fmla="*/ 4 h 51"/>
                  <a:gd name="T20" fmla="*/ 0 w 47"/>
                  <a:gd name="T21" fmla="*/ 42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1"/>
                  <a:gd name="T35" fmla="*/ 47 w 47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1">
                    <a:moveTo>
                      <a:pt x="0" y="42"/>
                    </a:moveTo>
                    <a:lnTo>
                      <a:pt x="0" y="47"/>
                    </a:lnTo>
                    <a:lnTo>
                      <a:pt x="4" y="51"/>
                    </a:lnTo>
                    <a:lnTo>
                      <a:pt x="9" y="51"/>
                    </a:lnTo>
                    <a:lnTo>
                      <a:pt x="13" y="47"/>
                    </a:lnTo>
                    <a:lnTo>
                      <a:pt x="47" y="8"/>
                    </a:lnTo>
                    <a:lnTo>
                      <a:pt x="47" y="4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4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2" name="Freeform 65"/>
              <p:cNvSpPr>
                <a:spLocks/>
              </p:cNvSpPr>
              <p:nvPr/>
            </p:nvSpPr>
            <p:spPr bwMode="auto">
              <a:xfrm>
                <a:off x="3345" y="3088"/>
                <a:ext cx="47" cy="51"/>
              </a:xfrm>
              <a:custGeom>
                <a:avLst/>
                <a:gdLst>
                  <a:gd name="T0" fmla="*/ 0 w 47"/>
                  <a:gd name="T1" fmla="*/ 42 h 51"/>
                  <a:gd name="T2" fmla="*/ 0 w 47"/>
                  <a:gd name="T3" fmla="*/ 46 h 51"/>
                  <a:gd name="T4" fmla="*/ 4 w 47"/>
                  <a:gd name="T5" fmla="*/ 51 h 51"/>
                  <a:gd name="T6" fmla="*/ 8 w 47"/>
                  <a:gd name="T7" fmla="*/ 51 h 51"/>
                  <a:gd name="T8" fmla="*/ 13 w 47"/>
                  <a:gd name="T9" fmla="*/ 46 h 51"/>
                  <a:gd name="T10" fmla="*/ 38 w 47"/>
                  <a:gd name="T11" fmla="*/ 17 h 51"/>
                  <a:gd name="T12" fmla="*/ 47 w 47"/>
                  <a:gd name="T13" fmla="*/ 8 h 51"/>
                  <a:gd name="T14" fmla="*/ 47 w 47"/>
                  <a:gd name="T15" fmla="*/ 4 h 51"/>
                  <a:gd name="T16" fmla="*/ 43 w 47"/>
                  <a:gd name="T17" fmla="*/ 0 h 51"/>
                  <a:gd name="T18" fmla="*/ 38 w 47"/>
                  <a:gd name="T19" fmla="*/ 0 h 51"/>
                  <a:gd name="T20" fmla="*/ 34 w 47"/>
                  <a:gd name="T21" fmla="*/ 4 h 51"/>
                  <a:gd name="T22" fmla="*/ 26 w 47"/>
                  <a:gd name="T23" fmla="*/ 12 h 51"/>
                  <a:gd name="T24" fmla="*/ 0 w 47"/>
                  <a:gd name="T25" fmla="*/ 42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51"/>
                  <a:gd name="T41" fmla="*/ 47 w 47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51">
                    <a:moveTo>
                      <a:pt x="0" y="42"/>
                    </a:moveTo>
                    <a:lnTo>
                      <a:pt x="0" y="46"/>
                    </a:lnTo>
                    <a:lnTo>
                      <a:pt x="4" y="51"/>
                    </a:lnTo>
                    <a:lnTo>
                      <a:pt x="8" y="51"/>
                    </a:lnTo>
                    <a:lnTo>
                      <a:pt x="13" y="46"/>
                    </a:lnTo>
                    <a:lnTo>
                      <a:pt x="38" y="17"/>
                    </a:lnTo>
                    <a:lnTo>
                      <a:pt x="47" y="8"/>
                    </a:lnTo>
                    <a:lnTo>
                      <a:pt x="47" y="4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6" y="1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3" name="Freeform 66"/>
              <p:cNvSpPr>
                <a:spLocks/>
              </p:cNvSpPr>
              <p:nvPr/>
            </p:nvSpPr>
            <p:spPr bwMode="auto">
              <a:xfrm>
                <a:off x="3405" y="3019"/>
                <a:ext cx="47" cy="52"/>
              </a:xfrm>
              <a:custGeom>
                <a:avLst/>
                <a:gdLst>
                  <a:gd name="T0" fmla="*/ 0 w 47"/>
                  <a:gd name="T1" fmla="*/ 43 h 52"/>
                  <a:gd name="T2" fmla="*/ 0 w 47"/>
                  <a:gd name="T3" fmla="*/ 47 h 52"/>
                  <a:gd name="T4" fmla="*/ 4 w 47"/>
                  <a:gd name="T5" fmla="*/ 52 h 52"/>
                  <a:gd name="T6" fmla="*/ 8 w 47"/>
                  <a:gd name="T7" fmla="*/ 52 h 52"/>
                  <a:gd name="T8" fmla="*/ 12 w 47"/>
                  <a:gd name="T9" fmla="*/ 47 h 52"/>
                  <a:gd name="T10" fmla="*/ 47 w 47"/>
                  <a:gd name="T11" fmla="*/ 9 h 52"/>
                  <a:gd name="T12" fmla="*/ 47 w 47"/>
                  <a:gd name="T13" fmla="*/ 5 h 52"/>
                  <a:gd name="T14" fmla="*/ 42 w 47"/>
                  <a:gd name="T15" fmla="*/ 0 h 52"/>
                  <a:gd name="T16" fmla="*/ 38 w 47"/>
                  <a:gd name="T17" fmla="*/ 0 h 52"/>
                  <a:gd name="T18" fmla="*/ 34 w 47"/>
                  <a:gd name="T19" fmla="*/ 5 h 52"/>
                  <a:gd name="T20" fmla="*/ 0 w 47"/>
                  <a:gd name="T21" fmla="*/ 43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2"/>
                  <a:gd name="T35" fmla="*/ 47 w 47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2">
                    <a:moveTo>
                      <a:pt x="0" y="43"/>
                    </a:moveTo>
                    <a:lnTo>
                      <a:pt x="0" y="47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2" y="47"/>
                    </a:lnTo>
                    <a:lnTo>
                      <a:pt x="47" y="9"/>
                    </a:lnTo>
                    <a:lnTo>
                      <a:pt x="47" y="5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4" name="Freeform 67"/>
              <p:cNvSpPr>
                <a:spLocks/>
              </p:cNvSpPr>
              <p:nvPr/>
            </p:nvSpPr>
            <p:spPr bwMode="auto">
              <a:xfrm>
                <a:off x="3464" y="2956"/>
                <a:ext cx="47" cy="51"/>
              </a:xfrm>
              <a:custGeom>
                <a:avLst/>
                <a:gdLst>
                  <a:gd name="T0" fmla="*/ 0 w 47"/>
                  <a:gd name="T1" fmla="*/ 42 h 51"/>
                  <a:gd name="T2" fmla="*/ 0 w 47"/>
                  <a:gd name="T3" fmla="*/ 46 h 51"/>
                  <a:gd name="T4" fmla="*/ 5 w 47"/>
                  <a:gd name="T5" fmla="*/ 51 h 51"/>
                  <a:gd name="T6" fmla="*/ 9 w 47"/>
                  <a:gd name="T7" fmla="*/ 51 h 51"/>
                  <a:gd name="T8" fmla="*/ 13 w 47"/>
                  <a:gd name="T9" fmla="*/ 46 h 51"/>
                  <a:gd name="T10" fmla="*/ 47 w 47"/>
                  <a:gd name="T11" fmla="*/ 8 h 51"/>
                  <a:gd name="T12" fmla="*/ 47 w 47"/>
                  <a:gd name="T13" fmla="*/ 4 h 51"/>
                  <a:gd name="T14" fmla="*/ 43 w 47"/>
                  <a:gd name="T15" fmla="*/ 0 h 51"/>
                  <a:gd name="T16" fmla="*/ 39 w 47"/>
                  <a:gd name="T17" fmla="*/ 0 h 51"/>
                  <a:gd name="T18" fmla="*/ 34 w 47"/>
                  <a:gd name="T19" fmla="*/ 4 h 51"/>
                  <a:gd name="T20" fmla="*/ 0 w 47"/>
                  <a:gd name="T21" fmla="*/ 42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1"/>
                  <a:gd name="T35" fmla="*/ 47 w 47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1">
                    <a:moveTo>
                      <a:pt x="0" y="42"/>
                    </a:moveTo>
                    <a:lnTo>
                      <a:pt x="0" y="46"/>
                    </a:lnTo>
                    <a:lnTo>
                      <a:pt x="5" y="51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47" y="8"/>
                    </a:lnTo>
                    <a:lnTo>
                      <a:pt x="47" y="4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4" y="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5" name="Freeform 68"/>
              <p:cNvSpPr>
                <a:spLocks/>
              </p:cNvSpPr>
              <p:nvPr/>
            </p:nvSpPr>
            <p:spPr bwMode="auto">
              <a:xfrm>
                <a:off x="3524" y="2887"/>
                <a:ext cx="51" cy="51"/>
              </a:xfrm>
              <a:custGeom>
                <a:avLst/>
                <a:gdLst>
                  <a:gd name="T0" fmla="*/ 0 w 51"/>
                  <a:gd name="T1" fmla="*/ 43 h 51"/>
                  <a:gd name="T2" fmla="*/ 0 w 51"/>
                  <a:gd name="T3" fmla="*/ 47 h 51"/>
                  <a:gd name="T4" fmla="*/ 4 w 51"/>
                  <a:gd name="T5" fmla="*/ 51 h 51"/>
                  <a:gd name="T6" fmla="*/ 9 w 51"/>
                  <a:gd name="T7" fmla="*/ 51 h 51"/>
                  <a:gd name="T8" fmla="*/ 13 w 51"/>
                  <a:gd name="T9" fmla="*/ 47 h 51"/>
                  <a:gd name="T10" fmla="*/ 51 w 51"/>
                  <a:gd name="T11" fmla="*/ 9 h 51"/>
                  <a:gd name="T12" fmla="*/ 51 w 51"/>
                  <a:gd name="T13" fmla="*/ 5 h 51"/>
                  <a:gd name="T14" fmla="*/ 47 w 51"/>
                  <a:gd name="T15" fmla="*/ 0 h 51"/>
                  <a:gd name="T16" fmla="*/ 43 w 51"/>
                  <a:gd name="T17" fmla="*/ 0 h 51"/>
                  <a:gd name="T18" fmla="*/ 38 w 51"/>
                  <a:gd name="T19" fmla="*/ 5 h 51"/>
                  <a:gd name="T20" fmla="*/ 0 w 51"/>
                  <a:gd name="T21" fmla="*/ 43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"/>
                  <a:gd name="T34" fmla="*/ 0 h 51"/>
                  <a:gd name="T35" fmla="*/ 51 w 51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" h="51">
                    <a:moveTo>
                      <a:pt x="0" y="43"/>
                    </a:moveTo>
                    <a:lnTo>
                      <a:pt x="0" y="47"/>
                    </a:lnTo>
                    <a:lnTo>
                      <a:pt x="4" y="51"/>
                    </a:lnTo>
                    <a:lnTo>
                      <a:pt x="9" y="51"/>
                    </a:lnTo>
                    <a:lnTo>
                      <a:pt x="13" y="47"/>
                    </a:lnTo>
                    <a:lnTo>
                      <a:pt x="51" y="9"/>
                    </a:lnTo>
                    <a:lnTo>
                      <a:pt x="51" y="5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8" y="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6" name="Freeform 69"/>
              <p:cNvSpPr>
                <a:spLocks/>
              </p:cNvSpPr>
              <p:nvPr/>
            </p:nvSpPr>
            <p:spPr bwMode="auto">
              <a:xfrm>
                <a:off x="3588" y="2823"/>
                <a:ext cx="47" cy="52"/>
              </a:xfrm>
              <a:custGeom>
                <a:avLst/>
                <a:gdLst>
                  <a:gd name="T0" fmla="*/ 0 w 47"/>
                  <a:gd name="T1" fmla="*/ 43 h 52"/>
                  <a:gd name="T2" fmla="*/ 0 w 47"/>
                  <a:gd name="T3" fmla="*/ 47 h 52"/>
                  <a:gd name="T4" fmla="*/ 4 w 47"/>
                  <a:gd name="T5" fmla="*/ 52 h 52"/>
                  <a:gd name="T6" fmla="*/ 9 w 47"/>
                  <a:gd name="T7" fmla="*/ 52 h 52"/>
                  <a:gd name="T8" fmla="*/ 13 w 47"/>
                  <a:gd name="T9" fmla="*/ 47 h 52"/>
                  <a:gd name="T10" fmla="*/ 47 w 47"/>
                  <a:gd name="T11" fmla="*/ 9 h 52"/>
                  <a:gd name="T12" fmla="*/ 47 w 47"/>
                  <a:gd name="T13" fmla="*/ 5 h 52"/>
                  <a:gd name="T14" fmla="*/ 43 w 47"/>
                  <a:gd name="T15" fmla="*/ 0 h 52"/>
                  <a:gd name="T16" fmla="*/ 38 w 47"/>
                  <a:gd name="T17" fmla="*/ 0 h 52"/>
                  <a:gd name="T18" fmla="*/ 34 w 47"/>
                  <a:gd name="T19" fmla="*/ 5 h 52"/>
                  <a:gd name="T20" fmla="*/ 0 w 47"/>
                  <a:gd name="T21" fmla="*/ 43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52"/>
                  <a:gd name="T35" fmla="*/ 47 w 47"/>
                  <a:gd name="T36" fmla="*/ 52 h 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52">
                    <a:moveTo>
                      <a:pt x="0" y="43"/>
                    </a:moveTo>
                    <a:lnTo>
                      <a:pt x="0" y="47"/>
                    </a:lnTo>
                    <a:lnTo>
                      <a:pt x="4" y="52"/>
                    </a:lnTo>
                    <a:lnTo>
                      <a:pt x="9" y="52"/>
                    </a:lnTo>
                    <a:lnTo>
                      <a:pt x="13" y="47"/>
                    </a:lnTo>
                    <a:lnTo>
                      <a:pt x="47" y="9"/>
                    </a:lnTo>
                    <a:lnTo>
                      <a:pt x="47" y="5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4" y="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7" name="Freeform 70"/>
              <p:cNvSpPr>
                <a:spLocks/>
              </p:cNvSpPr>
              <p:nvPr/>
            </p:nvSpPr>
            <p:spPr bwMode="auto">
              <a:xfrm>
                <a:off x="3652" y="2764"/>
                <a:ext cx="47" cy="47"/>
              </a:xfrm>
              <a:custGeom>
                <a:avLst/>
                <a:gdLst>
                  <a:gd name="T0" fmla="*/ 4 w 47"/>
                  <a:gd name="T1" fmla="*/ 34 h 47"/>
                  <a:gd name="T2" fmla="*/ 0 w 47"/>
                  <a:gd name="T3" fmla="*/ 38 h 47"/>
                  <a:gd name="T4" fmla="*/ 0 w 47"/>
                  <a:gd name="T5" fmla="*/ 42 h 47"/>
                  <a:gd name="T6" fmla="*/ 4 w 47"/>
                  <a:gd name="T7" fmla="*/ 47 h 47"/>
                  <a:gd name="T8" fmla="*/ 8 w 47"/>
                  <a:gd name="T9" fmla="*/ 47 h 47"/>
                  <a:gd name="T10" fmla="*/ 43 w 47"/>
                  <a:gd name="T11" fmla="*/ 13 h 47"/>
                  <a:gd name="T12" fmla="*/ 47 w 47"/>
                  <a:gd name="T13" fmla="*/ 8 h 47"/>
                  <a:gd name="T14" fmla="*/ 47 w 47"/>
                  <a:gd name="T15" fmla="*/ 4 h 47"/>
                  <a:gd name="T16" fmla="*/ 43 w 47"/>
                  <a:gd name="T17" fmla="*/ 0 h 47"/>
                  <a:gd name="T18" fmla="*/ 38 w 47"/>
                  <a:gd name="T19" fmla="*/ 0 h 47"/>
                  <a:gd name="T20" fmla="*/ 4 w 47"/>
                  <a:gd name="T21" fmla="*/ 34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47"/>
                  <a:gd name="T35" fmla="*/ 47 w 47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47">
                    <a:moveTo>
                      <a:pt x="4" y="34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4" y="47"/>
                    </a:lnTo>
                    <a:lnTo>
                      <a:pt x="8" y="47"/>
                    </a:lnTo>
                    <a:lnTo>
                      <a:pt x="43" y="13"/>
                    </a:lnTo>
                    <a:lnTo>
                      <a:pt x="47" y="8"/>
                    </a:lnTo>
                    <a:lnTo>
                      <a:pt x="47" y="4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8" name="Freeform 71"/>
              <p:cNvSpPr>
                <a:spLocks/>
              </p:cNvSpPr>
              <p:nvPr/>
            </p:nvSpPr>
            <p:spPr bwMode="auto">
              <a:xfrm>
                <a:off x="3716" y="2704"/>
                <a:ext cx="51" cy="47"/>
              </a:xfrm>
              <a:custGeom>
                <a:avLst/>
                <a:gdLst>
                  <a:gd name="T0" fmla="*/ 4 w 51"/>
                  <a:gd name="T1" fmla="*/ 34 h 47"/>
                  <a:gd name="T2" fmla="*/ 0 w 51"/>
                  <a:gd name="T3" fmla="*/ 39 h 47"/>
                  <a:gd name="T4" fmla="*/ 0 w 51"/>
                  <a:gd name="T5" fmla="*/ 43 h 47"/>
                  <a:gd name="T6" fmla="*/ 4 w 51"/>
                  <a:gd name="T7" fmla="*/ 47 h 47"/>
                  <a:gd name="T8" fmla="*/ 8 w 51"/>
                  <a:gd name="T9" fmla="*/ 47 h 47"/>
                  <a:gd name="T10" fmla="*/ 47 w 51"/>
                  <a:gd name="T11" fmla="*/ 13 h 47"/>
                  <a:gd name="T12" fmla="*/ 51 w 51"/>
                  <a:gd name="T13" fmla="*/ 9 h 47"/>
                  <a:gd name="T14" fmla="*/ 51 w 51"/>
                  <a:gd name="T15" fmla="*/ 4 h 47"/>
                  <a:gd name="T16" fmla="*/ 47 w 51"/>
                  <a:gd name="T17" fmla="*/ 0 h 47"/>
                  <a:gd name="T18" fmla="*/ 43 w 51"/>
                  <a:gd name="T19" fmla="*/ 0 h 47"/>
                  <a:gd name="T20" fmla="*/ 4 w 51"/>
                  <a:gd name="T21" fmla="*/ 34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"/>
                  <a:gd name="T34" fmla="*/ 0 h 47"/>
                  <a:gd name="T35" fmla="*/ 51 w 51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" h="47">
                    <a:moveTo>
                      <a:pt x="4" y="34"/>
                    </a:moveTo>
                    <a:lnTo>
                      <a:pt x="0" y="39"/>
                    </a:lnTo>
                    <a:lnTo>
                      <a:pt x="0" y="43"/>
                    </a:lnTo>
                    <a:lnTo>
                      <a:pt x="4" y="47"/>
                    </a:lnTo>
                    <a:lnTo>
                      <a:pt x="8" y="47"/>
                    </a:lnTo>
                    <a:lnTo>
                      <a:pt x="47" y="13"/>
                    </a:lnTo>
                    <a:lnTo>
                      <a:pt x="51" y="9"/>
                    </a:lnTo>
                    <a:lnTo>
                      <a:pt x="51" y="4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39" name="Freeform 72"/>
              <p:cNvSpPr>
                <a:spLocks/>
              </p:cNvSpPr>
              <p:nvPr/>
            </p:nvSpPr>
            <p:spPr bwMode="auto">
              <a:xfrm>
                <a:off x="3784" y="2645"/>
                <a:ext cx="51" cy="46"/>
              </a:xfrm>
              <a:custGeom>
                <a:avLst/>
                <a:gdLst>
                  <a:gd name="T0" fmla="*/ 4 w 51"/>
                  <a:gd name="T1" fmla="*/ 34 h 46"/>
                  <a:gd name="T2" fmla="*/ 0 w 51"/>
                  <a:gd name="T3" fmla="*/ 38 h 46"/>
                  <a:gd name="T4" fmla="*/ 0 w 51"/>
                  <a:gd name="T5" fmla="*/ 42 h 46"/>
                  <a:gd name="T6" fmla="*/ 4 w 51"/>
                  <a:gd name="T7" fmla="*/ 46 h 46"/>
                  <a:gd name="T8" fmla="*/ 9 w 51"/>
                  <a:gd name="T9" fmla="*/ 46 h 46"/>
                  <a:gd name="T10" fmla="*/ 47 w 51"/>
                  <a:gd name="T11" fmla="*/ 12 h 46"/>
                  <a:gd name="T12" fmla="*/ 51 w 51"/>
                  <a:gd name="T13" fmla="*/ 8 h 46"/>
                  <a:gd name="T14" fmla="*/ 51 w 51"/>
                  <a:gd name="T15" fmla="*/ 4 h 46"/>
                  <a:gd name="T16" fmla="*/ 47 w 51"/>
                  <a:gd name="T17" fmla="*/ 0 h 46"/>
                  <a:gd name="T18" fmla="*/ 43 w 51"/>
                  <a:gd name="T19" fmla="*/ 0 h 46"/>
                  <a:gd name="T20" fmla="*/ 4 w 51"/>
                  <a:gd name="T21" fmla="*/ 34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"/>
                  <a:gd name="T34" fmla="*/ 0 h 46"/>
                  <a:gd name="T35" fmla="*/ 51 w 51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" h="46">
                    <a:moveTo>
                      <a:pt x="4" y="34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9" y="46"/>
                    </a:lnTo>
                    <a:lnTo>
                      <a:pt x="47" y="12"/>
                    </a:lnTo>
                    <a:lnTo>
                      <a:pt x="51" y="8"/>
                    </a:lnTo>
                    <a:lnTo>
                      <a:pt x="51" y="4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0" name="Freeform 73"/>
              <p:cNvSpPr>
                <a:spLocks/>
              </p:cNvSpPr>
              <p:nvPr/>
            </p:nvSpPr>
            <p:spPr bwMode="auto">
              <a:xfrm>
                <a:off x="3852" y="2585"/>
                <a:ext cx="52" cy="47"/>
              </a:xfrm>
              <a:custGeom>
                <a:avLst/>
                <a:gdLst>
                  <a:gd name="T0" fmla="*/ 5 w 52"/>
                  <a:gd name="T1" fmla="*/ 34 h 47"/>
                  <a:gd name="T2" fmla="*/ 0 w 52"/>
                  <a:gd name="T3" fmla="*/ 38 h 47"/>
                  <a:gd name="T4" fmla="*/ 0 w 52"/>
                  <a:gd name="T5" fmla="*/ 42 h 47"/>
                  <a:gd name="T6" fmla="*/ 5 w 52"/>
                  <a:gd name="T7" fmla="*/ 47 h 47"/>
                  <a:gd name="T8" fmla="*/ 9 w 52"/>
                  <a:gd name="T9" fmla="*/ 47 h 47"/>
                  <a:gd name="T10" fmla="*/ 39 w 52"/>
                  <a:gd name="T11" fmla="*/ 21 h 47"/>
                  <a:gd name="T12" fmla="*/ 47 w 52"/>
                  <a:gd name="T13" fmla="*/ 13 h 47"/>
                  <a:gd name="T14" fmla="*/ 52 w 52"/>
                  <a:gd name="T15" fmla="*/ 8 h 47"/>
                  <a:gd name="T16" fmla="*/ 52 w 52"/>
                  <a:gd name="T17" fmla="*/ 4 h 47"/>
                  <a:gd name="T18" fmla="*/ 47 w 52"/>
                  <a:gd name="T19" fmla="*/ 0 h 47"/>
                  <a:gd name="T20" fmla="*/ 43 w 52"/>
                  <a:gd name="T21" fmla="*/ 0 h 47"/>
                  <a:gd name="T22" fmla="*/ 35 w 52"/>
                  <a:gd name="T23" fmla="*/ 8 h 47"/>
                  <a:gd name="T24" fmla="*/ 5 w 52"/>
                  <a:gd name="T25" fmla="*/ 34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47"/>
                  <a:gd name="T41" fmla="*/ 52 w 52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47">
                    <a:moveTo>
                      <a:pt x="5" y="34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5" y="47"/>
                    </a:lnTo>
                    <a:lnTo>
                      <a:pt x="9" y="47"/>
                    </a:lnTo>
                    <a:lnTo>
                      <a:pt x="39" y="21"/>
                    </a:lnTo>
                    <a:lnTo>
                      <a:pt x="47" y="13"/>
                    </a:lnTo>
                    <a:lnTo>
                      <a:pt x="52" y="8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5" y="8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1" name="Freeform 74"/>
              <p:cNvSpPr>
                <a:spLocks/>
              </p:cNvSpPr>
              <p:nvPr/>
            </p:nvSpPr>
            <p:spPr bwMode="auto">
              <a:xfrm>
                <a:off x="3921" y="2530"/>
                <a:ext cx="51" cy="46"/>
              </a:xfrm>
              <a:custGeom>
                <a:avLst/>
                <a:gdLst>
                  <a:gd name="T0" fmla="*/ 4 w 51"/>
                  <a:gd name="T1" fmla="*/ 34 h 46"/>
                  <a:gd name="T2" fmla="*/ 0 w 51"/>
                  <a:gd name="T3" fmla="*/ 38 h 46"/>
                  <a:gd name="T4" fmla="*/ 0 w 51"/>
                  <a:gd name="T5" fmla="*/ 42 h 46"/>
                  <a:gd name="T6" fmla="*/ 4 w 51"/>
                  <a:gd name="T7" fmla="*/ 46 h 46"/>
                  <a:gd name="T8" fmla="*/ 8 w 51"/>
                  <a:gd name="T9" fmla="*/ 46 h 46"/>
                  <a:gd name="T10" fmla="*/ 12 w 51"/>
                  <a:gd name="T11" fmla="*/ 42 h 46"/>
                  <a:gd name="T12" fmla="*/ 47 w 51"/>
                  <a:gd name="T13" fmla="*/ 12 h 46"/>
                  <a:gd name="T14" fmla="*/ 51 w 51"/>
                  <a:gd name="T15" fmla="*/ 8 h 46"/>
                  <a:gd name="T16" fmla="*/ 51 w 51"/>
                  <a:gd name="T17" fmla="*/ 4 h 46"/>
                  <a:gd name="T18" fmla="*/ 47 w 51"/>
                  <a:gd name="T19" fmla="*/ 0 h 46"/>
                  <a:gd name="T20" fmla="*/ 42 w 51"/>
                  <a:gd name="T21" fmla="*/ 0 h 46"/>
                  <a:gd name="T22" fmla="*/ 8 w 51"/>
                  <a:gd name="T23" fmla="*/ 29 h 46"/>
                  <a:gd name="T24" fmla="*/ 4 w 51"/>
                  <a:gd name="T25" fmla="*/ 34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46"/>
                  <a:gd name="T41" fmla="*/ 51 w 51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46">
                    <a:moveTo>
                      <a:pt x="4" y="34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4" y="46"/>
                    </a:lnTo>
                    <a:lnTo>
                      <a:pt x="8" y="46"/>
                    </a:lnTo>
                    <a:lnTo>
                      <a:pt x="12" y="42"/>
                    </a:lnTo>
                    <a:lnTo>
                      <a:pt x="47" y="12"/>
                    </a:lnTo>
                    <a:lnTo>
                      <a:pt x="51" y="8"/>
                    </a:lnTo>
                    <a:lnTo>
                      <a:pt x="51" y="4"/>
                    </a:lnTo>
                    <a:lnTo>
                      <a:pt x="47" y="0"/>
                    </a:lnTo>
                    <a:lnTo>
                      <a:pt x="42" y="0"/>
                    </a:lnTo>
                    <a:lnTo>
                      <a:pt x="8" y="29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2" name="Freeform 75"/>
              <p:cNvSpPr>
                <a:spLocks/>
              </p:cNvSpPr>
              <p:nvPr/>
            </p:nvSpPr>
            <p:spPr bwMode="auto">
              <a:xfrm>
                <a:off x="3993" y="2491"/>
                <a:ext cx="60" cy="34"/>
              </a:xfrm>
              <a:custGeom>
                <a:avLst/>
                <a:gdLst>
                  <a:gd name="T0" fmla="*/ 4 w 60"/>
                  <a:gd name="T1" fmla="*/ 21 h 34"/>
                  <a:gd name="T2" fmla="*/ 0 w 60"/>
                  <a:gd name="T3" fmla="*/ 26 h 34"/>
                  <a:gd name="T4" fmla="*/ 0 w 60"/>
                  <a:gd name="T5" fmla="*/ 30 h 34"/>
                  <a:gd name="T6" fmla="*/ 4 w 60"/>
                  <a:gd name="T7" fmla="*/ 34 h 34"/>
                  <a:gd name="T8" fmla="*/ 9 w 60"/>
                  <a:gd name="T9" fmla="*/ 34 h 34"/>
                  <a:gd name="T10" fmla="*/ 30 w 60"/>
                  <a:gd name="T11" fmla="*/ 21 h 34"/>
                  <a:gd name="T12" fmla="*/ 56 w 60"/>
                  <a:gd name="T13" fmla="*/ 13 h 34"/>
                  <a:gd name="T14" fmla="*/ 60 w 60"/>
                  <a:gd name="T15" fmla="*/ 9 h 34"/>
                  <a:gd name="T16" fmla="*/ 60 w 60"/>
                  <a:gd name="T17" fmla="*/ 4 h 34"/>
                  <a:gd name="T18" fmla="*/ 56 w 60"/>
                  <a:gd name="T19" fmla="*/ 0 h 34"/>
                  <a:gd name="T20" fmla="*/ 51 w 60"/>
                  <a:gd name="T21" fmla="*/ 0 h 34"/>
                  <a:gd name="T22" fmla="*/ 26 w 60"/>
                  <a:gd name="T23" fmla="*/ 9 h 34"/>
                  <a:gd name="T24" fmla="*/ 4 w 60"/>
                  <a:gd name="T25" fmla="*/ 21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"/>
                  <a:gd name="T40" fmla="*/ 0 h 34"/>
                  <a:gd name="T41" fmla="*/ 60 w 60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" h="34">
                    <a:moveTo>
                      <a:pt x="4" y="21"/>
                    </a:moveTo>
                    <a:lnTo>
                      <a:pt x="0" y="26"/>
                    </a:lnTo>
                    <a:lnTo>
                      <a:pt x="0" y="30"/>
                    </a:lnTo>
                    <a:lnTo>
                      <a:pt x="4" y="34"/>
                    </a:lnTo>
                    <a:lnTo>
                      <a:pt x="9" y="34"/>
                    </a:lnTo>
                    <a:lnTo>
                      <a:pt x="30" y="21"/>
                    </a:lnTo>
                    <a:lnTo>
                      <a:pt x="56" y="13"/>
                    </a:lnTo>
                    <a:lnTo>
                      <a:pt x="60" y="9"/>
                    </a:lnTo>
                    <a:lnTo>
                      <a:pt x="60" y="4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26" y="9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3" name="Freeform 76"/>
              <p:cNvSpPr>
                <a:spLocks/>
              </p:cNvSpPr>
              <p:nvPr/>
            </p:nvSpPr>
            <p:spPr bwMode="auto">
              <a:xfrm>
                <a:off x="4074" y="2461"/>
                <a:ext cx="64" cy="30"/>
              </a:xfrm>
              <a:custGeom>
                <a:avLst/>
                <a:gdLst>
                  <a:gd name="T0" fmla="*/ 4 w 64"/>
                  <a:gd name="T1" fmla="*/ 17 h 30"/>
                  <a:gd name="T2" fmla="*/ 0 w 64"/>
                  <a:gd name="T3" fmla="*/ 22 h 30"/>
                  <a:gd name="T4" fmla="*/ 0 w 64"/>
                  <a:gd name="T5" fmla="*/ 26 h 30"/>
                  <a:gd name="T6" fmla="*/ 4 w 64"/>
                  <a:gd name="T7" fmla="*/ 30 h 30"/>
                  <a:gd name="T8" fmla="*/ 9 w 64"/>
                  <a:gd name="T9" fmla="*/ 30 h 30"/>
                  <a:gd name="T10" fmla="*/ 39 w 64"/>
                  <a:gd name="T11" fmla="*/ 22 h 30"/>
                  <a:gd name="T12" fmla="*/ 60 w 64"/>
                  <a:gd name="T13" fmla="*/ 13 h 30"/>
                  <a:gd name="T14" fmla="*/ 64 w 64"/>
                  <a:gd name="T15" fmla="*/ 9 h 30"/>
                  <a:gd name="T16" fmla="*/ 64 w 64"/>
                  <a:gd name="T17" fmla="*/ 5 h 30"/>
                  <a:gd name="T18" fmla="*/ 60 w 64"/>
                  <a:gd name="T19" fmla="*/ 0 h 30"/>
                  <a:gd name="T20" fmla="*/ 56 w 64"/>
                  <a:gd name="T21" fmla="*/ 0 h 30"/>
                  <a:gd name="T22" fmla="*/ 34 w 64"/>
                  <a:gd name="T23" fmla="*/ 9 h 30"/>
                  <a:gd name="T24" fmla="*/ 4 w 64"/>
                  <a:gd name="T25" fmla="*/ 17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30"/>
                  <a:gd name="T41" fmla="*/ 64 w 64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30">
                    <a:moveTo>
                      <a:pt x="4" y="17"/>
                    </a:moveTo>
                    <a:lnTo>
                      <a:pt x="0" y="22"/>
                    </a:lnTo>
                    <a:lnTo>
                      <a:pt x="0" y="26"/>
                    </a:lnTo>
                    <a:lnTo>
                      <a:pt x="4" y="30"/>
                    </a:lnTo>
                    <a:lnTo>
                      <a:pt x="9" y="30"/>
                    </a:lnTo>
                    <a:lnTo>
                      <a:pt x="39" y="22"/>
                    </a:lnTo>
                    <a:lnTo>
                      <a:pt x="60" y="13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34" y="9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4" name="Freeform 77"/>
              <p:cNvSpPr>
                <a:spLocks/>
              </p:cNvSpPr>
              <p:nvPr/>
            </p:nvSpPr>
            <p:spPr bwMode="auto">
              <a:xfrm>
                <a:off x="4164" y="2444"/>
                <a:ext cx="59" cy="22"/>
              </a:xfrm>
              <a:custGeom>
                <a:avLst/>
                <a:gdLst>
                  <a:gd name="T0" fmla="*/ 4 w 59"/>
                  <a:gd name="T1" fmla="*/ 9 h 22"/>
                  <a:gd name="T2" fmla="*/ 0 w 59"/>
                  <a:gd name="T3" fmla="*/ 13 h 22"/>
                  <a:gd name="T4" fmla="*/ 0 w 59"/>
                  <a:gd name="T5" fmla="*/ 17 h 22"/>
                  <a:gd name="T6" fmla="*/ 4 w 59"/>
                  <a:gd name="T7" fmla="*/ 22 h 22"/>
                  <a:gd name="T8" fmla="*/ 8 w 59"/>
                  <a:gd name="T9" fmla="*/ 22 h 22"/>
                  <a:gd name="T10" fmla="*/ 34 w 59"/>
                  <a:gd name="T11" fmla="*/ 17 h 22"/>
                  <a:gd name="T12" fmla="*/ 55 w 59"/>
                  <a:gd name="T13" fmla="*/ 13 h 22"/>
                  <a:gd name="T14" fmla="*/ 59 w 59"/>
                  <a:gd name="T15" fmla="*/ 9 h 22"/>
                  <a:gd name="T16" fmla="*/ 59 w 59"/>
                  <a:gd name="T17" fmla="*/ 5 h 22"/>
                  <a:gd name="T18" fmla="*/ 55 w 59"/>
                  <a:gd name="T19" fmla="*/ 0 h 22"/>
                  <a:gd name="T20" fmla="*/ 51 w 59"/>
                  <a:gd name="T21" fmla="*/ 0 h 22"/>
                  <a:gd name="T22" fmla="*/ 30 w 59"/>
                  <a:gd name="T23" fmla="*/ 5 h 22"/>
                  <a:gd name="T24" fmla="*/ 4 w 59"/>
                  <a:gd name="T25" fmla="*/ 9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22"/>
                  <a:gd name="T41" fmla="*/ 59 w 59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22">
                    <a:moveTo>
                      <a:pt x="4" y="9"/>
                    </a:moveTo>
                    <a:lnTo>
                      <a:pt x="0" y="13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34" y="17"/>
                    </a:lnTo>
                    <a:lnTo>
                      <a:pt x="55" y="13"/>
                    </a:lnTo>
                    <a:lnTo>
                      <a:pt x="59" y="9"/>
                    </a:lnTo>
                    <a:lnTo>
                      <a:pt x="59" y="5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30" y="5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5" name="Freeform 78"/>
              <p:cNvSpPr>
                <a:spLocks/>
              </p:cNvSpPr>
              <p:nvPr/>
            </p:nvSpPr>
            <p:spPr bwMode="auto">
              <a:xfrm>
                <a:off x="4249" y="2427"/>
                <a:ext cx="64" cy="22"/>
              </a:xfrm>
              <a:custGeom>
                <a:avLst/>
                <a:gdLst>
                  <a:gd name="T0" fmla="*/ 4 w 64"/>
                  <a:gd name="T1" fmla="*/ 9 h 22"/>
                  <a:gd name="T2" fmla="*/ 0 w 64"/>
                  <a:gd name="T3" fmla="*/ 13 h 22"/>
                  <a:gd name="T4" fmla="*/ 0 w 64"/>
                  <a:gd name="T5" fmla="*/ 17 h 22"/>
                  <a:gd name="T6" fmla="*/ 4 w 64"/>
                  <a:gd name="T7" fmla="*/ 22 h 22"/>
                  <a:gd name="T8" fmla="*/ 9 w 64"/>
                  <a:gd name="T9" fmla="*/ 22 h 22"/>
                  <a:gd name="T10" fmla="*/ 51 w 64"/>
                  <a:gd name="T11" fmla="*/ 13 h 22"/>
                  <a:gd name="T12" fmla="*/ 60 w 64"/>
                  <a:gd name="T13" fmla="*/ 13 h 22"/>
                  <a:gd name="T14" fmla="*/ 64 w 64"/>
                  <a:gd name="T15" fmla="*/ 9 h 22"/>
                  <a:gd name="T16" fmla="*/ 64 w 64"/>
                  <a:gd name="T17" fmla="*/ 5 h 22"/>
                  <a:gd name="T18" fmla="*/ 60 w 64"/>
                  <a:gd name="T19" fmla="*/ 0 h 22"/>
                  <a:gd name="T20" fmla="*/ 55 w 64"/>
                  <a:gd name="T21" fmla="*/ 0 h 22"/>
                  <a:gd name="T22" fmla="*/ 47 w 64"/>
                  <a:gd name="T23" fmla="*/ 0 h 22"/>
                  <a:gd name="T24" fmla="*/ 4 w 64"/>
                  <a:gd name="T25" fmla="*/ 9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22"/>
                  <a:gd name="T41" fmla="*/ 64 w 64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22">
                    <a:moveTo>
                      <a:pt x="4" y="9"/>
                    </a:moveTo>
                    <a:lnTo>
                      <a:pt x="0" y="13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51" y="13"/>
                    </a:lnTo>
                    <a:lnTo>
                      <a:pt x="60" y="13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6" name="Freeform 79"/>
              <p:cNvSpPr>
                <a:spLocks/>
              </p:cNvSpPr>
              <p:nvPr/>
            </p:nvSpPr>
            <p:spPr bwMode="auto">
              <a:xfrm>
                <a:off x="4339" y="2414"/>
                <a:ext cx="63" cy="22"/>
              </a:xfrm>
              <a:custGeom>
                <a:avLst/>
                <a:gdLst>
                  <a:gd name="T0" fmla="*/ 4 w 63"/>
                  <a:gd name="T1" fmla="*/ 9 h 22"/>
                  <a:gd name="T2" fmla="*/ 0 w 63"/>
                  <a:gd name="T3" fmla="*/ 13 h 22"/>
                  <a:gd name="T4" fmla="*/ 0 w 63"/>
                  <a:gd name="T5" fmla="*/ 18 h 22"/>
                  <a:gd name="T6" fmla="*/ 4 w 63"/>
                  <a:gd name="T7" fmla="*/ 22 h 22"/>
                  <a:gd name="T8" fmla="*/ 8 w 63"/>
                  <a:gd name="T9" fmla="*/ 22 h 22"/>
                  <a:gd name="T10" fmla="*/ 21 w 63"/>
                  <a:gd name="T11" fmla="*/ 18 h 22"/>
                  <a:gd name="T12" fmla="*/ 59 w 63"/>
                  <a:gd name="T13" fmla="*/ 13 h 22"/>
                  <a:gd name="T14" fmla="*/ 63 w 63"/>
                  <a:gd name="T15" fmla="*/ 9 h 22"/>
                  <a:gd name="T16" fmla="*/ 63 w 63"/>
                  <a:gd name="T17" fmla="*/ 5 h 22"/>
                  <a:gd name="T18" fmla="*/ 59 w 63"/>
                  <a:gd name="T19" fmla="*/ 0 h 22"/>
                  <a:gd name="T20" fmla="*/ 55 w 63"/>
                  <a:gd name="T21" fmla="*/ 0 h 22"/>
                  <a:gd name="T22" fmla="*/ 17 w 63"/>
                  <a:gd name="T23" fmla="*/ 5 h 22"/>
                  <a:gd name="T24" fmla="*/ 4 w 63"/>
                  <a:gd name="T25" fmla="*/ 9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22"/>
                  <a:gd name="T41" fmla="*/ 63 w 63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22">
                    <a:moveTo>
                      <a:pt x="4" y="9"/>
                    </a:moveTo>
                    <a:lnTo>
                      <a:pt x="0" y="13"/>
                    </a:lnTo>
                    <a:lnTo>
                      <a:pt x="0" y="18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21" y="18"/>
                    </a:lnTo>
                    <a:lnTo>
                      <a:pt x="59" y="13"/>
                    </a:lnTo>
                    <a:lnTo>
                      <a:pt x="63" y="9"/>
                    </a:lnTo>
                    <a:lnTo>
                      <a:pt x="63" y="5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17" y="5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7" name="Freeform 80"/>
              <p:cNvSpPr>
                <a:spLocks/>
              </p:cNvSpPr>
              <p:nvPr/>
            </p:nvSpPr>
            <p:spPr bwMode="auto">
              <a:xfrm>
                <a:off x="4428" y="2402"/>
                <a:ext cx="64" cy="21"/>
              </a:xfrm>
              <a:custGeom>
                <a:avLst/>
                <a:gdLst>
                  <a:gd name="T0" fmla="*/ 4 w 64"/>
                  <a:gd name="T1" fmla="*/ 8 h 21"/>
                  <a:gd name="T2" fmla="*/ 0 w 64"/>
                  <a:gd name="T3" fmla="*/ 12 h 21"/>
                  <a:gd name="T4" fmla="*/ 0 w 64"/>
                  <a:gd name="T5" fmla="*/ 17 h 21"/>
                  <a:gd name="T6" fmla="*/ 4 w 64"/>
                  <a:gd name="T7" fmla="*/ 21 h 21"/>
                  <a:gd name="T8" fmla="*/ 9 w 64"/>
                  <a:gd name="T9" fmla="*/ 21 h 21"/>
                  <a:gd name="T10" fmla="*/ 60 w 64"/>
                  <a:gd name="T11" fmla="*/ 12 h 21"/>
                  <a:gd name="T12" fmla="*/ 64 w 64"/>
                  <a:gd name="T13" fmla="*/ 8 h 21"/>
                  <a:gd name="T14" fmla="*/ 64 w 64"/>
                  <a:gd name="T15" fmla="*/ 4 h 21"/>
                  <a:gd name="T16" fmla="*/ 60 w 64"/>
                  <a:gd name="T17" fmla="*/ 0 h 21"/>
                  <a:gd name="T18" fmla="*/ 56 w 64"/>
                  <a:gd name="T19" fmla="*/ 0 h 21"/>
                  <a:gd name="T20" fmla="*/ 4 w 64"/>
                  <a:gd name="T21" fmla="*/ 8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21"/>
                  <a:gd name="T35" fmla="*/ 64 w 6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21">
                    <a:moveTo>
                      <a:pt x="4" y="8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9" y="21"/>
                    </a:lnTo>
                    <a:lnTo>
                      <a:pt x="60" y="12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8" name="Freeform 81"/>
              <p:cNvSpPr>
                <a:spLocks/>
              </p:cNvSpPr>
              <p:nvPr/>
            </p:nvSpPr>
            <p:spPr bwMode="auto">
              <a:xfrm>
                <a:off x="4518" y="2393"/>
                <a:ext cx="64" cy="21"/>
              </a:xfrm>
              <a:custGeom>
                <a:avLst/>
                <a:gdLst>
                  <a:gd name="T0" fmla="*/ 4 w 64"/>
                  <a:gd name="T1" fmla="*/ 9 h 21"/>
                  <a:gd name="T2" fmla="*/ 0 w 64"/>
                  <a:gd name="T3" fmla="*/ 13 h 21"/>
                  <a:gd name="T4" fmla="*/ 0 w 64"/>
                  <a:gd name="T5" fmla="*/ 17 h 21"/>
                  <a:gd name="T6" fmla="*/ 4 w 64"/>
                  <a:gd name="T7" fmla="*/ 21 h 21"/>
                  <a:gd name="T8" fmla="*/ 8 w 64"/>
                  <a:gd name="T9" fmla="*/ 21 h 21"/>
                  <a:gd name="T10" fmla="*/ 59 w 64"/>
                  <a:gd name="T11" fmla="*/ 13 h 21"/>
                  <a:gd name="T12" fmla="*/ 64 w 64"/>
                  <a:gd name="T13" fmla="*/ 9 h 21"/>
                  <a:gd name="T14" fmla="*/ 64 w 64"/>
                  <a:gd name="T15" fmla="*/ 4 h 21"/>
                  <a:gd name="T16" fmla="*/ 59 w 64"/>
                  <a:gd name="T17" fmla="*/ 0 h 21"/>
                  <a:gd name="T18" fmla="*/ 55 w 64"/>
                  <a:gd name="T19" fmla="*/ 0 h 21"/>
                  <a:gd name="T20" fmla="*/ 4 w 64"/>
                  <a:gd name="T21" fmla="*/ 9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21"/>
                  <a:gd name="T35" fmla="*/ 64 w 64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21">
                    <a:moveTo>
                      <a:pt x="4" y="9"/>
                    </a:move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4" y="4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49" name="Freeform 82"/>
              <p:cNvSpPr>
                <a:spLocks/>
              </p:cNvSpPr>
              <p:nvPr/>
            </p:nvSpPr>
            <p:spPr bwMode="auto">
              <a:xfrm>
                <a:off x="4607" y="2389"/>
                <a:ext cx="64" cy="17"/>
              </a:xfrm>
              <a:custGeom>
                <a:avLst/>
                <a:gdLst>
                  <a:gd name="T0" fmla="*/ 4 w 64"/>
                  <a:gd name="T1" fmla="*/ 4 h 17"/>
                  <a:gd name="T2" fmla="*/ 0 w 64"/>
                  <a:gd name="T3" fmla="*/ 8 h 17"/>
                  <a:gd name="T4" fmla="*/ 0 w 64"/>
                  <a:gd name="T5" fmla="*/ 13 h 17"/>
                  <a:gd name="T6" fmla="*/ 4 w 64"/>
                  <a:gd name="T7" fmla="*/ 17 h 17"/>
                  <a:gd name="T8" fmla="*/ 9 w 64"/>
                  <a:gd name="T9" fmla="*/ 17 h 17"/>
                  <a:gd name="T10" fmla="*/ 30 w 64"/>
                  <a:gd name="T11" fmla="*/ 13 h 17"/>
                  <a:gd name="T12" fmla="*/ 60 w 64"/>
                  <a:gd name="T13" fmla="*/ 13 h 17"/>
                  <a:gd name="T14" fmla="*/ 64 w 64"/>
                  <a:gd name="T15" fmla="*/ 8 h 17"/>
                  <a:gd name="T16" fmla="*/ 64 w 64"/>
                  <a:gd name="T17" fmla="*/ 4 h 17"/>
                  <a:gd name="T18" fmla="*/ 60 w 64"/>
                  <a:gd name="T19" fmla="*/ 0 h 17"/>
                  <a:gd name="T20" fmla="*/ 56 w 64"/>
                  <a:gd name="T21" fmla="*/ 0 h 17"/>
                  <a:gd name="T22" fmla="*/ 26 w 64"/>
                  <a:gd name="T23" fmla="*/ 0 h 17"/>
                  <a:gd name="T24" fmla="*/ 4 w 64"/>
                  <a:gd name="T25" fmla="*/ 4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17"/>
                  <a:gd name="T41" fmla="*/ 64 w 64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17">
                    <a:moveTo>
                      <a:pt x="4" y="4"/>
                    </a:moveTo>
                    <a:lnTo>
                      <a:pt x="0" y="8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30" y="13"/>
                    </a:lnTo>
                    <a:lnTo>
                      <a:pt x="60" y="13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26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0" name="Freeform 83"/>
              <p:cNvSpPr>
                <a:spLocks/>
              </p:cNvSpPr>
              <p:nvPr/>
            </p:nvSpPr>
            <p:spPr bwMode="auto">
              <a:xfrm>
                <a:off x="4697" y="2380"/>
                <a:ext cx="59" cy="17"/>
              </a:xfrm>
              <a:custGeom>
                <a:avLst/>
                <a:gdLst>
                  <a:gd name="T0" fmla="*/ 4 w 59"/>
                  <a:gd name="T1" fmla="*/ 5 h 17"/>
                  <a:gd name="T2" fmla="*/ 0 w 59"/>
                  <a:gd name="T3" fmla="*/ 9 h 17"/>
                  <a:gd name="T4" fmla="*/ 0 w 59"/>
                  <a:gd name="T5" fmla="*/ 13 h 17"/>
                  <a:gd name="T6" fmla="*/ 4 w 59"/>
                  <a:gd name="T7" fmla="*/ 17 h 17"/>
                  <a:gd name="T8" fmla="*/ 8 w 59"/>
                  <a:gd name="T9" fmla="*/ 17 h 17"/>
                  <a:gd name="T10" fmla="*/ 55 w 59"/>
                  <a:gd name="T11" fmla="*/ 13 h 17"/>
                  <a:gd name="T12" fmla="*/ 59 w 59"/>
                  <a:gd name="T13" fmla="*/ 9 h 17"/>
                  <a:gd name="T14" fmla="*/ 59 w 59"/>
                  <a:gd name="T15" fmla="*/ 5 h 17"/>
                  <a:gd name="T16" fmla="*/ 55 w 59"/>
                  <a:gd name="T17" fmla="*/ 0 h 17"/>
                  <a:gd name="T18" fmla="*/ 51 w 59"/>
                  <a:gd name="T19" fmla="*/ 0 h 17"/>
                  <a:gd name="T20" fmla="*/ 4 w 59"/>
                  <a:gd name="T21" fmla="*/ 5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9"/>
                  <a:gd name="T34" fmla="*/ 0 h 17"/>
                  <a:gd name="T35" fmla="*/ 59 w 59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9" h="17">
                    <a:moveTo>
                      <a:pt x="4" y="5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55" y="13"/>
                    </a:lnTo>
                    <a:lnTo>
                      <a:pt x="59" y="9"/>
                    </a:lnTo>
                    <a:lnTo>
                      <a:pt x="59" y="5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1" name="Freeform 84"/>
              <p:cNvSpPr>
                <a:spLocks/>
              </p:cNvSpPr>
              <p:nvPr/>
            </p:nvSpPr>
            <p:spPr bwMode="auto">
              <a:xfrm>
                <a:off x="4782" y="2376"/>
                <a:ext cx="64" cy="17"/>
              </a:xfrm>
              <a:custGeom>
                <a:avLst/>
                <a:gdLst>
                  <a:gd name="T0" fmla="*/ 4 w 64"/>
                  <a:gd name="T1" fmla="*/ 4 h 17"/>
                  <a:gd name="T2" fmla="*/ 0 w 64"/>
                  <a:gd name="T3" fmla="*/ 9 h 17"/>
                  <a:gd name="T4" fmla="*/ 0 w 64"/>
                  <a:gd name="T5" fmla="*/ 13 h 17"/>
                  <a:gd name="T6" fmla="*/ 4 w 64"/>
                  <a:gd name="T7" fmla="*/ 17 h 17"/>
                  <a:gd name="T8" fmla="*/ 9 w 64"/>
                  <a:gd name="T9" fmla="*/ 17 h 17"/>
                  <a:gd name="T10" fmla="*/ 60 w 64"/>
                  <a:gd name="T11" fmla="*/ 13 h 17"/>
                  <a:gd name="T12" fmla="*/ 64 w 64"/>
                  <a:gd name="T13" fmla="*/ 9 h 17"/>
                  <a:gd name="T14" fmla="*/ 64 w 64"/>
                  <a:gd name="T15" fmla="*/ 4 h 17"/>
                  <a:gd name="T16" fmla="*/ 60 w 64"/>
                  <a:gd name="T17" fmla="*/ 0 h 17"/>
                  <a:gd name="T18" fmla="*/ 55 w 64"/>
                  <a:gd name="T19" fmla="*/ 0 h 17"/>
                  <a:gd name="T20" fmla="*/ 4 w 64"/>
                  <a:gd name="T21" fmla="*/ 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7"/>
                  <a:gd name="T35" fmla="*/ 64 w 6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7">
                    <a:moveTo>
                      <a:pt x="4" y="4"/>
                    </a:moveTo>
                    <a:lnTo>
                      <a:pt x="0" y="9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9" y="17"/>
                    </a:lnTo>
                    <a:lnTo>
                      <a:pt x="60" y="13"/>
                    </a:lnTo>
                    <a:lnTo>
                      <a:pt x="64" y="9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2" name="Freeform 85"/>
              <p:cNvSpPr>
                <a:spLocks/>
              </p:cNvSpPr>
              <p:nvPr/>
            </p:nvSpPr>
            <p:spPr bwMode="auto">
              <a:xfrm>
                <a:off x="4872" y="2372"/>
                <a:ext cx="64" cy="13"/>
              </a:xfrm>
              <a:custGeom>
                <a:avLst/>
                <a:gdLst>
                  <a:gd name="T0" fmla="*/ 4 w 64"/>
                  <a:gd name="T1" fmla="*/ 0 h 13"/>
                  <a:gd name="T2" fmla="*/ 0 w 64"/>
                  <a:gd name="T3" fmla="*/ 4 h 13"/>
                  <a:gd name="T4" fmla="*/ 0 w 64"/>
                  <a:gd name="T5" fmla="*/ 8 h 13"/>
                  <a:gd name="T6" fmla="*/ 4 w 64"/>
                  <a:gd name="T7" fmla="*/ 13 h 13"/>
                  <a:gd name="T8" fmla="*/ 8 w 64"/>
                  <a:gd name="T9" fmla="*/ 13 h 13"/>
                  <a:gd name="T10" fmla="*/ 59 w 64"/>
                  <a:gd name="T11" fmla="*/ 13 h 13"/>
                  <a:gd name="T12" fmla="*/ 64 w 64"/>
                  <a:gd name="T13" fmla="*/ 8 h 13"/>
                  <a:gd name="T14" fmla="*/ 64 w 64"/>
                  <a:gd name="T15" fmla="*/ 4 h 13"/>
                  <a:gd name="T16" fmla="*/ 59 w 64"/>
                  <a:gd name="T17" fmla="*/ 0 h 13"/>
                  <a:gd name="T18" fmla="*/ 55 w 64"/>
                  <a:gd name="T19" fmla="*/ 0 h 13"/>
                  <a:gd name="T20" fmla="*/ 4 w 64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3"/>
                  <a:gd name="T35" fmla="*/ 64 w 64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3">
                    <a:moveTo>
                      <a:pt x="4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59" y="13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3" name="Freeform 86"/>
              <p:cNvSpPr>
                <a:spLocks/>
              </p:cNvSpPr>
              <p:nvPr/>
            </p:nvSpPr>
            <p:spPr bwMode="auto">
              <a:xfrm>
                <a:off x="4961" y="2368"/>
                <a:ext cx="64" cy="12"/>
              </a:xfrm>
              <a:custGeom>
                <a:avLst/>
                <a:gdLst>
                  <a:gd name="T0" fmla="*/ 4 w 64"/>
                  <a:gd name="T1" fmla="*/ 0 h 12"/>
                  <a:gd name="T2" fmla="*/ 0 w 64"/>
                  <a:gd name="T3" fmla="*/ 4 h 12"/>
                  <a:gd name="T4" fmla="*/ 0 w 64"/>
                  <a:gd name="T5" fmla="*/ 8 h 12"/>
                  <a:gd name="T6" fmla="*/ 4 w 64"/>
                  <a:gd name="T7" fmla="*/ 12 h 12"/>
                  <a:gd name="T8" fmla="*/ 9 w 64"/>
                  <a:gd name="T9" fmla="*/ 12 h 12"/>
                  <a:gd name="T10" fmla="*/ 60 w 64"/>
                  <a:gd name="T11" fmla="*/ 12 h 12"/>
                  <a:gd name="T12" fmla="*/ 64 w 64"/>
                  <a:gd name="T13" fmla="*/ 8 h 12"/>
                  <a:gd name="T14" fmla="*/ 64 w 64"/>
                  <a:gd name="T15" fmla="*/ 4 h 12"/>
                  <a:gd name="T16" fmla="*/ 60 w 64"/>
                  <a:gd name="T17" fmla="*/ 0 h 12"/>
                  <a:gd name="T18" fmla="*/ 56 w 64"/>
                  <a:gd name="T19" fmla="*/ 0 h 12"/>
                  <a:gd name="T20" fmla="*/ 4 w 6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2"/>
                  <a:gd name="T35" fmla="*/ 64 w 6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2">
                    <a:moveTo>
                      <a:pt x="4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9" y="12"/>
                    </a:lnTo>
                    <a:lnTo>
                      <a:pt x="60" y="12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4" name="Freeform 87"/>
              <p:cNvSpPr>
                <a:spLocks/>
              </p:cNvSpPr>
              <p:nvPr/>
            </p:nvSpPr>
            <p:spPr bwMode="auto">
              <a:xfrm>
                <a:off x="5051" y="2363"/>
                <a:ext cx="64" cy="13"/>
              </a:xfrm>
              <a:custGeom>
                <a:avLst/>
                <a:gdLst>
                  <a:gd name="T0" fmla="*/ 4 w 64"/>
                  <a:gd name="T1" fmla="*/ 0 h 13"/>
                  <a:gd name="T2" fmla="*/ 0 w 64"/>
                  <a:gd name="T3" fmla="*/ 5 h 13"/>
                  <a:gd name="T4" fmla="*/ 0 w 64"/>
                  <a:gd name="T5" fmla="*/ 9 h 13"/>
                  <a:gd name="T6" fmla="*/ 4 w 64"/>
                  <a:gd name="T7" fmla="*/ 13 h 13"/>
                  <a:gd name="T8" fmla="*/ 8 w 64"/>
                  <a:gd name="T9" fmla="*/ 13 h 13"/>
                  <a:gd name="T10" fmla="*/ 59 w 64"/>
                  <a:gd name="T11" fmla="*/ 13 h 13"/>
                  <a:gd name="T12" fmla="*/ 64 w 64"/>
                  <a:gd name="T13" fmla="*/ 9 h 13"/>
                  <a:gd name="T14" fmla="*/ 64 w 64"/>
                  <a:gd name="T15" fmla="*/ 5 h 13"/>
                  <a:gd name="T16" fmla="*/ 59 w 64"/>
                  <a:gd name="T17" fmla="*/ 0 h 13"/>
                  <a:gd name="T18" fmla="*/ 55 w 64"/>
                  <a:gd name="T19" fmla="*/ 0 h 13"/>
                  <a:gd name="T20" fmla="*/ 4 w 64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3"/>
                  <a:gd name="T35" fmla="*/ 64 w 64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3">
                    <a:moveTo>
                      <a:pt x="4" y="0"/>
                    </a:moveTo>
                    <a:lnTo>
                      <a:pt x="0" y="5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59" y="13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5" name="Freeform 88"/>
              <p:cNvSpPr>
                <a:spLocks/>
              </p:cNvSpPr>
              <p:nvPr/>
            </p:nvSpPr>
            <p:spPr bwMode="auto">
              <a:xfrm>
                <a:off x="5140" y="2359"/>
                <a:ext cx="64" cy="13"/>
              </a:xfrm>
              <a:custGeom>
                <a:avLst/>
                <a:gdLst>
                  <a:gd name="T0" fmla="*/ 5 w 64"/>
                  <a:gd name="T1" fmla="*/ 0 h 13"/>
                  <a:gd name="T2" fmla="*/ 0 w 64"/>
                  <a:gd name="T3" fmla="*/ 4 h 13"/>
                  <a:gd name="T4" fmla="*/ 0 w 64"/>
                  <a:gd name="T5" fmla="*/ 9 h 13"/>
                  <a:gd name="T6" fmla="*/ 5 w 64"/>
                  <a:gd name="T7" fmla="*/ 13 h 13"/>
                  <a:gd name="T8" fmla="*/ 9 w 64"/>
                  <a:gd name="T9" fmla="*/ 13 h 13"/>
                  <a:gd name="T10" fmla="*/ 60 w 64"/>
                  <a:gd name="T11" fmla="*/ 13 h 13"/>
                  <a:gd name="T12" fmla="*/ 64 w 64"/>
                  <a:gd name="T13" fmla="*/ 9 h 13"/>
                  <a:gd name="T14" fmla="*/ 64 w 64"/>
                  <a:gd name="T15" fmla="*/ 4 h 13"/>
                  <a:gd name="T16" fmla="*/ 60 w 64"/>
                  <a:gd name="T17" fmla="*/ 0 h 13"/>
                  <a:gd name="T18" fmla="*/ 56 w 64"/>
                  <a:gd name="T19" fmla="*/ 0 h 13"/>
                  <a:gd name="T20" fmla="*/ 5 w 64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3"/>
                  <a:gd name="T35" fmla="*/ 64 w 64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3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60" y="13"/>
                    </a:lnTo>
                    <a:lnTo>
                      <a:pt x="64" y="9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6" name="Freeform 89"/>
              <p:cNvSpPr>
                <a:spLocks/>
              </p:cNvSpPr>
              <p:nvPr/>
            </p:nvSpPr>
            <p:spPr bwMode="auto">
              <a:xfrm>
                <a:off x="5230" y="2355"/>
                <a:ext cx="64" cy="17"/>
              </a:xfrm>
              <a:custGeom>
                <a:avLst/>
                <a:gdLst>
                  <a:gd name="T0" fmla="*/ 4 w 64"/>
                  <a:gd name="T1" fmla="*/ 4 h 17"/>
                  <a:gd name="T2" fmla="*/ 0 w 64"/>
                  <a:gd name="T3" fmla="*/ 8 h 17"/>
                  <a:gd name="T4" fmla="*/ 0 w 64"/>
                  <a:gd name="T5" fmla="*/ 13 h 17"/>
                  <a:gd name="T6" fmla="*/ 4 w 64"/>
                  <a:gd name="T7" fmla="*/ 17 h 17"/>
                  <a:gd name="T8" fmla="*/ 8 w 64"/>
                  <a:gd name="T9" fmla="*/ 17 h 17"/>
                  <a:gd name="T10" fmla="*/ 59 w 64"/>
                  <a:gd name="T11" fmla="*/ 13 h 17"/>
                  <a:gd name="T12" fmla="*/ 64 w 64"/>
                  <a:gd name="T13" fmla="*/ 8 h 17"/>
                  <a:gd name="T14" fmla="*/ 64 w 64"/>
                  <a:gd name="T15" fmla="*/ 4 h 17"/>
                  <a:gd name="T16" fmla="*/ 59 w 64"/>
                  <a:gd name="T17" fmla="*/ 0 h 17"/>
                  <a:gd name="T18" fmla="*/ 55 w 64"/>
                  <a:gd name="T19" fmla="*/ 0 h 17"/>
                  <a:gd name="T20" fmla="*/ 4 w 64"/>
                  <a:gd name="T21" fmla="*/ 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7"/>
                  <a:gd name="T35" fmla="*/ 64 w 6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7">
                    <a:moveTo>
                      <a:pt x="4" y="4"/>
                    </a:moveTo>
                    <a:lnTo>
                      <a:pt x="0" y="8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59" y="13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7" name="Freeform 90"/>
              <p:cNvSpPr>
                <a:spLocks/>
              </p:cNvSpPr>
              <p:nvPr/>
            </p:nvSpPr>
            <p:spPr bwMode="auto">
              <a:xfrm>
                <a:off x="5319" y="2351"/>
                <a:ext cx="64" cy="17"/>
              </a:xfrm>
              <a:custGeom>
                <a:avLst/>
                <a:gdLst>
                  <a:gd name="T0" fmla="*/ 5 w 64"/>
                  <a:gd name="T1" fmla="*/ 4 h 17"/>
                  <a:gd name="T2" fmla="*/ 0 w 64"/>
                  <a:gd name="T3" fmla="*/ 8 h 17"/>
                  <a:gd name="T4" fmla="*/ 0 w 64"/>
                  <a:gd name="T5" fmla="*/ 12 h 17"/>
                  <a:gd name="T6" fmla="*/ 5 w 64"/>
                  <a:gd name="T7" fmla="*/ 17 h 17"/>
                  <a:gd name="T8" fmla="*/ 9 w 64"/>
                  <a:gd name="T9" fmla="*/ 17 h 17"/>
                  <a:gd name="T10" fmla="*/ 60 w 64"/>
                  <a:gd name="T11" fmla="*/ 12 h 17"/>
                  <a:gd name="T12" fmla="*/ 64 w 64"/>
                  <a:gd name="T13" fmla="*/ 8 h 17"/>
                  <a:gd name="T14" fmla="*/ 64 w 64"/>
                  <a:gd name="T15" fmla="*/ 4 h 17"/>
                  <a:gd name="T16" fmla="*/ 60 w 64"/>
                  <a:gd name="T17" fmla="*/ 0 h 17"/>
                  <a:gd name="T18" fmla="*/ 56 w 64"/>
                  <a:gd name="T19" fmla="*/ 0 h 17"/>
                  <a:gd name="T20" fmla="*/ 5 w 64"/>
                  <a:gd name="T21" fmla="*/ 4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7"/>
                  <a:gd name="T35" fmla="*/ 64 w 6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7">
                    <a:moveTo>
                      <a:pt x="5" y="4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5" y="17"/>
                    </a:lnTo>
                    <a:lnTo>
                      <a:pt x="9" y="17"/>
                    </a:lnTo>
                    <a:lnTo>
                      <a:pt x="60" y="12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58" name="Freeform 91"/>
              <p:cNvSpPr>
                <a:spLocks/>
              </p:cNvSpPr>
              <p:nvPr/>
            </p:nvSpPr>
            <p:spPr bwMode="auto">
              <a:xfrm>
                <a:off x="5409" y="2351"/>
                <a:ext cx="64" cy="12"/>
              </a:xfrm>
              <a:custGeom>
                <a:avLst/>
                <a:gdLst>
                  <a:gd name="T0" fmla="*/ 4 w 64"/>
                  <a:gd name="T1" fmla="*/ 0 h 12"/>
                  <a:gd name="T2" fmla="*/ 0 w 64"/>
                  <a:gd name="T3" fmla="*/ 4 h 12"/>
                  <a:gd name="T4" fmla="*/ 0 w 64"/>
                  <a:gd name="T5" fmla="*/ 8 h 12"/>
                  <a:gd name="T6" fmla="*/ 4 w 64"/>
                  <a:gd name="T7" fmla="*/ 12 h 12"/>
                  <a:gd name="T8" fmla="*/ 8 w 64"/>
                  <a:gd name="T9" fmla="*/ 12 h 12"/>
                  <a:gd name="T10" fmla="*/ 60 w 64"/>
                  <a:gd name="T11" fmla="*/ 12 h 12"/>
                  <a:gd name="T12" fmla="*/ 64 w 64"/>
                  <a:gd name="T13" fmla="*/ 8 h 12"/>
                  <a:gd name="T14" fmla="*/ 64 w 64"/>
                  <a:gd name="T15" fmla="*/ 4 h 12"/>
                  <a:gd name="T16" fmla="*/ 60 w 64"/>
                  <a:gd name="T17" fmla="*/ 0 h 12"/>
                  <a:gd name="T18" fmla="*/ 55 w 64"/>
                  <a:gd name="T19" fmla="*/ 0 h 12"/>
                  <a:gd name="T20" fmla="*/ 4 w 6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2"/>
                  <a:gd name="T35" fmla="*/ 64 w 6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2">
                    <a:moveTo>
                      <a:pt x="4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12"/>
                    </a:lnTo>
                    <a:lnTo>
                      <a:pt x="8" y="12"/>
                    </a:lnTo>
                    <a:lnTo>
                      <a:pt x="60" y="12"/>
                    </a:lnTo>
                    <a:lnTo>
                      <a:pt x="64" y="8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92" name="Group 95"/>
            <p:cNvGrpSpPr>
              <a:grpSpLocks/>
            </p:cNvGrpSpPr>
            <p:nvPr/>
          </p:nvGrpSpPr>
          <p:grpSpPr bwMode="auto">
            <a:xfrm>
              <a:off x="3341" y="2764"/>
              <a:ext cx="337" cy="370"/>
              <a:chOff x="3341" y="2764"/>
              <a:chExt cx="337" cy="370"/>
            </a:xfrm>
          </p:grpSpPr>
          <p:sp>
            <p:nvSpPr>
              <p:cNvPr id="36928" name="Line 93"/>
              <p:cNvSpPr>
                <a:spLocks noChangeShapeType="1"/>
              </p:cNvSpPr>
              <p:nvPr/>
            </p:nvSpPr>
            <p:spPr bwMode="auto">
              <a:xfrm flipV="1">
                <a:off x="3341" y="2798"/>
                <a:ext cx="30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9" name="Freeform 94"/>
              <p:cNvSpPr>
                <a:spLocks/>
              </p:cNvSpPr>
              <p:nvPr/>
            </p:nvSpPr>
            <p:spPr bwMode="auto">
              <a:xfrm>
                <a:off x="3579" y="2764"/>
                <a:ext cx="99" cy="102"/>
              </a:xfrm>
              <a:custGeom>
                <a:avLst/>
                <a:gdLst>
                  <a:gd name="T0" fmla="*/ 69 w 99"/>
                  <a:gd name="T1" fmla="*/ 102 h 102"/>
                  <a:gd name="T2" fmla="*/ 99 w 99"/>
                  <a:gd name="T3" fmla="*/ 0 h 102"/>
                  <a:gd name="T4" fmla="*/ 0 w 99"/>
                  <a:gd name="T5" fmla="*/ 38 h 102"/>
                  <a:gd name="T6" fmla="*/ 56 w 99"/>
                  <a:gd name="T7" fmla="*/ 47 h 102"/>
                  <a:gd name="T8" fmla="*/ 69 w 99"/>
                  <a:gd name="T9" fmla="*/ 102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2"/>
                  <a:gd name="T17" fmla="*/ 99 w 99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2">
                    <a:moveTo>
                      <a:pt x="69" y="102"/>
                    </a:moveTo>
                    <a:lnTo>
                      <a:pt x="99" y="0"/>
                    </a:lnTo>
                    <a:lnTo>
                      <a:pt x="0" y="38"/>
                    </a:lnTo>
                    <a:lnTo>
                      <a:pt x="56" y="47"/>
                    </a:lnTo>
                    <a:lnTo>
                      <a:pt x="69" y="102"/>
                    </a:lnTo>
                    <a:close/>
                  </a:path>
                </a:pathLst>
              </a:custGeom>
              <a:solidFill>
                <a:srgbClr val="CC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93" name="Group 98"/>
            <p:cNvGrpSpPr>
              <a:grpSpLocks/>
            </p:cNvGrpSpPr>
            <p:nvPr/>
          </p:nvGrpSpPr>
          <p:grpSpPr bwMode="auto">
            <a:xfrm>
              <a:off x="3174" y="2806"/>
              <a:ext cx="303" cy="328"/>
              <a:chOff x="3174" y="2806"/>
              <a:chExt cx="303" cy="328"/>
            </a:xfrm>
          </p:grpSpPr>
          <p:sp>
            <p:nvSpPr>
              <p:cNvPr id="36926" name="Line 96"/>
              <p:cNvSpPr>
                <a:spLocks noChangeShapeType="1"/>
              </p:cNvSpPr>
              <p:nvPr/>
            </p:nvSpPr>
            <p:spPr bwMode="auto">
              <a:xfrm flipH="1" flipV="1">
                <a:off x="3204" y="2836"/>
                <a:ext cx="273" cy="2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7" name="Freeform 97"/>
              <p:cNvSpPr>
                <a:spLocks/>
              </p:cNvSpPr>
              <p:nvPr/>
            </p:nvSpPr>
            <p:spPr bwMode="auto">
              <a:xfrm>
                <a:off x="3174" y="2806"/>
                <a:ext cx="98" cy="98"/>
              </a:xfrm>
              <a:custGeom>
                <a:avLst/>
                <a:gdLst>
                  <a:gd name="T0" fmla="*/ 98 w 98"/>
                  <a:gd name="T1" fmla="*/ 34 h 98"/>
                  <a:gd name="T2" fmla="*/ 0 w 98"/>
                  <a:gd name="T3" fmla="*/ 0 h 98"/>
                  <a:gd name="T4" fmla="*/ 30 w 98"/>
                  <a:gd name="T5" fmla="*/ 98 h 98"/>
                  <a:gd name="T6" fmla="*/ 43 w 98"/>
                  <a:gd name="T7" fmla="*/ 43 h 98"/>
                  <a:gd name="T8" fmla="*/ 98 w 98"/>
                  <a:gd name="T9" fmla="*/ 34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98" y="34"/>
                    </a:moveTo>
                    <a:lnTo>
                      <a:pt x="0" y="0"/>
                    </a:lnTo>
                    <a:lnTo>
                      <a:pt x="30" y="98"/>
                    </a:lnTo>
                    <a:lnTo>
                      <a:pt x="43" y="43"/>
                    </a:lnTo>
                    <a:lnTo>
                      <a:pt x="98" y="34"/>
                    </a:lnTo>
                    <a:close/>
                  </a:path>
                </a:pathLst>
              </a:custGeom>
              <a:solidFill>
                <a:srgbClr val="CC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94" name="Group 101"/>
            <p:cNvGrpSpPr>
              <a:grpSpLocks/>
            </p:cNvGrpSpPr>
            <p:nvPr/>
          </p:nvGrpSpPr>
          <p:grpSpPr bwMode="auto">
            <a:xfrm>
              <a:off x="3985" y="2321"/>
              <a:ext cx="409" cy="209"/>
              <a:chOff x="3985" y="2321"/>
              <a:chExt cx="409" cy="209"/>
            </a:xfrm>
          </p:grpSpPr>
          <p:sp>
            <p:nvSpPr>
              <p:cNvPr id="36924" name="Line 99"/>
              <p:cNvSpPr>
                <a:spLocks noChangeShapeType="1"/>
              </p:cNvSpPr>
              <p:nvPr/>
            </p:nvSpPr>
            <p:spPr bwMode="auto">
              <a:xfrm flipV="1">
                <a:off x="3985" y="2346"/>
                <a:ext cx="362" cy="1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5" name="Freeform 100"/>
              <p:cNvSpPr>
                <a:spLocks/>
              </p:cNvSpPr>
              <p:nvPr/>
            </p:nvSpPr>
            <p:spPr bwMode="auto">
              <a:xfrm>
                <a:off x="4292" y="2321"/>
                <a:ext cx="102" cy="85"/>
              </a:xfrm>
              <a:custGeom>
                <a:avLst/>
                <a:gdLst>
                  <a:gd name="T0" fmla="*/ 38 w 102"/>
                  <a:gd name="T1" fmla="*/ 85 h 85"/>
                  <a:gd name="T2" fmla="*/ 102 w 102"/>
                  <a:gd name="T3" fmla="*/ 0 h 85"/>
                  <a:gd name="T4" fmla="*/ 0 w 102"/>
                  <a:gd name="T5" fmla="*/ 0 h 85"/>
                  <a:gd name="T6" fmla="*/ 42 w 102"/>
                  <a:gd name="T7" fmla="*/ 30 h 85"/>
                  <a:gd name="T8" fmla="*/ 38 w 102"/>
                  <a:gd name="T9" fmla="*/ 85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85"/>
                  <a:gd name="T17" fmla="*/ 102 w 102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85">
                    <a:moveTo>
                      <a:pt x="38" y="85"/>
                    </a:moveTo>
                    <a:lnTo>
                      <a:pt x="102" y="0"/>
                    </a:lnTo>
                    <a:lnTo>
                      <a:pt x="0" y="0"/>
                    </a:lnTo>
                    <a:lnTo>
                      <a:pt x="42" y="30"/>
                    </a:lnTo>
                    <a:lnTo>
                      <a:pt x="38" y="85"/>
                    </a:lnTo>
                    <a:close/>
                  </a:path>
                </a:pathLst>
              </a:custGeom>
              <a:solidFill>
                <a:srgbClr val="CC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95" name="Group 104"/>
            <p:cNvGrpSpPr>
              <a:grpSpLocks/>
            </p:cNvGrpSpPr>
            <p:nvPr/>
          </p:nvGrpSpPr>
          <p:grpSpPr bwMode="auto">
            <a:xfrm>
              <a:off x="3891" y="2176"/>
              <a:ext cx="200" cy="400"/>
              <a:chOff x="3891" y="2176"/>
              <a:chExt cx="200" cy="400"/>
            </a:xfrm>
          </p:grpSpPr>
          <p:sp>
            <p:nvSpPr>
              <p:cNvPr id="36922" name="Line 102"/>
              <p:cNvSpPr>
                <a:spLocks noChangeShapeType="1"/>
              </p:cNvSpPr>
              <p:nvPr/>
            </p:nvSpPr>
            <p:spPr bwMode="auto">
              <a:xfrm flipH="1" flipV="1">
                <a:off x="3912" y="2219"/>
                <a:ext cx="179" cy="3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3" name="Freeform 103"/>
              <p:cNvSpPr>
                <a:spLocks/>
              </p:cNvSpPr>
              <p:nvPr/>
            </p:nvSpPr>
            <p:spPr bwMode="auto">
              <a:xfrm>
                <a:off x="3891" y="2176"/>
                <a:ext cx="81" cy="102"/>
              </a:xfrm>
              <a:custGeom>
                <a:avLst/>
                <a:gdLst>
                  <a:gd name="T0" fmla="*/ 81 w 81"/>
                  <a:gd name="T1" fmla="*/ 64 h 102"/>
                  <a:gd name="T2" fmla="*/ 0 w 81"/>
                  <a:gd name="T3" fmla="*/ 0 h 102"/>
                  <a:gd name="T4" fmla="*/ 0 w 81"/>
                  <a:gd name="T5" fmla="*/ 102 h 102"/>
                  <a:gd name="T6" fmla="*/ 25 w 81"/>
                  <a:gd name="T7" fmla="*/ 60 h 102"/>
                  <a:gd name="T8" fmla="*/ 81 w 81"/>
                  <a:gd name="T9" fmla="*/ 64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02"/>
                  <a:gd name="T17" fmla="*/ 81 w 8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02">
                    <a:moveTo>
                      <a:pt x="81" y="64"/>
                    </a:moveTo>
                    <a:lnTo>
                      <a:pt x="0" y="0"/>
                    </a:lnTo>
                    <a:lnTo>
                      <a:pt x="0" y="102"/>
                    </a:lnTo>
                    <a:lnTo>
                      <a:pt x="25" y="60"/>
                    </a:lnTo>
                    <a:lnTo>
                      <a:pt x="81" y="64"/>
                    </a:lnTo>
                    <a:close/>
                  </a:path>
                </a:pathLst>
              </a:custGeom>
              <a:solidFill>
                <a:srgbClr val="CC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96" name="Group 107"/>
            <p:cNvGrpSpPr>
              <a:grpSpLocks/>
            </p:cNvGrpSpPr>
            <p:nvPr/>
          </p:nvGrpSpPr>
          <p:grpSpPr bwMode="auto">
            <a:xfrm>
              <a:off x="4718" y="2329"/>
              <a:ext cx="401" cy="94"/>
              <a:chOff x="4718" y="2329"/>
              <a:chExt cx="401" cy="94"/>
            </a:xfrm>
          </p:grpSpPr>
          <p:sp>
            <p:nvSpPr>
              <p:cNvPr id="36920" name="Line 105"/>
              <p:cNvSpPr>
                <a:spLocks noChangeShapeType="1"/>
              </p:cNvSpPr>
              <p:nvPr/>
            </p:nvSpPr>
            <p:spPr bwMode="auto">
              <a:xfrm flipV="1">
                <a:off x="4718" y="2372"/>
                <a:ext cx="35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21" name="Freeform 106"/>
              <p:cNvSpPr>
                <a:spLocks/>
              </p:cNvSpPr>
              <p:nvPr/>
            </p:nvSpPr>
            <p:spPr bwMode="auto">
              <a:xfrm>
                <a:off x="5025" y="2329"/>
                <a:ext cx="94" cy="94"/>
              </a:xfrm>
              <a:custGeom>
                <a:avLst/>
                <a:gdLst>
                  <a:gd name="T0" fmla="*/ 9 w 94"/>
                  <a:gd name="T1" fmla="*/ 94 h 94"/>
                  <a:gd name="T2" fmla="*/ 94 w 94"/>
                  <a:gd name="T3" fmla="*/ 43 h 94"/>
                  <a:gd name="T4" fmla="*/ 0 w 94"/>
                  <a:gd name="T5" fmla="*/ 0 h 94"/>
                  <a:gd name="T6" fmla="*/ 34 w 94"/>
                  <a:gd name="T7" fmla="*/ 47 h 94"/>
                  <a:gd name="T8" fmla="*/ 9 w 94"/>
                  <a:gd name="T9" fmla="*/ 94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94"/>
                  <a:gd name="T17" fmla="*/ 94 w 94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94">
                    <a:moveTo>
                      <a:pt x="9" y="94"/>
                    </a:moveTo>
                    <a:lnTo>
                      <a:pt x="94" y="43"/>
                    </a:lnTo>
                    <a:lnTo>
                      <a:pt x="0" y="0"/>
                    </a:lnTo>
                    <a:lnTo>
                      <a:pt x="34" y="47"/>
                    </a:lnTo>
                    <a:lnTo>
                      <a:pt x="9" y="94"/>
                    </a:lnTo>
                    <a:close/>
                  </a:path>
                </a:pathLst>
              </a:custGeom>
              <a:solidFill>
                <a:srgbClr val="CC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6897" name="Group 110"/>
            <p:cNvGrpSpPr>
              <a:grpSpLocks/>
            </p:cNvGrpSpPr>
            <p:nvPr/>
          </p:nvGrpSpPr>
          <p:grpSpPr bwMode="auto">
            <a:xfrm>
              <a:off x="4731" y="2023"/>
              <a:ext cx="89" cy="426"/>
              <a:chOff x="4731" y="2023"/>
              <a:chExt cx="89" cy="426"/>
            </a:xfrm>
          </p:grpSpPr>
          <p:sp>
            <p:nvSpPr>
              <p:cNvPr id="36918" name="Line 108"/>
              <p:cNvSpPr>
                <a:spLocks noChangeShapeType="1"/>
              </p:cNvSpPr>
              <p:nvPr/>
            </p:nvSpPr>
            <p:spPr bwMode="auto">
              <a:xfrm flipH="1" flipV="1">
                <a:off x="4773" y="2069"/>
                <a:ext cx="5" cy="3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919" name="Freeform 109"/>
              <p:cNvSpPr>
                <a:spLocks/>
              </p:cNvSpPr>
              <p:nvPr/>
            </p:nvSpPr>
            <p:spPr bwMode="auto">
              <a:xfrm>
                <a:off x="4731" y="2023"/>
                <a:ext cx="89" cy="89"/>
              </a:xfrm>
              <a:custGeom>
                <a:avLst/>
                <a:gdLst>
                  <a:gd name="T0" fmla="*/ 89 w 89"/>
                  <a:gd name="T1" fmla="*/ 89 h 89"/>
                  <a:gd name="T2" fmla="*/ 47 w 89"/>
                  <a:gd name="T3" fmla="*/ 0 h 89"/>
                  <a:gd name="T4" fmla="*/ 0 w 89"/>
                  <a:gd name="T5" fmla="*/ 89 h 89"/>
                  <a:gd name="T6" fmla="*/ 47 w 89"/>
                  <a:gd name="T7" fmla="*/ 59 h 89"/>
                  <a:gd name="T8" fmla="*/ 89 w 89"/>
                  <a:gd name="T9" fmla="*/ 89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89"/>
                  <a:gd name="T17" fmla="*/ 89 w 89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89">
                    <a:moveTo>
                      <a:pt x="89" y="89"/>
                    </a:moveTo>
                    <a:lnTo>
                      <a:pt x="47" y="0"/>
                    </a:lnTo>
                    <a:lnTo>
                      <a:pt x="0" y="89"/>
                    </a:lnTo>
                    <a:lnTo>
                      <a:pt x="47" y="59"/>
                    </a:lnTo>
                    <a:lnTo>
                      <a:pt x="89" y="89"/>
                    </a:lnTo>
                    <a:close/>
                  </a:path>
                </a:pathLst>
              </a:custGeom>
              <a:solidFill>
                <a:srgbClr val="CC00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898" name="Rectangle 111"/>
            <p:cNvSpPr>
              <a:spLocks noChangeArrowheads="1"/>
            </p:cNvSpPr>
            <p:nvPr/>
          </p:nvSpPr>
          <p:spPr bwMode="auto">
            <a:xfrm>
              <a:off x="4876" y="2402"/>
              <a:ext cx="2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99" name="Rectangle 112"/>
            <p:cNvSpPr>
              <a:spLocks noChangeArrowheads="1"/>
            </p:cNvSpPr>
            <p:nvPr/>
          </p:nvSpPr>
          <p:spPr bwMode="auto">
            <a:xfrm>
              <a:off x="4932" y="2406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900" name="Rectangle 113"/>
            <p:cNvSpPr>
              <a:spLocks noChangeArrowheads="1"/>
            </p:cNvSpPr>
            <p:nvPr/>
          </p:nvSpPr>
          <p:spPr bwMode="auto">
            <a:xfrm>
              <a:off x="4993" y="247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6901" name="Rectangle 114"/>
            <p:cNvSpPr>
              <a:spLocks noChangeArrowheads="1"/>
            </p:cNvSpPr>
            <p:nvPr/>
          </p:nvSpPr>
          <p:spPr bwMode="auto">
            <a:xfrm>
              <a:off x="5056" y="240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02" name="Rectangle 115"/>
            <p:cNvSpPr>
              <a:spLocks noChangeArrowheads="1"/>
            </p:cNvSpPr>
            <p:nvPr/>
          </p:nvSpPr>
          <p:spPr bwMode="auto">
            <a:xfrm>
              <a:off x="4194" y="2461"/>
              <a:ext cx="26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3" name="Rectangle 116"/>
            <p:cNvSpPr>
              <a:spLocks noChangeArrowheads="1"/>
            </p:cNvSpPr>
            <p:nvPr/>
          </p:nvSpPr>
          <p:spPr bwMode="auto">
            <a:xfrm>
              <a:off x="4254" y="2466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904" name="Rectangle 117"/>
            <p:cNvSpPr>
              <a:spLocks noChangeArrowheads="1"/>
            </p:cNvSpPr>
            <p:nvPr/>
          </p:nvSpPr>
          <p:spPr bwMode="auto">
            <a:xfrm>
              <a:off x="4315" y="253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6905" name="Rectangle 118"/>
            <p:cNvSpPr>
              <a:spLocks noChangeArrowheads="1"/>
            </p:cNvSpPr>
            <p:nvPr/>
          </p:nvSpPr>
          <p:spPr bwMode="auto">
            <a:xfrm>
              <a:off x="4378" y="2466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06" name="Rectangle 119"/>
            <p:cNvSpPr>
              <a:spLocks noChangeArrowheads="1"/>
            </p:cNvSpPr>
            <p:nvPr/>
          </p:nvSpPr>
          <p:spPr bwMode="auto">
            <a:xfrm>
              <a:off x="3601" y="2853"/>
              <a:ext cx="25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07" name="Rectangle 120"/>
            <p:cNvSpPr>
              <a:spLocks noChangeArrowheads="1"/>
            </p:cNvSpPr>
            <p:nvPr/>
          </p:nvSpPr>
          <p:spPr bwMode="auto">
            <a:xfrm>
              <a:off x="3661" y="2858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908" name="Rectangle 121"/>
            <p:cNvSpPr>
              <a:spLocks noChangeArrowheads="1"/>
            </p:cNvSpPr>
            <p:nvPr/>
          </p:nvSpPr>
          <p:spPr bwMode="auto">
            <a:xfrm>
              <a:off x="3722" y="293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36909" name="Rectangle 122"/>
            <p:cNvSpPr>
              <a:spLocks noChangeArrowheads="1"/>
            </p:cNvSpPr>
            <p:nvPr/>
          </p:nvSpPr>
          <p:spPr bwMode="auto">
            <a:xfrm>
              <a:off x="3785" y="2858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10" name="Rectangle 123"/>
            <p:cNvSpPr>
              <a:spLocks noChangeArrowheads="1"/>
            </p:cNvSpPr>
            <p:nvPr/>
          </p:nvSpPr>
          <p:spPr bwMode="auto">
            <a:xfrm>
              <a:off x="3955" y="2069"/>
              <a:ext cx="25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11" name="Rectangle 124"/>
            <p:cNvSpPr>
              <a:spLocks noChangeArrowheads="1"/>
            </p:cNvSpPr>
            <p:nvPr/>
          </p:nvSpPr>
          <p:spPr bwMode="auto">
            <a:xfrm>
              <a:off x="4015" y="2074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912" name="Rectangle 125"/>
            <p:cNvSpPr>
              <a:spLocks noChangeArrowheads="1"/>
            </p:cNvSpPr>
            <p:nvPr/>
          </p:nvSpPr>
          <p:spPr bwMode="auto">
            <a:xfrm>
              <a:off x="4076" y="214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36913" name="Rectangle 126"/>
            <p:cNvSpPr>
              <a:spLocks noChangeArrowheads="1"/>
            </p:cNvSpPr>
            <p:nvPr/>
          </p:nvSpPr>
          <p:spPr bwMode="auto">
            <a:xfrm>
              <a:off x="4139" y="2074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36914" name="Rectangle 127"/>
            <p:cNvSpPr>
              <a:spLocks noChangeArrowheads="1"/>
            </p:cNvSpPr>
            <p:nvPr/>
          </p:nvSpPr>
          <p:spPr bwMode="auto">
            <a:xfrm>
              <a:off x="3149" y="2593"/>
              <a:ext cx="251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915" name="Rectangle 128"/>
            <p:cNvSpPr>
              <a:spLocks noChangeArrowheads="1"/>
            </p:cNvSpPr>
            <p:nvPr/>
          </p:nvSpPr>
          <p:spPr bwMode="auto">
            <a:xfrm>
              <a:off x="3209" y="2598"/>
              <a:ext cx="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6916" name="Rectangle 129"/>
            <p:cNvSpPr>
              <a:spLocks noChangeArrowheads="1"/>
            </p:cNvSpPr>
            <p:nvPr/>
          </p:nvSpPr>
          <p:spPr bwMode="auto">
            <a:xfrm>
              <a:off x="3270" y="267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36917" name="Rectangle 130"/>
            <p:cNvSpPr>
              <a:spLocks noChangeArrowheads="1"/>
            </p:cNvSpPr>
            <p:nvPr/>
          </p:nvSpPr>
          <p:spPr bwMode="auto">
            <a:xfrm>
              <a:off x="3333" y="2598"/>
              <a:ext cx="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3795" name="Titel 1"/>
          <p:cNvSpPr>
            <a:spLocks noGrp="1"/>
          </p:cNvSpPr>
          <p:nvPr>
            <p:ph type="title" idx="4294967295"/>
          </p:nvPr>
        </p:nvSpPr>
        <p:spPr>
          <a:xfrm>
            <a:off x="676275" y="2570051"/>
            <a:ext cx="8467725" cy="1028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/>
            <a:r>
              <a:rPr lang="de-DE" sz="4000" kern="1200" dirty="0">
                <a:solidFill>
                  <a:srgbClr val="BFBFBF"/>
                </a:solidFill>
                <a:ea typeface="+mn-ea"/>
                <a:cs typeface="Arial" pitchFamily="34" charset="0"/>
              </a:rPr>
              <a:t>PCA-Netze</a:t>
            </a: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76275" y="1276350"/>
            <a:ext cx="84677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>
            <a:lvl1pPr marL="355600" indent="3175" algn="l" eaLnBrk="1" hangingPunct="1">
              <a:spcBef>
                <a:spcPct val="0"/>
              </a:spcBef>
              <a:defRPr sz="4000" b="1">
                <a:solidFill>
                  <a:srgbClr val="BFBFBF"/>
                </a:solidFill>
                <a:latin typeface="Arial Black" pitchFamily="34" charset="0"/>
                <a:cs typeface="Arial" pitchFamily="34" charset="0"/>
              </a:defRPr>
            </a:lvl1pPr>
            <a:lvl2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2pPr>
            <a:lvl3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3pPr>
            <a:lvl4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4pPr>
            <a:lvl5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9pPr>
          </a:lstStyle>
          <a:p>
            <a:r>
              <a:rPr lang="de-DE" dirty="0"/>
              <a:t>PCA-Transformation</a:t>
            </a:r>
          </a:p>
        </p:txBody>
      </p:sp>
      <p:sp>
        <p:nvSpPr>
          <p:cNvPr id="33797" name="Titel 1"/>
          <p:cNvSpPr txBox="1">
            <a:spLocks/>
          </p:cNvSpPr>
          <p:nvPr/>
        </p:nvSpPr>
        <p:spPr bwMode="auto">
          <a:xfrm>
            <a:off x="762000" y="5121274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798" name="Titel 1"/>
          <p:cNvSpPr>
            <a:spLocks/>
          </p:cNvSpPr>
          <p:nvPr/>
        </p:nvSpPr>
        <p:spPr bwMode="auto">
          <a:xfrm>
            <a:off x="676275" y="5295900"/>
            <a:ext cx="8372032" cy="101282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5600" indent="3175" algn="l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 dirty="0">
                <a:latin typeface="Arial Black" pitchFamily="34" charset="0"/>
                <a:ea typeface="+mj-ea"/>
                <a:cs typeface="Arial" pitchFamily="34" charset="0"/>
              </a:rPr>
              <a:t>ICA-Transformation</a:t>
            </a:r>
          </a:p>
        </p:txBody>
      </p:sp>
      <p:sp>
        <p:nvSpPr>
          <p:cNvPr id="33799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303602D-AD66-46C4-88F9-F7239F2A7BAC}" type="slidenum">
              <a:rPr lang="de-DE" sz="1000" smtClean="0"/>
              <a:pPr/>
              <a:t>29</a:t>
            </a:fld>
            <a:r>
              <a:rPr lang="de-DE" sz="1000" smtClean="0"/>
              <a:t> -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76275" y="3903773"/>
            <a:ext cx="8467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355600" indent="3175" eaLnBrk="1" hangingPunct="1">
              <a:spcBef>
                <a:spcPct val="0"/>
              </a:spcBef>
              <a:defRPr sz="4000" b="1">
                <a:solidFill>
                  <a:srgbClr val="BFBFBF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pPr algn="l"/>
            <a:r>
              <a:rPr lang="de-DE" dirty="0" err="1"/>
              <a:t>Weissen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345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3795" name="Titel 1"/>
          <p:cNvSpPr>
            <a:spLocks noGrp="1"/>
          </p:cNvSpPr>
          <p:nvPr>
            <p:ph type="title" idx="4294967295"/>
          </p:nvPr>
        </p:nvSpPr>
        <p:spPr>
          <a:xfrm>
            <a:off x="676275" y="2570051"/>
            <a:ext cx="8467725" cy="10287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/>
            <a:r>
              <a:rPr lang="de-DE" sz="4000" kern="1200" dirty="0">
                <a:solidFill>
                  <a:srgbClr val="BFBFBF"/>
                </a:solidFill>
                <a:ea typeface="+mn-ea"/>
                <a:cs typeface="Arial" pitchFamily="34" charset="0"/>
              </a:rPr>
              <a:t>PCA-Netze</a:t>
            </a:r>
          </a:p>
        </p:txBody>
      </p:sp>
      <p:sp>
        <p:nvSpPr>
          <p:cNvPr id="24581" name="Titel 1"/>
          <p:cNvSpPr txBox="1">
            <a:spLocks/>
          </p:cNvSpPr>
          <p:nvPr/>
        </p:nvSpPr>
        <p:spPr bwMode="auto">
          <a:xfrm>
            <a:off x="676275" y="1276350"/>
            <a:ext cx="8467725" cy="110490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>
            <a:lvl1pPr marL="355600" indent="3175" algn="l" eaLnBrk="1" hangingPunct="1">
              <a:lnSpc>
                <a:spcPct val="90000"/>
              </a:lnSpc>
              <a:spcBef>
                <a:spcPct val="0"/>
              </a:spcBef>
              <a:defRPr kumimoji="1" sz="4000" b="1">
                <a:latin typeface="Arial Black" pitchFamily="34" charset="0"/>
                <a:ea typeface="+mj-ea"/>
                <a:cs typeface="Arial" pitchFamily="34" charset="0"/>
              </a:defRPr>
            </a:lvl1pPr>
            <a:lvl2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2pPr>
            <a:lvl3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3pPr>
            <a:lvl4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4pPr>
            <a:lvl5pPr algn="l">
              <a:spcBef>
                <a:spcPct val="0"/>
              </a:spcBef>
              <a:defRPr sz="2500" b="1">
                <a:solidFill>
                  <a:srgbClr val="000099"/>
                </a:solidFill>
                <a:latin typeface="Arial Black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99"/>
                </a:solidFill>
              </a:defRPr>
            </a:lvl9pPr>
          </a:lstStyle>
          <a:p>
            <a:r>
              <a:rPr lang="de-DE" dirty="0"/>
              <a:t>PCA-Transformation</a:t>
            </a:r>
          </a:p>
        </p:txBody>
      </p:sp>
      <p:sp>
        <p:nvSpPr>
          <p:cNvPr id="33797" name="Titel 1"/>
          <p:cNvSpPr txBox="1">
            <a:spLocks/>
          </p:cNvSpPr>
          <p:nvPr/>
        </p:nvSpPr>
        <p:spPr bwMode="auto">
          <a:xfrm>
            <a:off x="762000" y="5121274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798" name="Titel 1"/>
          <p:cNvSpPr>
            <a:spLocks/>
          </p:cNvSpPr>
          <p:nvPr/>
        </p:nvSpPr>
        <p:spPr bwMode="auto">
          <a:xfrm>
            <a:off x="523432" y="5295900"/>
            <a:ext cx="852487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algn="l" eaLnBrk="1" hangingPunct="1">
              <a:spcBef>
                <a:spcPct val="0"/>
              </a:spcBef>
            </a:pPr>
            <a:r>
              <a:rPr lang="de-DE" sz="3800" dirty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ICA-Transformation</a:t>
            </a:r>
          </a:p>
        </p:txBody>
      </p:sp>
      <p:sp>
        <p:nvSpPr>
          <p:cNvPr id="33799" name="Foliennummernplatzhalter 9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303602D-AD66-46C4-88F9-F7239F2A7BAC}" type="slidenum">
              <a:rPr lang="de-DE" sz="1000" smtClean="0"/>
              <a:pPr/>
              <a:t>3</a:t>
            </a:fld>
            <a:r>
              <a:rPr lang="de-DE" sz="1000" smtClean="0"/>
              <a:t> -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676275" y="3903773"/>
            <a:ext cx="84677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355600" indent="3175" eaLnBrk="1" hangingPunct="1">
              <a:spcBef>
                <a:spcPct val="0"/>
              </a:spcBef>
              <a:defRPr sz="4000" b="1">
                <a:solidFill>
                  <a:srgbClr val="BFBFBF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</a:lvl9pPr>
          </a:lstStyle>
          <a:p>
            <a:pPr algn="l"/>
            <a:r>
              <a:rPr lang="de-DE" dirty="0" err="1"/>
              <a:t>Weissen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70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84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27F87D4-43AE-4BA7-B223-04C213052339}" type="slidenum">
              <a:rPr lang="de-DE" sz="1000" smtClean="0"/>
              <a:pPr/>
              <a:t>30</a:t>
            </a:fld>
            <a:r>
              <a:rPr lang="de-DE" sz="1000" smtClean="0"/>
              <a:t> -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172200" y="4419600"/>
          <a:ext cx="1104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CorelPhotoPaint.Image.7" r:id="rId3" imgW="1104762" imgH="1028571" progId="CorelPhotoPaint.Image.7">
                  <p:embed/>
                </p:oleObj>
              </mc:Choice>
              <mc:Fallback>
                <p:oleObj name="CorelPhotoPaint.Image.7" r:id="rId3" imgW="1104762" imgH="1028571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19600"/>
                        <a:ext cx="1104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019800" y="2514600"/>
          <a:ext cx="129540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5" name="CorelPhotoPaint.Image.7" r:id="rId5" imgW="1428571" imgH="723618" progId="CorelPhotoPaint.Image.7">
                  <p:embed/>
                </p:oleObj>
              </mc:Choice>
              <mc:Fallback>
                <p:oleObj name="CorelPhotoPaint.Image.7" r:id="rId5" imgW="1428571" imgH="723618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14600"/>
                        <a:ext cx="129540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Einleitung</a:t>
            </a:r>
          </a:p>
        </p:txBody>
      </p:sp>
      <p:sp>
        <p:nvSpPr>
          <p:cNvPr id="184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130300"/>
            <a:ext cx="8532812" cy="538163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de-DE" smtClean="0"/>
              <a:t>Lineare Mischung unabhängiger Quellen</a:t>
            </a:r>
          </a:p>
        </p:txBody>
      </p:sp>
      <p:sp>
        <p:nvSpPr>
          <p:cNvPr id="18442" name="Oval 6"/>
          <p:cNvSpPr>
            <a:spLocks noChangeArrowheads="1"/>
          </p:cNvSpPr>
          <p:nvPr/>
        </p:nvSpPr>
        <p:spPr bwMode="auto">
          <a:xfrm>
            <a:off x="6324600" y="2819400"/>
            <a:ext cx="228600" cy="228600"/>
          </a:xfrm>
          <a:prstGeom prst="ellipse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3" name="Oval 7"/>
          <p:cNvSpPr>
            <a:spLocks noChangeArrowheads="1"/>
          </p:cNvSpPr>
          <p:nvPr/>
        </p:nvSpPr>
        <p:spPr bwMode="auto">
          <a:xfrm>
            <a:off x="6324600" y="4572000"/>
            <a:ext cx="228600" cy="228600"/>
          </a:xfrm>
          <a:prstGeom prst="ellipse">
            <a:avLst/>
          </a:prstGeom>
          <a:solidFill>
            <a:srgbClr val="FF9900">
              <a:alpha val="50195"/>
            </a:srgb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4" name="Text Box 8"/>
          <p:cNvSpPr txBox="1">
            <a:spLocks noChangeArrowheads="1"/>
          </p:cNvSpPr>
          <p:nvPr/>
        </p:nvSpPr>
        <p:spPr bwMode="auto">
          <a:xfrm>
            <a:off x="7239000" y="2286000"/>
            <a:ext cx="1524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Mikro 1</a:t>
            </a:r>
          </a:p>
          <a:p>
            <a:pPr algn="l"/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Mikro 2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33600" y="2819400"/>
            <a:ext cx="3967163" cy="2514600"/>
            <a:chOff x="1824" y="1776"/>
            <a:chExt cx="2019" cy="1155"/>
          </a:xfrm>
        </p:grpSpPr>
        <p:sp>
          <p:nvSpPr>
            <p:cNvPr id="18447" name="Arc 10"/>
            <p:cNvSpPr>
              <a:spLocks/>
            </p:cNvSpPr>
            <p:nvPr/>
          </p:nvSpPr>
          <p:spPr bwMode="auto">
            <a:xfrm>
              <a:off x="2688" y="2134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Arc 11"/>
            <p:cNvSpPr>
              <a:spLocks/>
            </p:cNvSpPr>
            <p:nvPr/>
          </p:nvSpPr>
          <p:spPr bwMode="auto">
            <a:xfrm>
              <a:off x="2832" y="2072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Arc 12"/>
            <p:cNvSpPr>
              <a:spLocks/>
            </p:cNvSpPr>
            <p:nvPr/>
          </p:nvSpPr>
          <p:spPr bwMode="auto">
            <a:xfrm>
              <a:off x="2976" y="2010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0" name="Arc 13"/>
            <p:cNvSpPr>
              <a:spLocks/>
            </p:cNvSpPr>
            <p:nvPr/>
          </p:nvSpPr>
          <p:spPr bwMode="auto">
            <a:xfrm>
              <a:off x="3120" y="1948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1" name="Arc 14"/>
            <p:cNvSpPr>
              <a:spLocks/>
            </p:cNvSpPr>
            <p:nvPr/>
          </p:nvSpPr>
          <p:spPr bwMode="auto">
            <a:xfrm>
              <a:off x="3264" y="1888"/>
              <a:ext cx="240" cy="498"/>
            </a:xfrm>
            <a:custGeom>
              <a:avLst/>
              <a:gdLst>
                <a:gd name="T0" fmla="*/ 0 w 21600"/>
                <a:gd name="T1" fmla="*/ 0 h 28984"/>
                <a:gd name="T2" fmla="*/ 0 w 21600"/>
                <a:gd name="T3" fmla="*/ 0 h 28984"/>
                <a:gd name="T4" fmla="*/ 0 w 21600"/>
                <a:gd name="T5" fmla="*/ 0 h 289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984"/>
                <a:gd name="T11" fmla="*/ 21600 w 21600"/>
                <a:gd name="T12" fmla="*/ 28984 h 28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984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834"/>
                    <a:pt x="21102" y="26488"/>
                    <a:pt x="20132" y="28984"/>
                  </a:cubicBezTo>
                </a:path>
                <a:path w="21600" h="28984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834"/>
                    <a:pt x="21102" y="26488"/>
                    <a:pt x="20132" y="28984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2" name="Arc 15"/>
            <p:cNvSpPr>
              <a:spLocks/>
            </p:cNvSpPr>
            <p:nvPr/>
          </p:nvSpPr>
          <p:spPr bwMode="auto">
            <a:xfrm>
              <a:off x="3408" y="1825"/>
              <a:ext cx="240" cy="535"/>
            </a:xfrm>
            <a:custGeom>
              <a:avLst/>
              <a:gdLst>
                <a:gd name="T0" fmla="*/ 0 w 21600"/>
                <a:gd name="T1" fmla="*/ 0 h 31145"/>
                <a:gd name="T2" fmla="*/ 0 w 21600"/>
                <a:gd name="T3" fmla="*/ 0 h 31145"/>
                <a:gd name="T4" fmla="*/ 0 w 21600"/>
                <a:gd name="T5" fmla="*/ 0 h 311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145"/>
                <a:gd name="T11" fmla="*/ 21600 w 21600"/>
                <a:gd name="T12" fmla="*/ 31145 h 31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145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34"/>
                    <a:pt x="20760" y="28061"/>
                    <a:pt x="19152" y="31145"/>
                  </a:cubicBezTo>
                </a:path>
                <a:path w="21600" h="31145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34"/>
                    <a:pt x="20760" y="28061"/>
                    <a:pt x="19152" y="31145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Arc 16"/>
            <p:cNvSpPr>
              <a:spLocks/>
            </p:cNvSpPr>
            <p:nvPr/>
          </p:nvSpPr>
          <p:spPr bwMode="auto">
            <a:xfrm>
              <a:off x="1824" y="2505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Arc 17"/>
            <p:cNvSpPr>
              <a:spLocks/>
            </p:cNvSpPr>
            <p:nvPr/>
          </p:nvSpPr>
          <p:spPr bwMode="auto">
            <a:xfrm>
              <a:off x="1968" y="2443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Arc 18"/>
            <p:cNvSpPr>
              <a:spLocks/>
            </p:cNvSpPr>
            <p:nvPr/>
          </p:nvSpPr>
          <p:spPr bwMode="auto">
            <a:xfrm>
              <a:off x="2112" y="2381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Arc 19"/>
            <p:cNvSpPr>
              <a:spLocks/>
            </p:cNvSpPr>
            <p:nvPr/>
          </p:nvSpPr>
          <p:spPr bwMode="auto">
            <a:xfrm>
              <a:off x="2256" y="2319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Arc 20"/>
            <p:cNvSpPr>
              <a:spLocks/>
            </p:cNvSpPr>
            <p:nvPr/>
          </p:nvSpPr>
          <p:spPr bwMode="auto">
            <a:xfrm>
              <a:off x="2400" y="2257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Arc 21"/>
            <p:cNvSpPr>
              <a:spLocks/>
            </p:cNvSpPr>
            <p:nvPr/>
          </p:nvSpPr>
          <p:spPr bwMode="auto">
            <a:xfrm>
              <a:off x="2544" y="2195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Arc 22"/>
            <p:cNvSpPr>
              <a:spLocks/>
            </p:cNvSpPr>
            <p:nvPr/>
          </p:nvSpPr>
          <p:spPr bwMode="auto">
            <a:xfrm flipV="1">
              <a:off x="2688" y="2147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Arc 23"/>
            <p:cNvSpPr>
              <a:spLocks/>
            </p:cNvSpPr>
            <p:nvPr/>
          </p:nvSpPr>
          <p:spPr bwMode="auto">
            <a:xfrm flipV="1">
              <a:off x="2832" y="2209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Arc 24"/>
            <p:cNvSpPr>
              <a:spLocks/>
            </p:cNvSpPr>
            <p:nvPr/>
          </p:nvSpPr>
          <p:spPr bwMode="auto">
            <a:xfrm flipV="1">
              <a:off x="2976" y="2271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2" name="Arc 25"/>
            <p:cNvSpPr>
              <a:spLocks/>
            </p:cNvSpPr>
            <p:nvPr/>
          </p:nvSpPr>
          <p:spPr bwMode="auto">
            <a:xfrm flipV="1">
              <a:off x="3120" y="2333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3" name="Arc 26"/>
            <p:cNvSpPr>
              <a:spLocks/>
            </p:cNvSpPr>
            <p:nvPr/>
          </p:nvSpPr>
          <p:spPr bwMode="auto">
            <a:xfrm flipV="1">
              <a:off x="3264" y="2338"/>
              <a:ext cx="240" cy="481"/>
            </a:xfrm>
            <a:custGeom>
              <a:avLst/>
              <a:gdLst>
                <a:gd name="T0" fmla="*/ 0 w 21600"/>
                <a:gd name="T1" fmla="*/ 0 h 27913"/>
                <a:gd name="T2" fmla="*/ 0 w 21600"/>
                <a:gd name="T3" fmla="*/ 0 h 27913"/>
                <a:gd name="T4" fmla="*/ 0 w 21600"/>
                <a:gd name="T5" fmla="*/ 0 h 279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7913"/>
                <a:gd name="T11" fmla="*/ 21600 w 21600"/>
                <a:gd name="T12" fmla="*/ 27913 h 279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791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452"/>
                    <a:pt x="21234" y="25732"/>
                    <a:pt x="20516" y="27913"/>
                  </a:cubicBezTo>
                </a:path>
                <a:path w="21600" h="2791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3452"/>
                    <a:pt x="21234" y="25732"/>
                    <a:pt x="20516" y="2791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4" name="Arc 27"/>
            <p:cNvSpPr>
              <a:spLocks/>
            </p:cNvSpPr>
            <p:nvPr/>
          </p:nvSpPr>
          <p:spPr bwMode="auto">
            <a:xfrm flipV="1">
              <a:off x="3408" y="2347"/>
              <a:ext cx="240" cy="534"/>
            </a:xfrm>
            <a:custGeom>
              <a:avLst/>
              <a:gdLst>
                <a:gd name="T0" fmla="*/ 0 w 21600"/>
                <a:gd name="T1" fmla="*/ 0 h 31065"/>
                <a:gd name="T2" fmla="*/ 0 w 21600"/>
                <a:gd name="T3" fmla="*/ 0 h 31065"/>
                <a:gd name="T4" fmla="*/ 0 w 21600"/>
                <a:gd name="T5" fmla="*/ 0 h 310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065"/>
                <a:gd name="T11" fmla="*/ 21600 w 21600"/>
                <a:gd name="T12" fmla="*/ 31065 h 310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065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04"/>
                    <a:pt x="20774" y="28001"/>
                    <a:pt x="19193" y="31064"/>
                  </a:cubicBezTo>
                </a:path>
                <a:path w="21600" h="31065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4604"/>
                    <a:pt x="20774" y="28001"/>
                    <a:pt x="19193" y="31064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Arc 28"/>
            <p:cNvSpPr>
              <a:spLocks/>
            </p:cNvSpPr>
            <p:nvPr/>
          </p:nvSpPr>
          <p:spPr bwMode="auto">
            <a:xfrm flipV="1">
              <a:off x="1824" y="1776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6" name="Arc 29"/>
            <p:cNvSpPr>
              <a:spLocks/>
            </p:cNvSpPr>
            <p:nvPr/>
          </p:nvSpPr>
          <p:spPr bwMode="auto">
            <a:xfrm flipV="1">
              <a:off x="1968" y="1838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7" name="Arc 30"/>
            <p:cNvSpPr>
              <a:spLocks/>
            </p:cNvSpPr>
            <p:nvPr/>
          </p:nvSpPr>
          <p:spPr bwMode="auto">
            <a:xfrm flipV="1">
              <a:off x="2112" y="1900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8" name="Arc 31"/>
            <p:cNvSpPr>
              <a:spLocks/>
            </p:cNvSpPr>
            <p:nvPr/>
          </p:nvSpPr>
          <p:spPr bwMode="auto">
            <a:xfrm flipV="1">
              <a:off x="2256" y="1962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9" name="Arc 32"/>
            <p:cNvSpPr>
              <a:spLocks/>
            </p:cNvSpPr>
            <p:nvPr/>
          </p:nvSpPr>
          <p:spPr bwMode="auto">
            <a:xfrm flipV="1">
              <a:off x="2400" y="2024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0" name="Arc 33"/>
            <p:cNvSpPr>
              <a:spLocks/>
            </p:cNvSpPr>
            <p:nvPr/>
          </p:nvSpPr>
          <p:spPr bwMode="auto">
            <a:xfrm flipV="1">
              <a:off x="2544" y="2086"/>
              <a:ext cx="240" cy="423"/>
            </a:xfrm>
            <a:custGeom>
              <a:avLst/>
              <a:gdLst>
                <a:gd name="T0" fmla="*/ 0 w 21600"/>
                <a:gd name="T1" fmla="*/ 0 h 24603"/>
                <a:gd name="T2" fmla="*/ 0 w 21600"/>
                <a:gd name="T3" fmla="*/ 0 h 24603"/>
                <a:gd name="T4" fmla="*/ 0 w 21600"/>
                <a:gd name="T5" fmla="*/ 0 h 246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4603"/>
                <a:gd name="T11" fmla="*/ 21600 w 21600"/>
                <a:gd name="T12" fmla="*/ 24603 h 246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4603" fill="none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</a:path>
                <a:path w="21600" h="24603" stroke="0" extrusionOk="0">
                  <a:moveTo>
                    <a:pt x="4351" y="-1"/>
                  </a:moveTo>
                  <a:cubicBezTo>
                    <a:pt x="14393" y="2064"/>
                    <a:pt x="21600" y="10904"/>
                    <a:pt x="21600" y="21157"/>
                  </a:cubicBezTo>
                  <a:cubicBezTo>
                    <a:pt x="21600" y="22311"/>
                    <a:pt x="21507" y="23463"/>
                    <a:pt x="21323" y="24603"/>
                  </a:cubicBezTo>
                  <a:lnTo>
                    <a:pt x="0" y="21157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1" name="Arc 34"/>
            <p:cNvSpPr>
              <a:spLocks/>
            </p:cNvSpPr>
            <p:nvPr/>
          </p:nvSpPr>
          <p:spPr bwMode="auto">
            <a:xfrm>
              <a:off x="3648" y="1779"/>
              <a:ext cx="192" cy="1152"/>
            </a:xfrm>
            <a:custGeom>
              <a:avLst/>
              <a:gdLst>
                <a:gd name="T0" fmla="*/ 0 w 18399"/>
                <a:gd name="T1" fmla="*/ 0 h 21600"/>
                <a:gd name="T2" fmla="*/ 0 w 18399"/>
                <a:gd name="T3" fmla="*/ 0 h 21600"/>
                <a:gd name="T4" fmla="*/ 0 w 18399"/>
                <a:gd name="T5" fmla="*/ 0 h 21600"/>
                <a:gd name="T6" fmla="*/ 0 60000 65536"/>
                <a:gd name="T7" fmla="*/ 0 60000 65536"/>
                <a:gd name="T8" fmla="*/ 0 60000 65536"/>
                <a:gd name="T9" fmla="*/ 0 w 18399"/>
                <a:gd name="T10" fmla="*/ 0 h 21600"/>
                <a:gd name="T11" fmla="*/ 18399 w 183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99" h="21600" fill="none" extrusionOk="0">
                  <a:moveTo>
                    <a:pt x="-1" y="0"/>
                  </a:moveTo>
                  <a:cubicBezTo>
                    <a:pt x="7502" y="0"/>
                    <a:pt x="14468" y="3893"/>
                    <a:pt x="18398" y="10284"/>
                  </a:cubicBezTo>
                </a:path>
                <a:path w="18399" h="21600" stroke="0" extrusionOk="0">
                  <a:moveTo>
                    <a:pt x="-1" y="0"/>
                  </a:moveTo>
                  <a:cubicBezTo>
                    <a:pt x="7502" y="0"/>
                    <a:pt x="14468" y="3893"/>
                    <a:pt x="18398" y="10284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72" name="Arc 35"/>
            <p:cNvSpPr>
              <a:spLocks/>
            </p:cNvSpPr>
            <p:nvPr/>
          </p:nvSpPr>
          <p:spPr bwMode="auto">
            <a:xfrm flipV="1">
              <a:off x="3648" y="1776"/>
              <a:ext cx="195" cy="1152"/>
            </a:xfrm>
            <a:custGeom>
              <a:avLst/>
              <a:gdLst>
                <a:gd name="T0" fmla="*/ 0 w 19783"/>
                <a:gd name="T1" fmla="*/ 0 h 21600"/>
                <a:gd name="T2" fmla="*/ 0 w 19783"/>
                <a:gd name="T3" fmla="*/ 0 h 21600"/>
                <a:gd name="T4" fmla="*/ 0 w 19783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3"/>
                <a:gd name="T10" fmla="*/ 0 h 21600"/>
                <a:gd name="T11" fmla="*/ 19783 w 197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3" h="21600" fill="none" extrusionOk="0">
                  <a:moveTo>
                    <a:pt x="-1" y="17"/>
                  </a:moveTo>
                  <a:cubicBezTo>
                    <a:pt x="292" y="5"/>
                    <a:pt x="585" y="-1"/>
                    <a:pt x="879" y="0"/>
                  </a:cubicBezTo>
                  <a:cubicBezTo>
                    <a:pt x="8740" y="0"/>
                    <a:pt x="15980" y="4270"/>
                    <a:pt x="19783" y="11150"/>
                  </a:cubicBezTo>
                </a:path>
                <a:path w="19783" h="21600" stroke="0" extrusionOk="0">
                  <a:moveTo>
                    <a:pt x="-1" y="17"/>
                  </a:moveTo>
                  <a:cubicBezTo>
                    <a:pt x="292" y="5"/>
                    <a:pt x="585" y="-1"/>
                    <a:pt x="879" y="0"/>
                  </a:cubicBezTo>
                  <a:cubicBezTo>
                    <a:pt x="8740" y="0"/>
                    <a:pt x="15980" y="4270"/>
                    <a:pt x="19783" y="11150"/>
                  </a:cubicBezTo>
                  <a:lnTo>
                    <a:pt x="879" y="21600"/>
                  </a:lnTo>
                  <a:close/>
                </a:path>
              </a:pathLst>
            </a:custGeom>
            <a:solidFill>
              <a:srgbClr val="FFDD4F">
                <a:alpha val="50195"/>
              </a:srgbClr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46" name="Text Box 36"/>
          <p:cNvSpPr txBox="1">
            <a:spLocks noChangeArrowheads="1"/>
          </p:cNvSpPr>
          <p:nvPr/>
        </p:nvSpPr>
        <p:spPr bwMode="auto">
          <a:xfrm>
            <a:off x="685800" y="1760538"/>
            <a:ext cx="190500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Sprecher 1</a:t>
            </a:r>
          </a:p>
          <a:p>
            <a:pPr algn="l"/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60000"/>
              </a:lnSpc>
            </a:pPr>
            <a:endParaRPr lang="de-DE" sz="2800" b="1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de-DE" sz="2800" b="1">
                <a:solidFill>
                  <a:schemeClr val="tx2"/>
                </a:solidFill>
                <a:latin typeface="Times New Roman" pitchFamily="18" charset="0"/>
              </a:rPr>
              <a:t>Sprecher 2</a:t>
            </a:r>
          </a:p>
        </p:txBody>
      </p:sp>
      <p:graphicFrame>
        <p:nvGraphicFramePr>
          <p:cNvPr id="18436" name="Object 37"/>
          <p:cNvGraphicFramePr>
            <a:graphicFrameLocks noChangeAspect="1"/>
          </p:cNvGraphicFramePr>
          <p:nvPr/>
        </p:nvGraphicFramePr>
        <p:xfrm>
          <a:off x="1219200" y="2209800"/>
          <a:ext cx="1120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6" name="CorelPhotoPaint.Image.7" r:id="rId7" imgW="2000000" imgH="2514286" progId="CorelPhotoPaint.Image.7">
                  <p:embed/>
                </p:oleObj>
              </mc:Choice>
              <mc:Fallback>
                <p:oleObj name="CorelPhotoPaint.Image.7" r:id="rId7" imgW="2000000" imgH="2514286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11207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38"/>
          <p:cNvGraphicFramePr>
            <a:graphicFrameLocks noChangeAspect="1"/>
          </p:cNvGraphicFramePr>
          <p:nvPr/>
        </p:nvGraphicFramePr>
        <p:xfrm>
          <a:off x="1179513" y="4495800"/>
          <a:ext cx="11795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CorelPhotoPaint.Image.7" r:id="rId9" imgW="1838095" imgH="2257143" progId="CorelPhotoPaint.Image.7">
                  <p:embed/>
                </p:oleObj>
              </mc:Choice>
              <mc:Fallback>
                <p:oleObj name="CorelPhotoPaint.Image.7" r:id="rId9" imgW="1838095" imgH="2257143" progId="CorelPhotoPaint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4495800"/>
                        <a:ext cx="11795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87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C2C60AC-4064-4DB5-8A77-25117A11A1D8}" type="slidenum">
              <a:rPr lang="de-DE" sz="1000" smtClean="0"/>
              <a:pPr/>
              <a:t>31</a:t>
            </a:fld>
            <a:r>
              <a:rPr lang="de-DE" sz="1000" smtClean="0"/>
              <a:t> -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Lineares ICA-Modell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3054350" y="2125663"/>
            <a:ext cx="1266825" cy="11525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18" name="Group 4"/>
          <p:cNvGrpSpPr>
            <a:grpSpLocks/>
          </p:cNvGrpSpPr>
          <p:nvPr/>
        </p:nvGrpSpPr>
        <p:grpSpPr bwMode="auto">
          <a:xfrm>
            <a:off x="2608263" y="2260600"/>
            <a:ext cx="428625" cy="863600"/>
            <a:chOff x="1836" y="1756"/>
            <a:chExt cx="215" cy="363"/>
          </a:xfrm>
        </p:grpSpPr>
        <p:grpSp>
          <p:nvGrpSpPr>
            <p:cNvPr id="38946" name="Group 5"/>
            <p:cNvGrpSpPr>
              <a:grpSpLocks/>
            </p:cNvGrpSpPr>
            <p:nvPr/>
          </p:nvGrpSpPr>
          <p:grpSpPr bwMode="auto">
            <a:xfrm>
              <a:off x="1839" y="1756"/>
              <a:ext cx="212" cy="21"/>
              <a:chOff x="1839" y="1756"/>
              <a:chExt cx="212" cy="21"/>
            </a:xfrm>
          </p:grpSpPr>
          <p:sp>
            <p:nvSpPr>
              <p:cNvPr id="38954" name="Line 6"/>
              <p:cNvSpPr>
                <a:spLocks noChangeShapeType="1"/>
              </p:cNvSpPr>
              <p:nvPr/>
            </p:nvSpPr>
            <p:spPr bwMode="auto">
              <a:xfrm flipH="1">
                <a:off x="1869" y="1766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55" name="Oval 7"/>
              <p:cNvSpPr>
                <a:spLocks noChangeArrowheads="1"/>
              </p:cNvSpPr>
              <p:nvPr/>
            </p:nvSpPr>
            <p:spPr bwMode="auto">
              <a:xfrm>
                <a:off x="1839" y="1756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8947" name="Group 8"/>
            <p:cNvGrpSpPr>
              <a:grpSpLocks/>
            </p:cNvGrpSpPr>
            <p:nvPr/>
          </p:nvGrpSpPr>
          <p:grpSpPr bwMode="auto">
            <a:xfrm>
              <a:off x="1836" y="1845"/>
              <a:ext cx="212" cy="21"/>
              <a:chOff x="1836" y="1845"/>
              <a:chExt cx="212" cy="21"/>
            </a:xfrm>
          </p:grpSpPr>
          <p:sp>
            <p:nvSpPr>
              <p:cNvPr id="38952" name="Line 9"/>
              <p:cNvSpPr>
                <a:spLocks noChangeShapeType="1"/>
              </p:cNvSpPr>
              <p:nvPr/>
            </p:nvSpPr>
            <p:spPr bwMode="auto">
              <a:xfrm flipH="1">
                <a:off x="1866" y="1855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53" name="Oval 10"/>
              <p:cNvSpPr>
                <a:spLocks noChangeArrowheads="1"/>
              </p:cNvSpPr>
              <p:nvPr/>
            </p:nvSpPr>
            <p:spPr bwMode="auto">
              <a:xfrm>
                <a:off x="1836" y="1845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8948" name="Group 11"/>
            <p:cNvGrpSpPr>
              <a:grpSpLocks/>
            </p:cNvGrpSpPr>
            <p:nvPr/>
          </p:nvGrpSpPr>
          <p:grpSpPr bwMode="auto">
            <a:xfrm>
              <a:off x="1839" y="2098"/>
              <a:ext cx="212" cy="21"/>
              <a:chOff x="1839" y="2098"/>
              <a:chExt cx="212" cy="21"/>
            </a:xfrm>
          </p:grpSpPr>
          <p:sp>
            <p:nvSpPr>
              <p:cNvPr id="38950" name="Line 12"/>
              <p:cNvSpPr>
                <a:spLocks noChangeShapeType="1"/>
              </p:cNvSpPr>
              <p:nvPr/>
            </p:nvSpPr>
            <p:spPr bwMode="auto">
              <a:xfrm flipH="1">
                <a:off x="1869" y="2108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51" name="Oval 13"/>
              <p:cNvSpPr>
                <a:spLocks noChangeArrowheads="1"/>
              </p:cNvSpPr>
              <p:nvPr/>
            </p:nvSpPr>
            <p:spPr bwMode="auto">
              <a:xfrm>
                <a:off x="1839" y="2098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8949" name="Rectangle 14"/>
            <p:cNvSpPr>
              <a:spLocks noChangeArrowheads="1"/>
            </p:cNvSpPr>
            <p:nvPr/>
          </p:nvSpPr>
          <p:spPr bwMode="auto">
            <a:xfrm>
              <a:off x="1850" y="1843"/>
              <a:ext cx="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</p:txBody>
        </p:sp>
      </p:grpSp>
      <p:sp>
        <p:nvSpPr>
          <p:cNvPr id="38919" name="Rectangle 15"/>
          <p:cNvSpPr>
            <a:spLocks noChangeArrowheads="1"/>
          </p:cNvSpPr>
          <p:nvPr/>
        </p:nvSpPr>
        <p:spPr bwMode="auto">
          <a:xfrm>
            <a:off x="3368675" y="2236788"/>
            <a:ext cx="66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 sz="4000" b="1">
                <a:latin typeface="Times New Roman" pitchFamily="18" charset="0"/>
              </a:rPr>
              <a:t>M</a:t>
            </a:r>
          </a:p>
        </p:txBody>
      </p:sp>
      <p:grpSp>
        <p:nvGrpSpPr>
          <p:cNvPr id="38920" name="Group 16"/>
          <p:cNvGrpSpPr>
            <a:grpSpLocks/>
          </p:cNvGrpSpPr>
          <p:nvPr/>
        </p:nvGrpSpPr>
        <p:grpSpPr bwMode="auto">
          <a:xfrm>
            <a:off x="6692900" y="2184400"/>
            <a:ext cx="427038" cy="863600"/>
            <a:chOff x="3886" y="1724"/>
            <a:chExt cx="215" cy="363"/>
          </a:xfrm>
        </p:grpSpPr>
        <p:grpSp>
          <p:nvGrpSpPr>
            <p:cNvPr id="38936" name="Group 17"/>
            <p:cNvGrpSpPr>
              <a:grpSpLocks/>
            </p:cNvGrpSpPr>
            <p:nvPr/>
          </p:nvGrpSpPr>
          <p:grpSpPr bwMode="auto">
            <a:xfrm>
              <a:off x="3886" y="1724"/>
              <a:ext cx="212" cy="21"/>
              <a:chOff x="3886" y="1724"/>
              <a:chExt cx="212" cy="21"/>
            </a:xfrm>
          </p:grpSpPr>
          <p:sp>
            <p:nvSpPr>
              <p:cNvPr id="38944" name="Line 18"/>
              <p:cNvSpPr>
                <a:spLocks noChangeShapeType="1"/>
              </p:cNvSpPr>
              <p:nvPr/>
            </p:nvSpPr>
            <p:spPr bwMode="auto">
              <a:xfrm>
                <a:off x="3886" y="1734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45" name="Oval 19"/>
              <p:cNvSpPr>
                <a:spLocks noChangeArrowheads="1"/>
              </p:cNvSpPr>
              <p:nvPr/>
            </p:nvSpPr>
            <p:spPr bwMode="auto">
              <a:xfrm>
                <a:off x="4075" y="1724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8937" name="Group 20"/>
            <p:cNvGrpSpPr>
              <a:grpSpLocks/>
            </p:cNvGrpSpPr>
            <p:nvPr/>
          </p:nvGrpSpPr>
          <p:grpSpPr bwMode="auto">
            <a:xfrm>
              <a:off x="3889" y="1813"/>
              <a:ext cx="212" cy="21"/>
              <a:chOff x="3889" y="1813"/>
              <a:chExt cx="212" cy="21"/>
            </a:xfrm>
          </p:grpSpPr>
          <p:sp>
            <p:nvSpPr>
              <p:cNvPr id="38942" name="Line 21"/>
              <p:cNvSpPr>
                <a:spLocks noChangeShapeType="1"/>
              </p:cNvSpPr>
              <p:nvPr/>
            </p:nvSpPr>
            <p:spPr bwMode="auto">
              <a:xfrm>
                <a:off x="3889" y="1823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43" name="Oval 22"/>
              <p:cNvSpPr>
                <a:spLocks noChangeArrowheads="1"/>
              </p:cNvSpPr>
              <p:nvPr/>
            </p:nvSpPr>
            <p:spPr bwMode="auto">
              <a:xfrm>
                <a:off x="4078" y="1813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8938" name="Group 23"/>
            <p:cNvGrpSpPr>
              <a:grpSpLocks/>
            </p:cNvGrpSpPr>
            <p:nvPr/>
          </p:nvGrpSpPr>
          <p:grpSpPr bwMode="auto">
            <a:xfrm>
              <a:off x="3886" y="2066"/>
              <a:ext cx="212" cy="21"/>
              <a:chOff x="3886" y="2066"/>
              <a:chExt cx="212" cy="21"/>
            </a:xfrm>
          </p:grpSpPr>
          <p:sp>
            <p:nvSpPr>
              <p:cNvPr id="38940" name="Line 24"/>
              <p:cNvSpPr>
                <a:spLocks noChangeShapeType="1"/>
              </p:cNvSpPr>
              <p:nvPr/>
            </p:nvSpPr>
            <p:spPr bwMode="auto">
              <a:xfrm>
                <a:off x="3886" y="2076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941" name="Oval 25"/>
              <p:cNvSpPr>
                <a:spLocks noChangeArrowheads="1"/>
              </p:cNvSpPr>
              <p:nvPr/>
            </p:nvSpPr>
            <p:spPr bwMode="auto">
              <a:xfrm>
                <a:off x="4075" y="2066"/>
                <a:ext cx="23" cy="2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8939" name="Rectangle 26"/>
            <p:cNvSpPr>
              <a:spLocks noChangeArrowheads="1"/>
            </p:cNvSpPr>
            <p:nvPr/>
          </p:nvSpPr>
          <p:spPr bwMode="auto">
            <a:xfrm flipH="1">
              <a:off x="3974" y="1811"/>
              <a:ext cx="1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</p:txBody>
        </p:sp>
      </p:grpSp>
      <p:sp>
        <p:nvSpPr>
          <p:cNvPr id="38921" name="Rectangle 27"/>
          <p:cNvSpPr>
            <a:spLocks noChangeArrowheads="1"/>
          </p:cNvSpPr>
          <p:nvPr/>
        </p:nvSpPr>
        <p:spPr bwMode="auto">
          <a:xfrm>
            <a:off x="2290763" y="1820863"/>
            <a:ext cx="365125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s</a:t>
            </a:r>
            <a:r>
              <a:rPr lang="de-DE" baseline="-25000">
                <a:latin typeface="Times New Roman" pitchFamily="18" charset="0"/>
              </a:rPr>
              <a:t>n</a:t>
            </a:r>
          </a:p>
        </p:txBody>
      </p:sp>
      <p:sp>
        <p:nvSpPr>
          <p:cNvPr id="38922" name="Rectangle 28"/>
          <p:cNvSpPr>
            <a:spLocks noChangeArrowheads="1"/>
          </p:cNvSpPr>
          <p:nvPr/>
        </p:nvSpPr>
        <p:spPr bwMode="auto">
          <a:xfrm>
            <a:off x="4602163" y="1916113"/>
            <a:ext cx="5683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x</a:t>
            </a:r>
            <a:r>
              <a:rPr lang="de-DE" baseline="-25000">
                <a:latin typeface="Times New Roman" pitchFamily="18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x</a:t>
            </a:r>
            <a:r>
              <a:rPr lang="de-DE" baseline="-25000">
                <a:latin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</a:pPr>
            <a:endParaRPr lang="de-DE" baseline="-2500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 x</a:t>
            </a:r>
            <a:r>
              <a:rPr lang="de-DE" baseline="-25000">
                <a:latin typeface="Times New Roman" pitchFamily="18" charset="0"/>
              </a:rPr>
              <a:t>n</a:t>
            </a:r>
          </a:p>
        </p:txBody>
      </p:sp>
      <p:sp>
        <p:nvSpPr>
          <p:cNvPr id="38923" name="Rectangle 29"/>
          <p:cNvSpPr>
            <a:spLocks noChangeArrowheads="1"/>
          </p:cNvSpPr>
          <p:nvPr/>
        </p:nvSpPr>
        <p:spPr bwMode="auto">
          <a:xfrm>
            <a:off x="5413375" y="2087563"/>
            <a:ext cx="1266825" cy="115252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5734050" y="2268538"/>
            <a:ext cx="6905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 sz="4000" b="1">
                <a:latin typeface="Times New Roman" pitchFamily="18" charset="0"/>
              </a:rPr>
              <a:t>W</a:t>
            </a:r>
          </a:p>
        </p:txBody>
      </p:sp>
      <p:sp>
        <p:nvSpPr>
          <p:cNvPr id="38925" name="Rectangle 31"/>
          <p:cNvSpPr>
            <a:spLocks noChangeArrowheads="1"/>
          </p:cNvSpPr>
          <p:nvPr/>
        </p:nvSpPr>
        <p:spPr bwMode="auto">
          <a:xfrm>
            <a:off x="7200900" y="1860550"/>
            <a:ext cx="393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y</a:t>
            </a:r>
            <a:r>
              <a:rPr lang="de-DE" baseline="-25000">
                <a:latin typeface="Times New Roman" pitchFamily="18" charset="0"/>
              </a:rPr>
              <a:t>1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y</a:t>
            </a:r>
            <a:r>
              <a:rPr lang="de-DE" baseline="-25000">
                <a:latin typeface="Times New Roman" pitchFamily="18" charset="0"/>
              </a:rPr>
              <a:t>2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</a:rPr>
              <a:t>y</a:t>
            </a:r>
            <a:r>
              <a:rPr lang="de-DE" baseline="-25000">
                <a:latin typeface="Times New Roman" pitchFamily="18" charset="0"/>
              </a:rPr>
              <a:t>n</a:t>
            </a:r>
          </a:p>
        </p:txBody>
      </p:sp>
      <p:grpSp>
        <p:nvGrpSpPr>
          <p:cNvPr id="38926" name="Group 32"/>
          <p:cNvGrpSpPr>
            <a:grpSpLocks/>
          </p:cNvGrpSpPr>
          <p:nvPr/>
        </p:nvGrpSpPr>
        <p:grpSpPr bwMode="auto">
          <a:xfrm>
            <a:off x="4352925" y="2270125"/>
            <a:ext cx="1030288" cy="812800"/>
            <a:chOff x="2712" y="1760"/>
            <a:chExt cx="517" cy="342"/>
          </a:xfrm>
        </p:grpSpPr>
        <p:sp>
          <p:nvSpPr>
            <p:cNvPr id="38932" name="Line 33"/>
            <p:cNvSpPr>
              <a:spLocks noChangeShapeType="1"/>
            </p:cNvSpPr>
            <p:nvPr/>
          </p:nvSpPr>
          <p:spPr bwMode="auto">
            <a:xfrm>
              <a:off x="2712" y="1760"/>
              <a:ext cx="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3" name="Line 34"/>
            <p:cNvSpPr>
              <a:spLocks noChangeShapeType="1"/>
            </p:cNvSpPr>
            <p:nvPr/>
          </p:nvSpPr>
          <p:spPr bwMode="auto">
            <a:xfrm>
              <a:off x="2720" y="1849"/>
              <a:ext cx="5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4" name="Line 35"/>
            <p:cNvSpPr>
              <a:spLocks noChangeShapeType="1"/>
            </p:cNvSpPr>
            <p:nvPr/>
          </p:nvSpPr>
          <p:spPr bwMode="auto">
            <a:xfrm>
              <a:off x="2712" y="2102"/>
              <a:ext cx="5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5" name="Rectangle 36"/>
            <p:cNvSpPr>
              <a:spLocks noChangeArrowheads="1"/>
            </p:cNvSpPr>
            <p:nvPr/>
          </p:nvSpPr>
          <p:spPr bwMode="auto">
            <a:xfrm flipH="1">
              <a:off x="3059" y="1837"/>
              <a:ext cx="1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Char char="•"/>
              </a:pPr>
              <a:endParaRPr lang="de-DE" sz="1000">
                <a:latin typeface="Times New Roman" pitchFamily="18" charset="0"/>
              </a:endParaRPr>
            </a:p>
          </p:txBody>
        </p:sp>
      </p:grpSp>
      <p:sp>
        <p:nvSpPr>
          <p:cNvPr id="38927" name="Rectangle 37"/>
          <p:cNvSpPr>
            <a:spLocks noChangeArrowheads="1"/>
          </p:cNvSpPr>
          <p:nvPr/>
        </p:nvSpPr>
        <p:spPr bwMode="auto">
          <a:xfrm>
            <a:off x="2840038" y="1343025"/>
            <a:ext cx="4029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/>
              <a:t>Quellenmix	   Entmischung</a:t>
            </a:r>
          </a:p>
        </p:txBody>
      </p:sp>
      <p:sp>
        <p:nvSpPr>
          <p:cNvPr id="143398" name="Rectangle 38"/>
          <p:cNvSpPr>
            <a:spLocks noChangeArrowheads="1"/>
          </p:cNvSpPr>
          <p:nvPr/>
        </p:nvSpPr>
        <p:spPr bwMode="auto">
          <a:xfrm>
            <a:off x="825500" y="3616325"/>
            <a:ext cx="7564438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2400" b="1">
                <a:solidFill>
                  <a:schemeClr val="tx2"/>
                </a:solidFill>
              </a:rPr>
              <a:t>Ziel:		W      M</a:t>
            </a:r>
            <a:r>
              <a:rPr lang="de-DE" sz="2400" b="1" baseline="30000">
                <a:solidFill>
                  <a:schemeClr val="tx2"/>
                </a:solidFill>
              </a:rPr>
              <a:t>-1</a:t>
            </a:r>
          </a:p>
          <a:p>
            <a:pPr marL="639763" indent="-639763" algn="l">
              <a:spcBef>
                <a:spcPct val="0"/>
              </a:spcBef>
            </a:pPr>
            <a:r>
              <a:rPr lang="de-DE" sz="2400" b="1">
                <a:solidFill>
                  <a:schemeClr val="tx2"/>
                </a:solidFill>
              </a:rPr>
              <a:t>	 	 y       s</a:t>
            </a:r>
          </a:p>
          <a:p>
            <a:pPr marL="639763" indent="-639763" algn="l">
              <a:lnSpc>
                <a:spcPct val="20000"/>
              </a:lnSpc>
              <a:spcBef>
                <a:spcPct val="24000"/>
              </a:spcBef>
              <a:spcAft>
                <a:spcPct val="24000"/>
              </a:spcAft>
            </a:pPr>
            <a:endParaRPr lang="de-DE" sz="2400" b="1">
              <a:solidFill>
                <a:schemeClr val="tx2"/>
              </a:solidFill>
            </a:endParaRPr>
          </a:p>
          <a:p>
            <a:pPr marL="639763" indent="-639763" algn="l">
              <a:spcBef>
                <a:spcPct val="0"/>
              </a:spcBef>
            </a:pPr>
            <a:r>
              <a:rPr lang="de-DE" sz="2400">
                <a:solidFill>
                  <a:schemeClr val="tx2"/>
                </a:solidFill>
              </a:rPr>
              <a:t>mit p(</a:t>
            </a:r>
            <a:r>
              <a:rPr lang="de-DE" sz="2400" b="1">
                <a:solidFill>
                  <a:schemeClr val="tx2"/>
                </a:solidFill>
              </a:rPr>
              <a:t>y</a:t>
            </a:r>
            <a:r>
              <a:rPr lang="de-DE" sz="2400">
                <a:solidFill>
                  <a:schemeClr val="tx2"/>
                </a:solidFill>
              </a:rPr>
              <a:t>) = p(y</a:t>
            </a:r>
            <a:r>
              <a:rPr lang="de-DE" sz="2400" baseline="-25000">
                <a:solidFill>
                  <a:schemeClr val="tx2"/>
                </a:solidFill>
              </a:rPr>
              <a:t>1</a:t>
            </a:r>
            <a:r>
              <a:rPr lang="de-DE" sz="2400">
                <a:solidFill>
                  <a:schemeClr val="tx2"/>
                </a:solidFill>
              </a:rPr>
              <a:t>,..,y</a:t>
            </a:r>
            <a:r>
              <a:rPr lang="de-DE" sz="2400" baseline="-25000">
                <a:solidFill>
                  <a:schemeClr val="tx2"/>
                </a:solidFill>
              </a:rPr>
              <a:t>n</a:t>
            </a:r>
            <a:r>
              <a:rPr lang="de-DE" sz="2400">
                <a:solidFill>
                  <a:schemeClr val="tx2"/>
                </a:solidFill>
              </a:rPr>
              <a:t>) = p(y</a:t>
            </a:r>
            <a:r>
              <a:rPr lang="de-DE" sz="2400" baseline="-25000">
                <a:solidFill>
                  <a:schemeClr val="tx2"/>
                </a:solidFill>
              </a:rPr>
              <a:t>1</a:t>
            </a:r>
            <a:r>
              <a:rPr lang="de-DE" sz="2400">
                <a:solidFill>
                  <a:schemeClr val="tx2"/>
                </a:solidFill>
              </a:rPr>
              <a:t>)..p(y</a:t>
            </a:r>
            <a:r>
              <a:rPr lang="de-DE" sz="2400" baseline="-25000">
                <a:solidFill>
                  <a:schemeClr val="tx2"/>
                </a:solidFill>
              </a:rPr>
              <a:t>n</a:t>
            </a:r>
            <a:r>
              <a:rPr lang="de-DE" sz="2400">
                <a:solidFill>
                  <a:schemeClr val="tx2"/>
                </a:solidFill>
              </a:rPr>
              <a:t>)  </a:t>
            </a:r>
            <a:r>
              <a:rPr lang="de-DE" sz="2400" i="1">
                <a:solidFill>
                  <a:schemeClr val="tx2"/>
                </a:solidFill>
              </a:rPr>
              <a:t>unabhängige Kanäle</a:t>
            </a:r>
          </a:p>
          <a:p>
            <a:pPr marL="639763" indent="-639763" algn="l">
              <a:spcBef>
                <a:spcPct val="0"/>
              </a:spcBef>
            </a:pPr>
            <a:endParaRPr lang="de-DE" sz="2400">
              <a:solidFill>
                <a:schemeClr val="tx2"/>
              </a:solidFill>
            </a:endParaRPr>
          </a:p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sz="2400"/>
              <a:t>Unabhängigkeit </a:t>
            </a:r>
            <a:r>
              <a:rPr lang="de-DE" sz="2400">
                <a:solidFill>
                  <a:srgbClr val="0033CC"/>
                </a:solidFill>
              </a:rPr>
              <a:t>notwendig</a:t>
            </a:r>
            <a:r>
              <a:rPr lang="de-DE" sz="2400"/>
              <a:t> zur Quellentrennung.</a:t>
            </a:r>
          </a:p>
          <a:p>
            <a:pPr marL="639763" indent="-639763" algn="l">
              <a:spcBef>
                <a:spcPct val="24000"/>
              </a:spcBef>
              <a:spcAft>
                <a:spcPct val="24000"/>
              </a:spcAft>
            </a:pPr>
            <a:r>
              <a:rPr lang="de-DE" sz="2400"/>
              <a:t>Yelling,Weinstein (1994): auch  </a:t>
            </a:r>
            <a:r>
              <a:rPr lang="de-DE" sz="2400">
                <a:solidFill>
                  <a:srgbClr val="FF0066"/>
                </a:solidFill>
              </a:rPr>
              <a:t>hinreichend</a:t>
            </a:r>
            <a:r>
              <a:rPr lang="de-DE" sz="2400"/>
              <a:t>!</a:t>
            </a: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2243138" y="3843338"/>
            <a:ext cx="319087" cy="381000"/>
            <a:chOff x="1413" y="2421"/>
            <a:chExt cx="201" cy="240"/>
          </a:xfrm>
        </p:grpSpPr>
        <p:sp>
          <p:nvSpPr>
            <p:cNvPr id="38930" name="Line 39"/>
            <p:cNvSpPr>
              <a:spLocks noChangeShapeType="1"/>
            </p:cNvSpPr>
            <p:nvPr/>
          </p:nvSpPr>
          <p:spPr bwMode="auto">
            <a:xfrm>
              <a:off x="1433" y="2421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1" name="Line 40"/>
            <p:cNvSpPr>
              <a:spLocks noChangeShapeType="1"/>
            </p:cNvSpPr>
            <p:nvPr/>
          </p:nvSpPr>
          <p:spPr bwMode="auto">
            <a:xfrm>
              <a:off x="1413" y="2661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cover dir="ld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ußzeilenplatzhalt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8437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D4789D2-7C05-41CE-A921-F7E6C91510EB}" type="slidenum">
              <a:rPr lang="de-DE" sz="1000" smtClean="0"/>
              <a:pPr/>
              <a:t>32</a:t>
            </a:fld>
            <a:r>
              <a:rPr lang="de-DE" sz="1000" smtClean="0"/>
              <a:t> -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wrap="square" lIns="92075" tIns="46038" rIns="92075" bIns="46038" anchor="ctr"/>
          <a:lstStyle/>
          <a:p>
            <a:pPr eaLnBrk="1" hangingPunct="1"/>
            <a:r>
              <a:rPr lang="de-DE" smtClean="0"/>
              <a:t>Lineare Koordinatentransformationen</a:t>
            </a: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957263" y="1889125"/>
            <a:ext cx="75787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  <a:buClr>
                <a:srgbClr val="0033CC"/>
              </a:buClr>
              <a:buFont typeface="Monotype Sorts" pitchFamily="2" charset="2"/>
              <a:buChar char="l"/>
            </a:pPr>
            <a:r>
              <a:rPr lang="de-DE" sz="2400" dirty="0">
                <a:latin typeface="Times New Roman" pitchFamily="18" charset="0"/>
              </a:rPr>
              <a:t>  PCA-Hauptkomponentenanalyse  </a:t>
            </a:r>
            <a:r>
              <a:rPr lang="de-DE" i="1" dirty="0">
                <a:latin typeface="Times New Roman" pitchFamily="18" charset="0"/>
              </a:rPr>
              <a:t>Richtung stärkster Varianz</a:t>
            </a:r>
            <a:endParaRPr lang="de-DE" sz="2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  <a:buClr>
                <a:srgbClr val="FF0066"/>
              </a:buClr>
              <a:buFont typeface="Monotype Sorts" pitchFamily="2" charset="2"/>
              <a:buChar char="l"/>
            </a:pPr>
            <a:r>
              <a:rPr lang="de-DE" sz="2400" dirty="0">
                <a:latin typeface="Times New Roman" pitchFamily="18" charset="0"/>
              </a:rPr>
              <a:t>  ICA- Unabhängigkeitsanalyse	</a:t>
            </a:r>
            <a:r>
              <a:rPr lang="de-DE" i="1" dirty="0">
                <a:latin typeface="Times New Roman" pitchFamily="18" charset="0"/>
              </a:rPr>
              <a:t>statistische Unabhängigkeit</a:t>
            </a:r>
          </a:p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de-DE" i="1" dirty="0">
                <a:latin typeface="Times New Roman" pitchFamily="18" charset="0"/>
              </a:rPr>
              <a:t>Beispiel:</a:t>
            </a:r>
          </a:p>
        </p:txBody>
      </p:sp>
      <p:sp>
        <p:nvSpPr>
          <p:cNvPr id="18440" name="Freeform 5"/>
          <p:cNvSpPr>
            <a:spLocks/>
          </p:cNvSpPr>
          <p:nvPr/>
        </p:nvSpPr>
        <p:spPr bwMode="auto">
          <a:xfrm>
            <a:off x="2833688" y="3652838"/>
            <a:ext cx="2851150" cy="1408112"/>
          </a:xfrm>
          <a:custGeom>
            <a:avLst/>
            <a:gdLst>
              <a:gd name="T0" fmla="*/ 0 w 1796"/>
              <a:gd name="T1" fmla="*/ 2147483647 h 845"/>
              <a:gd name="T2" fmla="*/ 2147483647 w 1796"/>
              <a:gd name="T3" fmla="*/ 2147483647 h 845"/>
              <a:gd name="T4" fmla="*/ 2147483647 w 1796"/>
              <a:gd name="T5" fmla="*/ 0 h 845"/>
              <a:gd name="T6" fmla="*/ 2147483647 w 1796"/>
              <a:gd name="T7" fmla="*/ 2147483647 h 845"/>
              <a:gd name="T8" fmla="*/ 0 w 1796"/>
              <a:gd name="T9" fmla="*/ 2147483647 h 8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6"/>
              <a:gd name="T16" fmla="*/ 0 h 845"/>
              <a:gd name="T17" fmla="*/ 1796 w 1796"/>
              <a:gd name="T18" fmla="*/ 845 h 8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6" h="845">
                <a:moveTo>
                  <a:pt x="0" y="845"/>
                </a:moveTo>
                <a:lnTo>
                  <a:pt x="885" y="9"/>
                </a:lnTo>
                <a:lnTo>
                  <a:pt x="1796" y="0"/>
                </a:lnTo>
                <a:cubicBezTo>
                  <a:pt x="1492" y="275"/>
                  <a:pt x="1185" y="544"/>
                  <a:pt x="885" y="826"/>
                </a:cubicBezTo>
                <a:lnTo>
                  <a:pt x="0" y="845"/>
                </a:lnTo>
              </a:path>
            </a:pathLst>
          </a:custGeom>
          <a:solidFill>
            <a:schemeClr val="bg2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1" name="Freeform 6"/>
          <p:cNvSpPr>
            <a:spLocks/>
          </p:cNvSpPr>
          <p:nvPr/>
        </p:nvSpPr>
        <p:spPr bwMode="auto">
          <a:xfrm>
            <a:off x="6089650" y="4305300"/>
            <a:ext cx="115888" cy="101600"/>
          </a:xfrm>
          <a:custGeom>
            <a:avLst/>
            <a:gdLst>
              <a:gd name="T0" fmla="*/ 2147483647 w 73"/>
              <a:gd name="T1" fmla="*/ 2147483647 h 64"/>
              <a:gd name="T2" fmla="*/ 2147483647 w 73"/>
              <a:gd name="T3" fmla="*/ 2147483647 h 64"/>
              <a:gd name="T4" fmla="*/ 2147483647 w 73"/>
              <a:gd name="T5" fmla="*/ 2147483647 h 64"/>
              <a:gd name="T6" fmla="*/ 0 w 73"/>
              <a:gd name="T7" fmla="*/ 0 h 64"/>
              <a:gd name="T8" fmla="*/ 2147483647 w 73"/>
              <a:gd name="T9" fmla="*/ 2147483647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"/>
              <a:gd name="T16" fmla="*/ 0 h 64"/>
              <a:gd name="T17" fmla="*/ 73 w 73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" h="64">
                <a:moveTo>
                  <a:pt x="3" y="32"/>
                </a:moveTo>
                <a:lnTo>
                  <a:pt x="3" y="64"/>
                </a:lnTo>
                <a:lnTo>
                  <a:pt x="73" y="32"/>
                </a:lnTo>
                <a:lnTo>
                  <a:pt x="0" y="0"/>
                </a:lnTo>
                <a:lnTo>
                  <a:pt x="3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2" name="Line 7"/>
          <p:cNvSpPr>
            <a:spLocks noChangeShapeType="1"/>
          </p:cNvSpPr>
          <p:nvPr/>
        </p:nvSpPr>
        <p:spPr bwMode="auto">
          <a:xfrm flipH="1">
            <a:off x="2286000" y="4356100"/>
            <a:ext cx="38084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3" name="Freeform 8"/>
          <p:cNvSpPr>
            <a:spLocks/>
          </p:cNvSpPr>
          <p:nvPr/>
        </p:nvSpPr>
        <p:spPr bwMode="auto">
          <a:xfrm>
            <a:off x="4187825" y="3116263"/>
            <a:ext cx="92075" cy="123825"/>
          </a:xfrm>
          <a:custGeom>
            <a:avLst/>
            <a:gdLst>
              <a:gd name="T0" fmla="*/ 2147483647 w 58"/>
              <a:gd name="T1" fmla="*/ 2147483647 h 78"/>
              <a:gd name="T2" fmla="*/ 2147483647 w 58"/>
              <a:gd name="T3" fmla="*/ 2147483647 h 78"/>
              <a:gd name="T4" fmla="*/ 2147483647 w 58"/>
              <a:gd name="T5" fmla="*/ 0 h 78"/>
              <a:gd name="T6" fmla="*/ 0 w 58"/>
              <a:gd name="T7" fmla="*/ 2147483647 h 78"/>
              <a:gd name="T8" fmla="*/ 2147483647 w 58"/>
              <a:gd name="T9" fmla="*/ 214748364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78"/>
              <a:gd name="T17" fmla="*/ 58 w 58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78">
                <a:moveTo>
                  <a:pt x="29" y="78"/>
                </a:moveTo>
                <a:lnTo>
                  <a:pt x="58" y="78"/>
                </a:lnTo>
                <a:lnTo>
                  <a:pt x="29" y="0"/>
                </a:lnTo>
                <a:lnTo>
                  <a:pt x="0" y="78"/>
                </a:lnTo>
                <a:lnTo>
                  <a:pt x="29" y="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4" name="Line 9"/>
          <p:cNvSpPr>
            <a:spLocks noChangeShapeType="1"/>
          </p:cNvSpPr>
          <p:nvPr/>
        </p:nvSpPr>
        <p:spPr bwMode="auto">
          <a:xfrm>
            <a:off x="4233863" y="3240088"/>
            <a:ext cx="4762" cy="2530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5978525" y="4484688"/>
            <a:ext cx="134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de-DE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4303713" y="3111500"/>
            <a:ext cx="171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de-DE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4405313" y="3249613"/>
            <a:ext cx="1349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13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de-DE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5881688" y="4392613"/>
            <a:ext cx="171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b</a:t>
            </a:r>
            <a:endParaRPr lang="de-DE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6080125" y="4360863"/>
            <a:ext cx="1301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de-DE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3683000" y="2824163"/>
            <a:ext cx="952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de-DE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8451" name="Group 16"/>
          <p:cNvGrpSpPr>
            <a:grpSpLocks/>
          </p:cNvGrpSpPr>
          <p:nvPr/>
        </p:nvGrpSpPr>
        <p:grpSpPr bwMode="auto">
          <a:xfrm>
            <a:off x="2574925" y="2824163"/>
            <a:ext cx="3616325" cy="2665412"/>
            <a:chOff x="1622" y="1779"/>
            <a:chExt cx="2278" cy="1679"/>
          </a:xfrm>
        </p:grpSpPr>
        <p:sp>
          <p:nvSpPr>
            <p:cNvPr id="18466" name="Rectangle 17"/>
            <p:cNvSpPr>
              <a:spLocks noChangeArrowheads="1"/>
            </p:cNvSpPr>
            <p:nvPr/>
          </p:nvSpPr>
          <p:spPr bwMode="auto">
            <a:xfrm>
              <a:off x="2291" y="1779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 sz="44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8467" name="Rectangle 18"/>
            <p:cNvSpPr>
              <a:spLocks noChangeArrowheads="1"/>
            </p:cNvSpPr>
            <p:nvPr/>
          </p:nvSpPr>
          <p:spPr bwMode="auto">
            <a:xfrm>
              <a:off x="2375" y="186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 sz="44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grpSp>
          <p:nvGrpSpPr>
            <p:cNvPr id="18468" name="Group 19"/>
            <p:cNvGrpSpPr>
              <a:grpSpLocks/>
            </p:cNvGrpSpPr>
            <p:nvPr/>
          </p:nvGrpSpPr>
          <p:grpSpPr bwMode="auto">
            <a:xfrm>
              <a:off x="1622" y="2096"/>
              <a:ext cx="2278" cy="1243"/>
              <a:chOff x="1622" y="2096"/>
              <a:chExt cx="2278" cy="1243"/>
            </a:xfrm>
          </p:grpSpPr>
          <p:sp>
            <p:nvSpPr>
              <p:cNvPr id="18470" name="Rectangle 20"/>
              <p:cNvSpPr>
                <a:spLocks noChangeArrowheads="1"/>
              </p:cNvSpPr>
              <p:nvPr/>
            </p:nvSpPr>
            <p:spPr bwMode="auto">
              <a:xfrm>
                <a:off x="3792" y="2096"/>
                <a:ext cx="60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639763" indent="-639763" algn="l">
                  <a:spcBef>
                    <a:spcPct val="0"/>
                  </a:spcBef>
                </a:pPr>
                <a:r>
                  <a:rPr lang="de-DE" sz="17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 sz="44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1" name="Rectangle 21"/>
              <p:cNvSpPr>
                <a:spLocks noChangeArrowheads="1"/>
              </p:cNvSpPr>
              <p:nvPr/>
            </p:nvSpPr>
            <p:spPr bwMode="auto">
              <a:xfrm>
                <a:off x="3760" y="2096"/>
                <a:ext cx="3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639763" indent="-639763" algn="l">
                  <a:spcBef>
                    <a:spcPct val="0"/>
                  </a:spcBef>
                </a:pPr>
                <a:r>
                  <a:rPr lang="de-DE" sz="17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 sz="44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2" name="Rectangle 22"/>
              <p:cNvSpPr>
                <a:spLocks noChangeArrowheads="1"/>
              </p:cNvSpPr>
              <p:nvPr/>
            </p:nvSpPr>
            <p:spPr bwMode="auto">
              <a:xfrm>
                <a:off x="3848" y="2187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639763" indent="-639763" algn="l">
                  <a:spcBef>
                    <a:spcPct val="0"/>
                  </a:spcBef>
                </a:pPr>
                <a:r>
                  <a:rPr lang="de-DE" sz="13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de-DE" sz="4400" b="1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3" name="Line 23"/>
              <p:cNvSpPr>
                <a:spLocks noChangeShapeType="1"/>
              </p:cNvSpPr>
              <p:nvPr/>
            </p:nvSpPr>
            <p:spPr bwMode="auto">
              <a:xfrm flipV="1">
                <a:off x="1622" y="2139"/>
                <a:ext cx="2063" cy="120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469" name="Line 24"/>
            <p:cNvSpPr>
              <a:spLocks noChangeShapeType="1"/>
            </p:cNvSpPr>
            <p:nvPr/>
          </p:nvSpPr>
          <p:spPr bwMode="auto">
            <a:xfrm flipH="1" flipV="1">
              <a:off x="2309" y="2046"/>
              <a:ext cx="755" cy="141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189288" y="3030538"/>
            <a:ext cx="3146425" cy="2432050"/>
            <a:chOff x="2017" y="1915"/>
            <a:chExt cx="1982" cy="1532"/>
          </a:xfrm>
        </p:grpSpPr>
        <p:sp>
          <p:nvSpPr>
            <p:cNvPr id="18456" name="Rectangle 26"/>
            <p:cNvSpPr>
              <a:spLocks noChangeArrowheads="1"/>
            </p:cNvSpPr>
            <p:nvPr/>
          </p:nvSpPr>
          <p:spPr bwMode="auto">
            <a:xfrm>
              <a:off x="3282" y="1915"/>
              <a:ext cx="60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7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de-DE" sz="4400" b="1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grpSp>
          <p:nvGrpSpPr>
            <p:cNvPr id="18457" name="Group 27"/>
            <p:cNvGrpSpPr>
              <a:grpSpLocks/>
            </p:cNvGrpSpPr>
            <p:nvPr/>
          </p:nvGrpSpPr>
          <p:grpSpPr bwMode="auto">
            <a:xfrm>
              <a:off x="2017" y="1915"/>
              <a:ext cx="1982" cy="1532"/>
              <a:chOff x="2017" y="1915"/>
              <a:chExt cx="1982" cy="1532"/>
            </a:xfrm>
          </p:grpSpPr>
          <p:grpSp>
            <p:nvGrpSpPr>
              <p:cNvPr id="18458" name="Group 28"/>
              <p:cNvGrpSpPr>
                <a:grpSpLocks/>
              </p:cNvGrpSpPr>
              <p:nvPr/>
            </p:nvGrpSpPr>
            <p:grpSpPr bwMode="auto">
              <a:xfrm>
                <a:off x="3250" y="1915"/>
                <a:ext cx="140" cy="212"/>
                <a:chOff x="3250" y="1915"/>
                <a:chExt cx="140" cy="212"/>
              </a:xfrm>
            </p:grpSpPr>
            <p:sp>
              <p:nvSpPr>
                <p:cNvPr id="18464" name="Rectangle 29"/>
                <p:cNvSpPr>
                  <a:spLocks noChangeArrowheads="1"/>
                </p:cNvSpPr>
                <p:nvPr/>
              </p:nvSpPr>
              <p:spPr bwMode="auto">
                <a:xfrm>
                  <a:off x="3250" y="1915"/>
                  <a:ext cx="82" cy="1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639763" indent="-639763" algn="l">
                    <a:spcBef>
                      <a:spcPct val="0"/>
                    </a:spcBef>
                  </a:pPr>
                  <a:r>
                    <a:rPr lang="de-DE" sz="170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endParaRPr lang="de-DE" sz="4400" b="1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65" name="Rectangle 30"/>
                <p:cNvSpPr>
                  <a:spLocks noChangeArrowheads="1"/>
                </p:cNvSpPr>
                <p:nvPr/>
              </p:nvSpPr>
              <p:spPr bwMode="auto">
                <a:xfrm>
                  <a:off x="3338" y="2002"/>
                  <a:ext cx="52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639763" indent="-639763" algn="l">
                    <a:spcBef>
                      <a:spcPct val="0"/>
                    </a:spcBef>
                  </a:pPr>
                  <a:r>
                    <a:rPr lang="de-DE" sz="13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  <a:endParaRPr lang="de-DE" sz="4400" b="1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459" name="Group 31"/>
              <p:cNvGrpSpPr>
                <a:grpSpLocks/>
              </p:cNvGrpSpPr>
              <p:nvPr/>
            </p:nvGrpSpPr>
            <p:grpSpPr bwMode="auto">
              <a:xfrm>
                <a:off x="3895" y="2760"/>
                <a:ext cx="104" cy="197"/>
                <a:chOff x="3895" y="2760"/>
                <a:chExt cx="104" cy="197"/>
              </a:xfrm>
            </p:grpSpPr>
            <p:sp>
              <p:nvSpPr>
                <p:cNvPr id="18462" name="Rectangle 32"/>
                <p:cNvSpPr>
                  <a:spLocks noChangeArrowheads="1"/>
                </p:cNvSpPr>
                <p:nvPr/>
              </p:nvSpPr>
              <p:spPr bwMode="auto">
                <a:xfrm>
                  <a:off x="3947" y="2832"/>
                  <a:ext cx="52" cy="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639763" indent="-639763" algn="l">
                    <a:spcBef>
                      <a:spcPct val="0"/>
                    </a:spcBef>
                  </a:pPr>
                  <a:r>
                    <a:rPr lang="de-DE" sz="13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  <a:endParaRPr lang="de-DE" sz="4400" b="1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463" name="Rectangle 33"/>
                <p:cNvSpPr>
                  <a:spLocks noChangeArrowheads="1"/>
                </p:cNvSpPr>
                <p:nvPr/>
              </p:nvSpPr>
              <p:spPr bwMode="auto">
                <a:xfrm>
                  <a:off x="3895" y="2760"/>
                  <a:ext cx="60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marL="639763" indent="-639763" algn="l">
                    <a:spcBef>
                      <a:spcPct val="0"/>
                    </a:spcBef>
                  </a:pPr>
                  <a:r>
                    <a:rPr lang="de-DE" sz="1700">
                      <a:solidFill>
                        <a:srgbClr val="000000"/>
                      </a:solidFill>
                      <a:latin typeface="Times New Roman" pitchFamily="18" charset="0"/>
                    </a:rPr>
                    <a:t>c</a:t>
                  </a:r>
                  <a:endParaRPr lang="de-DE" sz="4400" b="1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460" name="Line 34"/>
              <p:cNvSpPr>
                <a:spLocks noChangeShapeType="1"/>
              </p:cNvSpPr>
              <p:nvPr/>
            </p:nvSpPr>
            <p:spPr bwMode="auto">
              <a:xfrm flipV="1">
                <a:off x="2047" y="2126"/>
                <a:ext cx="1188" cy="1321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61" name="Line 35"/>
              <p:cNvSpPr>
                <a:spLocks noChangeShapeType="1"/>
              </p:cNvSpPr>
              <p:nvPr/>
            </p:nvSpPr>
            <p:spPr bwMode="auto">
              <a:xfrm>
                <a:off x="2017" y="2745"/>
                <a:ext cx="1276" cy="0"/>
              </a:xfrm>
              <a:prstGeom prst="line">
                <a:avLst/>
              </a:prstGeom>
              <a:noFill/>
              <a:ln w="38100">
                <a:solidFill>
                  <a:srgbClr val="FF0066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453" name="Text Box 36"/>
          <p:cNvSpPr txBox="1">
            <a:spLocks noChangeArrowheads="1"/>
          </p:cNvSpPr>
          <p:nvPr/>
        </p:nvSpPr>
        <p:spPr bwMode="auto">
          <a:xfrm>
            <a:off x="1123950" y="1435100"/>
            <a:ext cx="6904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639763" indent="-639763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>
                <a:solidFill>
                  <a:schemeClr val="tx2"/>
                </a:solidFill>
                <a:latin typeface="Times New Roman" pitchFamily="18" charset="0"/>
              </a:rPr>
              <a:t>Beispiel:</a:t>
            </a:r>
            <a:endParaRPr lang="de-DE" sz="16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9477" name="Text Box 37"/>
          <p:cNvSpPr txBox="1">
            <a:spLocks noChangeArrowheads="1"/>
          </p:cNvSpPr>
          <p:nvPr/>
        </p:nvSpPr>
        <p:spPr bwMode="auto">
          <a:xfrm>
            <a:off x="6753224" y="3063875"/>
            <a:ext cx="2228543" cy="21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de-DE" sz="1800" baseline="-25000" dirty="0">
                <a:solidFill>
                  <a:schemeClr val="tx2"/>
                </a:solidFill>
                <a:latin typeface="Times New Roman" pitchFamily="18" charset="0"/>
              </a:rPr>
              <a:t>1 </a:t>
            </a: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:= x</a:t>
            </a:r>
            <a:r>
              <a:rPr lang="de-DE" sz="1800" baseline="-25000" dirty="0">
                <a:solidFill>
                  <a:schemeClr val="tx2"/>
                </a:solidFill>
                <a:latin typeface="Times New Roman" pitchFamily="18" charset="0"/>
              </a:rPr>
              <a:t>1 </a:t>
            </a:r>
            <a:r>
              <a:rPr lang="de-DE" sz="1800" dirty="0" smtClean="0">
                <a:solidFill>
                  <a:schemeClr val="tx2"/>
                </a:solidFill>
                <a:latin typeface="Times New Roman" pitchFamily="18" charset="0"/>
              </a:rPr>
              <a:t>– x</a:t>
            </a:r>
            <a:r>
              <a:rPr lang="de-DE" sz="1800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de-DE" sz="1800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c</a:t>
            </a:r>
            <a:r>
              <a:rPr lang="de-DE" sz="1800" baseline="-25000" dirty="0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:= </a:t>
            </a:r>
            <a:r>
              <a:rPr lang="de-DE" sz="1800" dirty="0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de-DE" sz="1800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de-DE" sz="1800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also  c</a:t>
            </a:r>
            <a:r>
              <a:rPr lang="de-DE" sz="1800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de-DE" sz="1800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de-DE" sz="1800" baseline="-25000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de-DE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de-DE" sz="1800" dirty="0" err="1">
                <a:solidFill>
                  <a:schemeClr val="tx2"/>
                </a:solidFill>
                <a:latin typeface="Times New Roman" pitchFamily="18" charset="0"/>
              </a:rPr>
              <a:t>unabh</a:t>
            </a: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. von  c</a:t>
            </a:r>
            <a:r>
              <a:rPr lang="de-DE" sz="1800" baseline="-25000" dirty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de-DE" sz="1800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de-DE" sz="1800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de-DE" sz="1800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de-DE" sz="1800" baseline="-25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de-DE" sz="1800" baseline="-25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de-DE" sz="1800" baseline="-25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20000"/>
              </a:lnSpc>
            </a:pPr>
            <a:endParaRPr lang="de-DE" sz="1800" baseline="-25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455" name="Rectangle 38"/>
          <p:cNvSpPr>
            <a:spLocks noChangeArrowheads="1"/>
          </p:cNvSpPr>
          <p:nvPr/>
        </p:nvSpPr>
        <p:spPr bwMode="auto">
          <a:xfrm>
            <a:off x="1192213" y="3101975"/>
            <a:ext cx="1519237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e-DE" dirty="0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de-DE" baseline="-25000" dirty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de-D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de-DE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de-DE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de-DE" baseline="-25000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de-DE" dirty="0" smtClean="0">
                <a:solidFill>
                  <a:schemeClr val="tx2"/>
                </a:solidFill>
                <a:latin typeface="Times New Roman" pitchFamily="18" charset="0"/>
              </a:rPr>
              <a:t>+s</a:t>
            </a:r>
            <a:r>
              <a:rPr lang="de-DE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de-DE" dirty="0">
                <a:solidFill>
                  <a:schemeClr val="tx2"/>
                </a:solidFill>
                <a:latin typeface="Times New Roman" pitchFamily="18" charset="0"/>
              </a:rPr>
              <a:t>,  </a:t>
            </a:r>
          </a:p>
          <a:p>
            <a:pPr algn="l">
              <a:lnSpc>
                <a:spcPct val="40000"/>
              </a:lnSpc>
            </a:pPr>
            <a:r>
              <a:rPr lang="de-DE" dirty="0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de-DE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de-DE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de-DE" dirty="0">
                <a:solidFill>
                  <a:schemeClr val="tx2"/>
                </a:solidFill>
                <a:latin typeface="Times New Roman" pitchFamily="18" charset="0"/>
              </a:rPr>
              <a:t>= </a:t>
            </a:r>
            <a:r>
              <a:rPr lang="de-DE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de-DE" baseline="-25000" dirty="0" smtClean="0">
                <a:solidFill>
                  <a:schemeClr val="tx2"/>
                </a:solidFill>
                <a:latin typeface="Times New Roman" pitchFamily="18" charset="0"/>
              </a:rPr>
              <a:t>2    </a:t>
            </a:r>
            <a:endParaRPr lang="de-DE" baseline="-250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r>
              <a:rPr lang="de-DE" sz="1600" dirty="0">
                <a:solidFill>
                  <a:schemeClr val="tx2"/>
                </a:solidFill>
                <a:latin typeface="Times New Roman" pitchFamily="18" charset="0"/>
              </a:rPr>
              <a:t>mit </a:t>
            </a:r>
            <a:r>
              <a:rPr lang="de-DE" sz="1600" dirty="0" smtClean="0">
                <a:solidFill>
                  <a:schemeClr val="tx2"/>
                </a:solidFill>
                <a:latin typeface="Times New Roman" pitchFamily="18" charset="0"/>
              </a:rPr>
              <a:t>s</a:t>
            </a:r>
            <a:r>
              <a:rPr lang="de-DE" sz="1600" baseline="-25000" dirty="0" smtClean="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de-DE" sz="1600" dirty="0" smtClean="0">
                <a:solidFill>
                  <a:schemeClr val="tx2"/>
                </a:solidFill>
                <a:latin typeface="Times New Roman" pitchFamily="18" charset="0"/>
              </a:rPr>
              <a:t>,s</a:t>
            </a:r>
            <a:r>
              <a:rPr lang="de-DE" sz="1600" baseline="-25000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de-DE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de-DE" sz="1600" dirty="0">
                <a:solidFill>
                  <a:schemeClr val="tx2"/>
                </a:solidFill>
                <a:latin typeface="Times New Roman" pitchFamily="18" charset="0"/>
              </a:rPr>
              <a:t>zufällig uniform aus [-1,+1] </a:t>
            </a:r>
          </a:p>
          <a:p>
            <a:pPr algn="l"/>
            <a:endParaRPr lang="de-DE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de-DE" sz="2800" b="1" dirty="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de-DE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de-DE" sz="2800" dirty="0">
                <a:solidFill>
                  <a:schemeClr val="tx2"/>
                </a:solidFill>
                <a:latin typeface="Times New Roman" pitchFamily="18" charset="0"/>
              </a:rPr>
              <a:t>=</a:t>
            </a:r>
            <a:r>
              <a:rPr lang="de-DE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de-DE" sz="32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de-DE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843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98084"/>
              </p:ext>
            </p:extLst>
          </p:nvPr>
        </p:nvGraphicFramePr>
        <p:xfrm>
          <a:off x="1898650" y="5193387"/>
          <a:ext cx="7747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1" name="Equation" r:id="rId4" imgW="380880" imgH="393480" progId="Equation.3">
                  <p:embed/>
                </p:oleObj>
              </mc:Choice>
              <mc:Fallback>
                <p:oleObj name="Equation" r:id="rId4" imgW="38088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5193387"/>
                        <a:ext cx="774700" cy="801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0"/>
          <p:cNvGraphicFramePr>
            <a:graphicFrameLocks noChangeAspect="1"/>
          </p:cNvGraphicFramePr>
          <p:nvPr/>
        </p:nvGraphicFramePr>
        <p:xfrm>
          <a:off x="7618413" y="5124450"/>
          <a:ext cx="95567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2" name="Equation" r:id="rId6" imgW="469800" imgH="393480" progId="Equation.3">
                  <p:embed/>
                </p:oleObj>
              </mc:Choice>
              <mc:Fallback>
                <p:oleObj name="Equation" r:id="rId6" imgW="469800" imgH="3934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413" y="5124450"/>
                        <a:ext cx="95567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/>
          <p:cNvSpPr/>
          <p:nvPr/>
        </p:nvSpPr>
        <p:spPr>
          <a:xfrm>
            <a:off x="6663141" y="5197778"/>
            <a:ext cx="107433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lnSpc>
                <a:spcPct val="120000"/>
              </a:lnSpc>
            </a:pP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de-DE" sz="2800" baseline="30000" dirty="0">
                <a:solidFill>
                  <a:srgbClr val="000000"/>
                </a:solidFill>
                <a:latin typeface="Times New Roman" pitchFamily="18" charset="0"/>
              </a:rPr>
              <a:t>-1 </a:t>
            </a:r>
            <a:r>
              <a:rPr lang="de-DE" sz="2800" dirty="0">
                <a:solidFill>
                  <a:srgbClr val="000000"/>
                </a:solidFill>
                <a:latin typeface="Times New Roman" pitchFamily="18" charset="0"/>
              </a:rPr>
              <a:t>=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77" grpId="0" autoUpdateAnimBg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993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441B144A-9EFF-4FE4-B3F5-C831CB9499EB}" type="slidenum">
              <a:rPr lang="de-DE" sz="1000" smtClean="0"/>
              <a:pPr/>
              <a:t>33</a:t>
            </a:fld>
            <a:r>
              <a:rPr lang="de-DE" sz="1000" smtClean="0"/>
              <a:t> -</a:t>
            </a: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ICA-Einschränkungen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173163"/>
            <a:ext cx="8245475" cy="4827587"/>
          </a:xfrm>
          <a:noFill/>
        </p:spPr>
        <p:txBody>
          <a:bodyPr lIns="92075" tIns="46038" rIns="92075" bIns="46038"/>
          <a:lstStyle/>
          <a:p>
            <a:pPr marL="444500" indent="-444500">
              <a:lnSpc>
                <a:spcPct val="11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smtClean="0"/>
              <a:t>Quellenzahl = Mischzahl</a:t>
            </a:r>
          </a:p>
          <a:p>
            <a:pPr marL="444500" indent="-444500">
              <a:lnSpc>
                <a:spcPct val="9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1800" b="0" smtClean="0"/>
              <a:t>	 M</a:t>
            </a:r>
            <a:r>
              <a:rPr lang="de-DE" sz="1800" smtClean="0"/>
              <a:t> muß </a:t>
            </a:r>
            <a:r>
              <a:rPr lang="de-DE" sz="1800" smtClean="0">
                <a:solidFill>
                  <a:srgbClr val="FF0066"/>
                </a:solidFill>
              </a:rPr>
              <a:t>regulär</a:t>
            </a:r>
            <a:r>
              <a:rPr lang="de-DE" sz="1800" smtClean="0"/>
              <a:t> sein   </a:t>
            </a:r>
            <a:r>
              <a:rPr lang="de-DE" smtClean="0">
                <a:sym typeface="Symbol" pitchFamily="18" charset="2"/>
              </a:rPr>
              <a:t></a:t>
            </a:r>
            <a:r>
              <a:rPr lang="de-DE" sz="1800" smtClean="0"/>
              <a:t>  nur dann  ex. M</a:t>
            </a:r>
            <a:r>
              <a:rPr lang="de-DE" sz="1800" baseline="30000" smtClean="0"/>
              <a:t>-1</a:t>
            </a:r>
            <a:endParaRPr lang="de-DE" sz="1800" smtClean="0"/>
          </a:p>
          <a:p>
            <a:pPr marL="444500" indent="-444500">
              <a:lnSpc>
                <a:spcPct val="19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smtClean="0"/>
              <a:t>Ausgabereihenfolge unbestimmt</a:t>
            </a:r>
          </a:p>
          <a:p>
            <a:pPr marL="444500" indent="-444500"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1800" smtClean="0">
                <a:solidFill>
                  <a:srgbClr val="FF0066"/>
                </a:solidFill>
              </a:rPr>
              <a:t>	Reihenfolge</a:t>
            </a:r>
            <a:r>
              <a:rPr lang="de-DE" sz="1800" smtClean="0"/>
              <a:t> in  </a:t>
            </a:r>
            <a:r>
              <a:rPr lang="de-DE" sz="1800" smtClean="0">
                <a:solidFill>
                  <a:schemeClr val="tx2"/>
                </a:solidFill>
              </a:rPr>
              <a:t>p(y</a:t>
            </a:r>
            <a:r>
              <a:rPr lang="de-DE" sz="1800" baseline="-25000" smtClean="0">
                <a:solidFill>
                  <a:schemeClr val="tx2"/>
                </a:solidFill>
              </a:rPr>
              <a:t>1</a:t>
            </a:r>
            <a:r>
              <a:rPr lang="de-DE" sz="1800" smtClean="0">
                <a:solidFill>
                  <a:schemeClr val="tx2"/>
                </a:solidFill>
              </a:rPr>
              <a:t>)..p(y</a:t>
            </a:r>
            <a:r>
              <a:rPr lang="de-DE" sz="1800" baseline="-25000" smtClean="0">
                <a:solidFill>
                  <a:schemeClr val="tx2"/>
                </a:solidFill>
              </a:rPr>
              <a:t>n</a:t>
            </a:r>
            <a:r>
              <a:rPr lang="de-DE" sz="1800" smtClean="0">
                <a:solidFill>
                  <a:schemeClr val="tx2"/>
                </a:solidFill>
              </a:rPr>
              <a:t>) </a:t>
            </a:r>
            <a:r>
              <a:rPr lang="de-DE" sz="1800" smtClean="0"/>
              <a:t> ist unwichtig</a:t>
            </a:r>
            <a:r>
              <a:rPr lang="de-DE" sz="1800" smtClean="0">
                <a:latin typeface="Symbol" pitchFamily="18" charset="2"/>
              </a:rPr>
              <a:t> =&gt; M</a:t>
            </a:r>
            <a:r>
              <a:rPr lang="de-DE" sz="1800" baseline="30000" smtClean="0">
                <a:latin typeface="Symbol" pitchFamily="18" charset="2"/>
              </a:rPr>
              <a:t>-1</a:t>
            </a:r>
            <a:r>
              <a:rPr lang="de-DE" sz="1800" smtClean="0">
                <a:latin typeface="Symbol" pitchFamily="18" charset="2"/>
              </a:rPr>
              <a:t> </a:t>
            </a:r>
            <a:r>
              <a:rPr lang="de-DE" sz="1800" smtClean="0"/>
              <a:t>bis auf Permutation P     bestimmbar: M</a:t>
            </a:r>
            <a:r>
              <a:rPr lang="de-DE" sz="1800" baseline="30000" smtClean="0">
                <a:latin typeface="Symbol" pitchFamily="18" charset="2"/>
              </a:rPr>
              <a:t>-1   </a:t>
            </a:r>
            <a:r>
              <a:rPr lang="de-DE" sz="1800" smtClean="0">
                <a:latin typeface="Symbol" pitchFamily="18" charset="2"/>
              </a:rPr>
              <a:t>-&gt; </a:t>
            </a:r>
            <a:r>
              <a:rPr lang="de-DE" sz="1800" baseline="30000" smtClean="0">
                <a:latin typeface="Symbol" pitchFamily="18" charset="2"/>
              </a:rPr>
              <a:t> </a:t>
            </a:r>
            <a:r>
              <a:rPr lang="de-DE" sz="1800" smtClean="0"/>
              <a:t>M</a:t>
            </a:r>
            <a:r>
              <a:rPr lang="de-DE" sz="1800" baseline="30000" smtClean="0">
                <a:latin typeface="Symbol" pitchFamily="18" charset="2"/>
              </a:rPr>
              <a:t>-1</a:t>
            </a:r>
            <a:r>
              <a:rPr lang="de-DE" sz="1800" smtClean="0">
                <a:latin typeface="TIMES" charset="0"/>
              </a:rPr>
              <a:t> </a:t>
            </a:r>
            <a:r>
              <a:rPr lang="de-DE" sz="1800" smtClean="0">
                <a:latin typeface="Tahoma" pitchFamily="34" charset="0"/>
              </a:rPr>
              <a:t>P</a:t>
            </a:r>
          </a:p>
          <a:p>
            <a:pPr marL="444500" indent="-444500">
              <a:lnSpc>
                <a:spcPct val="20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smtClean="0"/>
              <a:t>Unbekannte </a:t>
            </a:r>
            <a:r>
              <a:rPr lang="de-DE" smtClean="0">
                <a:solidFill>
                  <a:srgbClr val="FF0066"/>
                </a:solidFill>
              </a:rPr>
              <a:t>Skalierung</a:t>
            </a:r>
            <a:r>
              <a:rPr lang="de-DE" sz="1800" smtClean="0"/>
              <a:t> </a:t>
            </a:r>
          </a:p>
          <a:p>
            <a:pPr marL="444500" indent="-444500">
              <a:lnSpc>
                <a:spcPct val="9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2800" smtClean="0">
                <a:sym typeface="Symbol" pitchFamily="18" charset="2"/>
              </a:rPr>
              <a:t>	  </a:t>
            </a:r>
            <a:r>
              <a:rPr lang="de-DE" sz="1800" smtClean="0"/>
              <a:t> </a:t>
            </a:r>
            <a:r>
              <a:rPr lang="de-DE" smtClean="0">
                <a:latin typeface="Symbol" pitchFamily="18" charset="2"/>
              </a:rPr>
              <a:t>s</a:t>
            </a:r>
            <a:r>
              <a:rPr lang="de-DE" sz="2000" baseline="-25000" smtClean="0"/>
              <a:t>i</a:t>
            </a:r>
            <a:r>
              <a:rPr lang="de-DE" smtClean="0">
                <a:latin typeface="Symbol" pitchFamily="18" charset="2"/>
              </a:rPr>
              <a:t> :</a:t>
            </a:r>
            <a:r>
              <a:rPr lang="de-DE" smtClean="0"/>
              <a:t>= 1			   </a:t>
            </a:r>
            <a:r>
              <a:rPr lang="de-DE" sz="2000" smtClean="0"/>
              <a:t>Beweis: </a:t>
            </a:r>
            <a:r>
              <a:rPr lang="de-DE" sz="2000" b="0" smtClean="0"/>
              <a:t>Rechnung  Kap.3.4</a:t>
            </a:r>
            <a:endParaRPr lang="de-DE" smtClean="0"/>
          </a:p>
          <a:p>
            <a:pPr marL="444500" indent="-444500">
              <a:lnSpc>
                <a:spcPct val="18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Blip>
                <a:blip r:embed="rId3"/>
              </a:buBlip>
            </a:pPr>
            <a:r>
              <a:rPr lang="de-DE" smtClean="0"/>
              <a:t>2 Gaußsche Quellen lassen sich nicht trennen</a:t>
            </a:r>
            <a:r>
              <a:rPr lang="de-DE" sz="1800" smtClean="0"/>
              <a:t> </a:t>
            </a:r>
          </a:p>
          <a:p>
            <a:pPr marL="444500" indent="-444500">
              <a:lnSpc>
                <a:spcPct val="80000"/>
              </a:lnSpc>
              <a:spcAft>
                <a:spcPct val="0"/>
              </a:spcAft>
              <a:buClr>
                <a:srgbClr val="CC0000"/>
              </a:buClr>
              <a:buSzPct val="125000"/>
              <a:buFont typeface="Wingdings" pitchFamily="2" charset="2"/>
              <a:buNone/>
            </a:pPr>
            <a:r>
              <a:rPr lang="de-DE" sz="1800" smtClean="0"/>
              <a:t>	  </a:t>
            </a:r>
            <a:r>
              <a:rPr lang="de-DE" sz="2800" smtClean="0">
                <a:sym typeface="Symbol" pitchFamily="18" charset="2"/>
              </a:rPr>
              <a:t></a:t>
            </a:r>
            <a:r>
              <a:rPr lang="de-DE" sz="1800" smtClean="0"/>
              <a:t> </a:t>
            </a:r>
            <a:r>
              <a:rPr lang="de-DE" sz="1800" smtClean="0">
                <a:solidFill>
                  <a:srgbClr val="FF0066"/>
                </a:solidFill>
              </a:rPr>
              <a:t>max</a:t>
            </a:r>
            <a:r>
              <a:rPr lang="de-DE" sz="1800" smtClean="0"/>
              <a:t> </a:t>
            </a:r>
            <a:r>
              <a:rPr lang="de-DE" sz="1800" smtClean="0">
                <a:solidFill>
                  <a:srgbClr val="FF0066"/>
                </a:solidFill>
              </a:rPr>
              <a:t>1</a:t>
            </a:r>
            <a:r>
              <a:rPr lang="de-DE" sz="1800" smtClean="0"/>
              <a:t> Gaußsche Quelle</a:t>
            </a:r>
            <a:r>
              <a:rPr lang="de-DE" smtClean="0"/>
              <a:t> 		   </a:t>
            </a:r>
            <a:r>
              <a:rPr lang="de-DE" sz="2000" smtClean="0"/>
              <a:t>Beweis: </a:t>
            </a:r>
            <a:r>
              <a:rPr lang="de-DE" sz="2000" b="0" smtClean="0"/>
              <a:t>Rechnung  Kap.3.4</a:t>
            </a:r>
          </a:p>
        </p:txBody>
      </p:sp>
    </p:spTree>
  </p:cSld>
  <p:clrMapOvr>
    <a:masterClrMapping/>
  </p:clrMapOvr>
  <p:transition spd="med">
    <p:pull dir="r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Informations-methode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075E28FD-4AF4-454B-B849-360EF643C398}" type="slidenum">
              <a:rPr lang="de-DE" smtClean="0"/>
              <a:pPr>
                <a:defRPr/>
              </a:pPr>
              <a:t>34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6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1946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5847306-C32F-4B5E-AEF4-3E3F46911061}" type="slidenum">
              <a:rPr lang="de-DE" sz="1000" smtClean="0"/>
              <a:pPr/>
              <a:t>35</a:t>
            </a:fld>
            <a:r>
              <a:rPr lang="de-DE" sz="1000" smtClean="0"/>
              <a:t> -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DEF Information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1268413"/>
            <a:ext cx="8570912" cy="3228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 smtClean="0"/>
              <a:t>	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b="0" dirty="0" smtClean="0"/>
              <a:t> ~ n = </a:t>
            </a:r>
            <a:r>
              <a:rPr lang="de-DE" b="0" dirty="0" err="1" smtClean="0"/>
              <a:t>ld</a:t>
            </a:r>
            <a:r>
              <a:rPr lang="de-DE" b="0" dirty="0" smtClean="0"/>
              <a:t>(2</a:t>
            </a:r>
            <a:r>
              <a:rPr lang="de-DE" b="0" baseline="30000" dirty="0" smtClean="0"/>
              <a:t>n</a:t>
            </a:r>
            <a:r>
              <a:rPr lang="de-DE" b="0" dirty="0" smtClean="0"/>
              <a:t>) = </a:t>
            </a:r>
            <a:r>
              <a:rPr lang="de-DE" b="0" dirty="0" err="1" smtClean="0"/>
              <a:t>ld</a:t>
            </a:r>
            <a:r>
              <a:rPr lang="de-DE" b="0" dirty="0" smtClean="0"/>
              <a:t> (</a:t>
            </a:r>
            <a:r>
              <a:rPr lang="de-DE" sz="2000" b="0" dirty="0" smtClean="0">
                <a:solidFill>
                  <a:schemeClr val="bg2"/>
                </a:solidFill>
              </a:rPr>
              <a:t>Zahl der möglichen Daten</a:t>
            </a:r>
            <a:r>
              <a:rPr lang="de-DE" b="0" dirty="0" smtClean="0"/>
              <a:t>)</a:t>
            </a:r>
            <a:r>
              <a:rPr lang="de-DE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	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~ </a:t>
            </a:r>
            <a:r>
              <a:rPr lang="de-DE" b="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ld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(1/P)	[Bit]</a:t>
            </a:r>
            <a:r>
              <a:rPr lang="de-DE" b="0" dirty="0" smtClean="0"/>
              <a:t> </a:t>
            </a:r>
          </a:p>
          <a:p>
            <a:pPr marL="0" indent="0">
              <a:buFontTx/>
              <a:buNone/>
              <a:defRPr/>
            </a:pPr>
            <a:r>
              <a:rPr lang="de-DE" dirty="0" smtClean="0"/>
              <a:t>DEF</a:t>
            </a:r>
            <a:r>
              <a:rPr lang="de-DE" b="0" dirty="0" smtClean="0"/>
              <a:t> 	</a:t>
            </a:r>
            <a:r>
              <a:rPr lang="de-DE" b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b="0" dirty="0" smtClean="0"/>
              <a:t>(X) := </a:t>
            </a:r>
            <a:r>
              <a:rPr lang="de-DE" b="0" dirty="0" err="1" smtClean="0"/>
              <a:t>ln</a:t>
            </a:r>
            <a:r>
              <a:rPr lang="de-DE" b="0" dirty="0" smtClean="0"/>
              <a:t>(1/P(</a:t>
            </a:r>
            <a:r>
              <a:rPr lang="de-DE" b="0" dirty="0" err="1" smtClean="0"/>
              <a:t>x</a:t>
            </a:r>
            <a:r>
              <a:rPr lang="de-DE" b="0" baseline="30000" dirty="0" err="1" smtClean="0"/>
              <a:t>k</a:t>
            </a:r>
            <a:r>
              <a:rPr lang="de-DE" b="0" dirty="0" smtClean="0"/>
              <a:t>)) = – </a:t>
            </a:r>
            <a:r>
              <a:rPr lang="de-DE" b="0" dirty="0" err="1" smtClean="0"/>
              <a:t>ln</a:t>
            </a:r>
            <a:r>
              <a:rPr lang="de-DE" b="0" dirty="0" smtClean="0"/>
              <a:t>(P(</a:t>
            </a:r>
            <a:r>
              <a:rPr lang="de-DE" b="0" dirty="0" err="1" smtClean="0"/>
              <a:t>x</a:t>
            </a:r>
            <a:r>
              <a:rPr lang="de-DE" b="0" baseline="30000" dirty="0" err="1" smtClean="0"/>
              <a:t>k</a:t>
            </a:r>
            <a:r>
              <a:rPr lang="de-DE" b="0" dirty="0" smtClean="0"/>
              <a:t>))            </a:t>
            </a:r>
            <a:r>
              <a:rPr lang="de-DE" b="0" i="1" dirty="0" smtClean="0">
                <a:solidFill>
                  <a:schemeClr val="accent2"/>
                </a:solidFill>
              </a:rPr>
              <a:t>Information</a:t>
            </a:r>
          </a:p>
          <a:p>
            <a:pPr marL="0" indent="0">
              <a:lnSpc>
                <a:spcPct val="60000"/>
              </a:lnSpc>
              <a:buFontTx/>
              <a:buNone/>
              <a:defRPr/>
            </a:pPr>
            <a:r>
              <a:rPr lang="de-DE" dirty="0" smtClean="0"/>
              <a:t>DEF</a:t>
            </a:r>
            <a:r>
              <a:rPr lang="de-DE" b="0" dirty="0" smtClean="0">
                <a:solidFill>
                  <a:schemeClr val="accent2"/>
                </a:solidFill>
              </a:rPr>
              <a:t>	</a:t>
            </a:r>
            <a:r>
              <a:rPr lang="pl-PL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H(X) :=  </a:t>
            </a:r>
            <a:r>
              <a:rPr lang="de-DE" sz="36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pl-PL" b="0" baseline="-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k</a:t>
            </a:r>
            <a:r>
              <a:rPr lang="pl-PL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pl-PL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P(x</a:t>
            </a:r>
            <a:r>
              <a:rPr lang="pl-PL" b="0" baseline="30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</a:t>
            </a:r>
            <a:r>
              <a:rPr lang="pl-PL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</a:t>
            </a:r>
            <a:r>
              <a:rPr lang="pl-PL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(x</a:t>
            </a:r>
            <a:r>
              <a:rPr lang="pl-PL" b="0" baseline="30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</a:t>
            </a:r>
            <a:r>
              <a:rPr lang="pl-PL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 = </a:t>
            </a:r>
            <a:r>
              <a:rPr lang="de-DE" b="0" dirty="0" smtClean="0">
                <a:solidFill>
                  <a:srgbClr val="000000"/>
                </a:solidFill>
                <a:latin typeface="+mj-lt"/>
                <a:cs typeface="Times New Roman" pitchFamily="18" charset="0"/>
                <a:sym typeface="Symbol" pitchFamily="18" charset="2"/>
              </a:rPr>
              <a:t></a:t>
            </a:r>
            <a:r>
              <a:rPr lang="pl-PL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(x</a:t>
            </a:r>
            <a:r>
              <a:rPr lang="pl-PL" b="0" baseline="30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</a:t>
            </a:r>
            <a:r>
              <a:rPr lang="pl-PL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)</a:t>
            </a:r>
            <a:r>
              <a:rPr lang="de-DE" b="0" dirty="0" smtClean="0">
                <a:solidFill>
                  <a:srgbClr val="000000"/>
                </a:solidFill>
                <a:latin typeface="+mj-lt"/>
                <a:cs typeface="Times New Roman" pitchFamily="18" charset="0"/>
                <a:sym typeface="Symbol" pitchFamily="18" charset="2"/>
              </a:rPr>
              <a:t></a:t>
            </a:r>
            <a:r>
              <a:rPr lang="pl-PL" b="0" baseline="-30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k</a:t>
            </a:r>
            <a:r>
              <a:rPr lang="pl-PL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          </a:t>
            </a:r>
            <a:r>
              <a:rPr lang="pl-PL" b="0" i="1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Entropie</a:t>
            </a:r>
            <a:r>
              <a:rPr lang="de-DE" b="0" dirty="0" smtClean="0"/>
              <a:t> </a:t>
            </a:r>
          </a:p>
          <a:p>
            <a:pPr marL="0" indent="0">
              <a:lnSpc>
                <a:spcPct val="60000"/>
              </a:lnSpc>
              <a:buFontTx/>
              <a:buNone/>
              <a:defRPr/>
            </a:pPr>
            <a:r>
              <a:rPr lang="de-DE" b="0" dirty="0" smtClean="0"/>
              <a:t>	</a:t>
            </a:r>
            <a:r>
              <a:rPr lang="de-DE" dirty="0" smtClean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11300" y="3638550"/>
            <a:ext cx="7188200" cy="1095375"/>
            <a:chOff x="958" y="2466"/>
            <a:chExt cx="4528" cy="690"/>
          </a:xfrm>
        </p:grpSpPr>
        <p:sp>
          <p:nvSpPr>
            <p:cNvPr id="19466" name="Rectangle 5"/>
            <p:cNvSpPr>
              <a:spLocks noChangeArrowheads="1"/>
            </p:cNvSpPr>
            <p:nvPr/>
          </p:nvSpPr>
          <p:spPr bwMode="auto">
            <a:xfrm>
              <a:off x="958" y="2656"/>
              <a:ext cx="7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 sz="2400">
                  <a:latin typeface="TIMES" charset="0"/>
                  <a:cs typeface="Times New Roman" pitchFamily="18" charset="0"/>
                </a:rPr>
                <a:t>H(X) := </a:t>
              </a:r>
              <a:endParaRPr lang="de-DE" sz="4800">
                <a:latin typeface="TIMES" charset="0"/>
              </a:endParaRPr>
            </a:p>
          </p:txBody>
        </p:sp>
        <p:graphicFrame>
          <p:nvGraphicFramePr>
            <p:cNvPr id="19458" name="Object 4"/>
            <p:cNvGraphicFramePr>
              <a:graphicFrameLocks noChangeAspect="1"/>
            </p:cNvGraphicFramePr>
            <p:nvPr/>
          </p:nvGraphicFramePr>
          <p:xfrm>
            <a:off x="1638" y="2466"/>
            <a:ext cx="338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22" name="Equation" r:id="rId4" imgW="215713" imgH="444114" progId="Equation.DSMT4">
                    <p:embed/>
                  </p:oleObj>
                </mc:Choice>
                <mc:Fallback>
                  <p:oleObj name="Equation" r:id="rId4" imgW="215713" imgH="444114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8" y="2466"/>
                          <a:ext cx="338" cy="6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1862" y="2644"/>
              <a:ext cx="3624" cy="2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>
                <a:spcBef>
                  <a:spcPct val="0"/>
                </a:spcBef>
                <a:defRPr/>
              </a:pPr>
              <a:r>
                <a:rPr lang="de-DE" sz="2400" dirty="0">
                  <a:latin typeface="+mj-lt"/>
                  <a:cs typeface="Times New Roman" pitchFamily="18" charset="0"/>
                </a:rPr>
                <a:t>p(x) </a:t>
              </a:r>
              <a:r>
                <a:rPr lang="de-DE" sz="2400" dirty="0" err="1">
                  <a:latin typeface="+mj-lt"/>
                  <a:cs typeface="Times New Roman" pitchFamily="18" charset="0"/>
                </a:rPr>
                <a:t>ln</a:t>
              </a:r>
              <a:r>
                <a:rPr lang="de-DE" sz="2400" dirty="0">
                  <a:latin typeface="+mj-lt"/>
                  <a:cs typeface="Times New Roman" pitchFamily="18" charset="0"/>
                </a:rPr>
                <a:t> p(x)</a:t>
              </a:r>
              <a:r>
                <a:rPr lang="de-DE" sz="2400" baseline="30000" dirty="0">
                  <a:latin typeface="+mj-lt"/>
                  <a:cs typeface="Times New Roman" pitchFamily="18" charset="0"/>
                </a:rPr>
                <a:t>-1</a:t>
              </a:r>
              <a:r>
                <a:rPr lang="de-DE" sz="2400" dirty="0">
                  <a:latin typeface="+mj-lt"/>
                  <a:cs typeface="Times New Roman" pitchFamily="18" charset="0"/>
                </a:rPr>
                <a:t>dx       </a:t>
              </a:r>
              <a:r>
                <a:rPr lang="de-DE" sz="2400" i="1" dirty="0">
                  <a:solidFill>
                    <a:schemeClr val="accent2"/>
                  </a:solidFill>
                  <a:latin typeface="TIMES" charset="0"/>
                  <a:cs typeface="Times New Roman" pitchFamily="18" charset="0"/>
                </a:rPr>
                <a:t>differenzielle Entropie</a:t>
              </a:r>
              <a:r>
                <a:rPr lang="de-DE" sz="2400" dirty="0"/>
                <a:t> </a:t>
              </a:r>
              <a:endParaRPr lang="de-DE" sz="4800" dirty="0">
                <a:latin typeface="TIMES" charset="0"/>
              </a:endParaRPr>
            </a:p>
          </p:txBody>
        </p:sp>
      </p:grp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00075" y="5057775"/>
            <a:ext cx="785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Frage</a:t>
            </a:r>
            <a:r>
              <a:rPr lang="de-DE"/>
              <a:t>: Wieviel Information hat eine 32-bit floating-point Zahl?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188" y="5802313"/>
            <a:ext cx="853281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defRPr/>
            </a:pPr>
            <a:r>
              <a:rPr lang="fr-FR" sz="2400" b="1" kern="0" dirty="0">
                <a:latin typeface="+mn-lt"/>
              </a:rPr>
              <a:t>DEF	</a:t>
            </a:r>
            <a:r>
              <a:rPr lang="fr-FR" sz="2400" kern="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kern="0" dirty="0">
                <a:latin typeface="+mn-lt"/>
              </a:rPr>
              <a:t>(X;Y)   = H(X) + H(Y) – H(X,Y)</a:t>
            </a:r>
            <a:r>
              <a:rPr lang="fr-FR" sz="2400" i="1" kern="0" dirty="0">
                <a:latin typeface="+mn-lt"/>
              </a:rPr>
              <a:t> 	</a:t>
            </a:r>
            <a:r>
              <a:rPr lang="fr-FR" sz="2400" i="1" kern="0" dirty="0" err="1">
                <a:solidFill>
                  <a:schemeClr val="accent2"/>
                </a:solidFill>
                <a:latin typeface="+mn-lt"/>
              </a:rPr>
              <a:t>Transinformation</a:t>
            </a:r>
            <a:endParaRPr lang="fr-FR" sz="2400" i="1" kern="0" dirty="0">
              <a:solidFill>
                <a:schemeClr val="accent2"/>
              </a:solidFill>
              <a:latin typeface="+mn-lt"/>
            </a:endParaRPr>
          </a:p>
          <a:p>
            <a:pPr algn="l">
              <a:spcBef>
                <a:spcPct val="0"/>
              </a:spcBef>
              <a:defRPr/>
            </a:pPr>
            <a:r>
              <a:rPr lang="fr-FR" sz="2400" i="1" kern="0" dirty="0">
                <a:solidFill>
                  <a:schemeClr val="accent2"/>
                </a:solidFill>
                <a:latin typeface="+mn-lt"/>
              </a:rPr>
              <a:t>						</a:t>
            </a:r>
            <a:r>
              <a:rPr lang="fr-FR" sz="2400" i="1" kern="0" dirty="0" err="1">
                <a:solidFill>
                  <a:schemeClr val="accent2"/>
                </a:solidFill>
                <a:latin typeface="+mn-lt"/>
              </a:rPr>
              <a:t>mutual</a:t>
            </a:r>
            <a:r>
              <a:rPr lang="fr-FR" sz="2400" i="1" kern="0" dirty="0">
                <a:solidFill>
                  <a:schemeClr val="accent2"/>
                </a:solidFill>
                <a:latin typeface="+mn-lt"/>
              </a:rPr>
              <a:t> information</a:t>
            </a:r>
            <a:endParaRPr lang="de-DE" sz="2400" i="1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Foliennummernplatzhalter 4"/>
          <p:cNvSpPr txBox="1">
            <a:spLocks noGrp="1"/>
          </p:cNvSpPr>
          <p:nvPr/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/>
              <a:t>- </a:t>
            </a:r>
            <a:fld id="{EDBF91F8-7589-42D0-9C93-BBECA047632F}" type="slidenum">
              <a:rPr lang="de-DE" sz="1000"/>
              <a:pPr algn="l">
                <a:spcBef>
                  <a:spcPct val="0"/>
                </a:spcBef>
              </a:pPr>
              <a:t>36</a:t>
            </a:fld>
            <a:r>
              <a:rPr lang="de-DE" sz="1000"/>
              <a:t> -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73075" y="1162050"/>
            <a:ext cx="83820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66700" indent="-266700" algn="just">
              <a:spcBef>
                <a:spcPct val="32000"/>
              </a:spcBef>
              <a:defRPr/>
            </a:pPr>
            <a:r>
              <a:rPr lang="de-DE" sz="2400" b="1" dirty="0"/>
              <a:t>Ziel:</a:t>
            </a:r>
            <a:r>
              <a:rPr lang="de-DE" sz="2400" dirty="0"/>
              <a:t> </a:t>
            </a:r>
            <a:r>
              <a:rPr lang="de-DE" b="1" i="1" dirty="0">
                <a:solidFill>
                  <a:srgbClr val="CC0000"/>
                </a:solidFill>
              </a:rPr>
              <a:t>minimale Transinformation zwischen den Ausgaben</a:t>
            </a:r>
            <a:r>
              <a:rPr lang="de-DE" dirty="0"/>
              <a:t> </a:t>
            </a:r>
            <a:r>
              <a:rPr lang="de-DE" b="1" i="1" dirty="0" err="1">
                <a:solidFill>
                  <a:srgbClr val="C00000"/>
                </a:solidFill>
              </a:rPr>
              <a:t>y</a:t>
            </a:r>
            <a:r>
              <a:rPr lang="de-DE" b="1" i="1" baseline="-25000" dirty="0" err="1">
                <a:solidFill>
                  <a:srgbClr val="C00000"/>
                </a:solidFill>
              </a:rPr>
              <a:t>i</a:t>
            </a:r>
            <a:r>
              <a:rPr lang="de-DE" b="1" i="1" dirty="0">
                <a:solidFill>
                  <a:srgbClr val="C00000"/>
                </a:solidFill>
              </a:rPr>
              <a:t> </a:t>
            </a:r>
            <a:r>
              <a:rPr lang="de-DE" dirty="0"/>
              <a:t>	</a:t>
            </a:r>
            <a:endParaRPr lang="de-DE" dirty="0">
              <a:solidFill>
                <a:schemeClr val="bg2"/>
              </a:solidFill>
            </a:endParaRPr>
          </a:p>
          <a:p>
            <a:pPr marL="266700" indent="-266700" algn="just">
              <a:spcBef>
                <a:spcPct val="32000"/>
              </a:spcBef>
              <a:defRPr/>
            </a:pPr>
            <a:r>
              <a:rPr lang="de-DE" dirty="0"/>
              <a:t>    </a:t>
            </a:r>
            <a:r>
              <a:rPr lang="de-DE" b="1" dirty="0"/>
              <a:t>x</a:t>
            </a:r>
            <a:r>
              <a:rPr lang="de-DE" dirty="0"/>
              <a:t> = InputKanäle, </a:t>
            </a:r>
          </a:p>
          <a:p>
            <a:pPr marL="266700" indent="-266700" algn="just">
              <a:spcBef>
                <a:spcPct val="32000"/>
              </a:spcBef>
              <a:defRPr/>
            </a:pPr>
            <a:r>
              <a:rPr lang="de-DE" dirty="0"/>
              <a:t>    </a:t>
            </a:r>
            <a:r>
              <a:rPr lang="de-DE" dirty="0" err="1"/>
              <a:t>stoch</a:t>
            </a:r>
            <a:r>
              <a:rPr lang="de-DE" dirty="0"/>
              <a:t>. Variable</a:t>
            </a:r>
            <a:endParaRPr lang="de-DE" sz="2400" dirty="0"/>
          </a:p>
          <a:p>
            <a:pPr marL="266700" algn="just">
              <a:spcBef>
                <a:spcPct val="32000"/>
              </a:spcBef>
              <a:defRPr/>
            </a:pPr>
            <a:r>
              <a:rPr lang="de-DE" sz="2400" b="1" dirty="0"/>
              <a:t>y</a:t>
            </a:r>
            <a:r>
              <a:rPr lang="de-DE" sz="2400" dirty="0"/>
              <a:t> </a:t>
            </a:r>
            <a:r>
              <a:rPr lang="de-DE" dirty="0"/>
              <a:t>= Output        </a:t>
            </a:r>
            <a:endParaRPr lang="de-DE" sz="2400" dirty="0"/>
          </a:p>
          <a:p>
            <a:pPr marL="266700" indent="-266700" algn="just">
              <a:spcBef>
                <a:spcPct val="32000"/>
              </a:spcBef>
              <a:defRPr/>
            </a:pPr>
            <a:endParaRPr lang="de-DE" dirty="0">
              <a:latin typeface="Times New Roman" pitchFamily="18" charset="0"/>
            </a:endParaRPr>
          </a:p>
          <a:p>
            <a:pPr marL="266700" indent="-266700" algn="just">
              <a:lnSpc>
                <a:spcPct val="50000"/>
              </a:lnSpc>
              <a:spcBef>
                <a:spcPct val="32000"/>
              </a:spcBef>
              <a:defRPr/>
            </a:pPr>
            <a:r>
              <a:rPr lang="de-DE" b="1" i="1" dirty="0">
                <a:solidFill>
                  <a:schemeClr val="accent2"/>
                </a:solidFill>
              </a:rPr>
              <a:t>   </a:t>
            </a:r>
            <a:r>
              <a:rPr lang="de-DE" b="1" i="1" dirty="0">
                <a:solidFill>
                  <a:srgbClr val="0070C0"/>
                </a:solidFill>
              </a:rPr>
              <a:t>Transinformation</a:t>
            </a:r>
            <a:r>
              <a:rPr lang="de-DE" sz="1800" dirty="0">
                <a:latin typeface="Times New Roman" pitchFamily="18" charset="0"/>
              </a:rPr>
              <a:t>    </a:t>
            </a:r>
            <a:r>
              <a:rPr lang="de-DE" dirty="0">
                <a:latin typeface="Times New Roman" pitchFamily="18" charset="0"/>
              </a:rPr>
              <a:t>I(y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;y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 = H(y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) + H(y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 </a:t>
            </a:r>
            <a:r>
              <a:rPr lang="de-DE" dirty="0"/>
              <a:t>– </a:t>
            </a:r>
            <a:r>
              <a:rPr lang="de-DE" dirty="0">
                <a:latin typeface="Times New Roman" pitchFamily="18" charset="0"/>
              </a:rPr>
              <a:t> H(y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,y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</a:t>
            </a:r>
          </a:p>
          <a:p>
            <a:pPr marL="266700" indent="-266700" algn="just">
              <a:spcBef>
                <a:spcPct val="32000"/>
              </a:spcBef>
              <a:defRPr/>
            </a:pPr>
            <a:r>
              <a:rPr lang="de-DE" dirty="0">
                <a:latin typeface="Times New Roman" pitchFamily="18" charset="0"/>
              </a:rPr>
              <a:t>	</a:t>
            </a:r>
            <a:r>
              <a:rPr lang="de-DE" dirty="0">
                <a:solidFill>
                  <a:srgbClr val="CC0000"/>
                </a:solidFill>
                <a:latin typeface="Times New Roman" pitchFamily="18" charset="0"/>
              </a:rPr>
              <a:t>minimal</a:t>
            </a:r>
            <a:r>
              <a:rPr lang="de-DE" dirty="0">
                <a:latin typeface="Times New Roman" pitchFamily="18" charset="0"/>
              </a:rPr>
              <a:t> bei I(y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;y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 = 0 bzw. </a:t>
            </a:r>
            <a:r>
              <a:rPr lang="de-DE" dirty="0">
                <a:solidFill>
                  <a:srgbClr val="CC0000"/>
                </a:solidFill>
                <a:latin typeface="Times New Roman" pitchFamily="18" charset="0"/>
              </a:rPr>
              <a:t>maximaler</a:t>
            </a:r>
            <a:r>
              <a:rPr lang="de-DE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</a:rPr>
              <a:t>Entropie</a:t>
            </a:r>
            <a:r>
              <a:rPr lang="de-DE" i="1" dirty="0">
                <a:latin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</a:rPr>
              <a:t>H(y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,y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 = H(y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) + H(y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</a:t>
            </a:r>
          </a:p>
          <a:p>
            <a:pPr marL="266700" indent="-266700" algn="just">
              <a:lnSpc>
                <a:spcPct val="50000"/>
              </a:lnSpc>
              <a:spcBef>
                <a:spcPct val="32000"/>
              </a:spcBef>
              <a:defRPr/>
            </a:pPr>
            <a:r>
              <a:rPr lang="de-DE" dirty="0">
                <a:latin typeface="Times New Roman" pitchFamily="18" charset="0"/>
              </a:rPr>
              <a:t>	bzw. p(y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,y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 = p(y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)</a:t>
            </a:r>
            <a:r>
              <a:rPr lang="de-DE" dirty="0">
                <a:latin typeface="Times New Roman" pitchFamily="18" charset="0"/>
                <a:sym typeface="Symbol" pitchFamily="18" charset="2"/>
              </a:rPr>
              <a:t></a:t>
            </a:r>
            <a:r>
              <a:rPr lang="de-DE" dirty="0">
                <a:latin typeface="Times New Roman" pitchFamily="18" charset="0"/>
              </a:rPr>
              <a:t>p(y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)</a:t>
            </a:r>
            <a:r>
              <a:rPr lang="de-DE" sz="2400" dirty="0">
                <a:latin typeface="Times New Roman" pitchFamily="18" charset="0"/>
              </a:rPr>
              <a:t>  </a:t>
            </a:r>
            <a:r>
              <a:rPr lang="de-DE" dirty="0">
                <a:solidFill>
                  <a:srgbClr val="CC0000"/>
                </a:solidFill>
                <a:latin typeface="Times New Roman" pitchFamily="18" charset="0"/>
              </a:rPr>
              <a:t>stochastische Unabhängigkeit</a:t>
            </a:r>
            <a:r>
              <a:rPr lang="de-DE" dirty="0">
                <a:latin typeface="Times New Roman" pitchFamily="18" charset="0"/>
              </a:rPr>
              <a:t> der Variablen </a:t>
            </a:r>
            <a:r>
              <a:rPr lang="de-DE" dirty="0" err="1">
                <a:latin typeface="Times New Roman" pitchFamily="18" charset="0"/>
              </a:rPr>
              <a:t>y</a:t>
            </a:r>
            <a:r>
              <a:rPr lang="de-DE" baseline="-25000" dirty="0" err="1">
                <a:latin typeface="Times New Roman" pitchFamily="18" charset="0"/>
              </a:rPr>
              <a:t>i</a:t>
            </a:r>
            <a:endParaRPr lang="de-DE" baseline="-25000" dirty="0">
              <a:latin typeface="Times New Roman" pitchFamily="18" charset="0"/>
            </a:endParaRPr>
          </a:p>
        </p:txBody>
      </p:sp>
      <p:graphicFrame>
        <p:nvGraphicFramePr>
          <p:cNvPr id="20482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890905"/>
              </p:ext>
            </p:extLst>
          </p:nvPr>
        </p:nvGraphicFramePr>
        <p:xfrm>
          <a:off x="3001962" y="1618874"/>
          <a:ext cx="5859463" cy="1279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2" name="Bild" r:id="rId4" imgW="3963960" imgH="1011960" progId="Word.Picture.8">
                  <p:embed/>
                </p:oleObj>
              </mc:Choice>
              <mc:Fallback>
                <p:oleObj name="Bild" r:id="rId4" imgW="3963960" imgH="1011960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2" y="1618874"/>
                        <a:ext cx="5859463" cy="1279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- Algorithmen 1a</a:t>
            </a:r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3562350" y="14208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500">
                <a:solidFill>
                  <a:srgbClr val="000000"/>
                </a:solidFill>
                <a:latin typeface="Times New Roman" pitchFamily="18" charset="0"/>
              </a:rPr>
              <a:t> - 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479425" y="4648200"/>
            <a:ext cx="8382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32000"/>
              </a:spcBef>
              <a:tabLst>
                <a:tab pos="355600" algn="l"/>
              </a:tabLst>
              <a:defRPr/>
            </a:pPr>
            <a:r>
              <a:rPr lang="de-DE" sz="1800" b="1" dirty="0">
                <a:latin typeface="Times New Roman" pitchFamily="18" charset="0"/>
              </a:rPr>
              <a:t>	W</a:t>
            </a:r>
            <a:r>
              <a:rPr lang="de-DE" sz="1800" dirty="0">
                <a:latin typeface="Times New Roman" pitchFamily="18" charset="0"/>
              </a:rPr>
              <a:t>(t+1) = </a:t>
            </a:r>
            <a:r>
              <a:rPr lang="de-DE" sz="1800" b="1" dirty="0">
                <a:latin typeface="Times New Roman" pitchFamily="18" charset="0"/>
              </a:rPr>
              <a:t>W</a:t>
            </a:r>
            <a:r>
              <a:rPr lang="de-DE" sz="1800" dirty="0">
                <a:latin typeface="Times New Roman" pitchFamily="18" charset="0"/>
              </a:rPr>
              <a:t>(t) </a:t>
            </a:r>
            <a:r>
              <a:rPr lang="de-DE" dirty="0"/>
              <a:t>–      </a:t>
            </a:r>
            <a:r>
              <a:rPr lang="de-DE" dirty="0">
                <a:sym typeface="Symbol" pitchFamily="18" charset="2"/>
              </a:rPr>
              <a:t></a:t>
            </a:r>
            <a:r>
              <a:rPr lang="de-DE" dirty="0">
                <a:latin typeface="Times New Roman" pitchFamily="18" charset="0"/>
              </a:rPr>
              <a:t>I(y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;y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;..;y</a:t>
            </a:r>
            <a:r>
              <a:rPr lang="de-DE" baseline="-25000" dirty="0">
                <a:latin typeface="Times New Roman" pitchFamily="18" charset="0"/>
              </a:rPr>
              <a:t>n</a:t>
            </a:r>
            <a:r>
              <a:rPr lang="de-DE" dirty="0">
                <a:latin typeface="Times New Roman" pitchFamily="18" charset="0"/>
              </a:rPr>
              <a:t>)</a:t>
            </a:r>
            <a:r>
              <a:rPr lang="de-DE" sz="1800" dirty="0">
                <a:latin typeface="Times New Roman" pitchFamily="18" charset="0"/>
              </a:rPr>
              <a:t>	</a:t>
            </a:r>
            <a:r>
              <a:rPr lang="de-DE" sz="1800" i="1" dirty="0" err="1">
                <a:solidFill>
                  <a:schemeClr val="accent6">
                    <a:lumMod val="75000"/>
                  </a:schemeClr>
                </a:solidFill>
              </a:rPr>
              <a:t>Gradientenabstieg</a:t>
            </a:r>
            <a:endParaRPr lang="de-DE" sz="18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lnSpc>
                <a:spcPct val="250000"/>
              </a:lnSpc>
              <a:spcBef>
                <a:spcPct val="32000"/>
              </a:spcBef>
              <a:tabLst>
                <a:tab pos="355600" algn="l"/>
              </a:tabLst>
              <a:defRPr/>
            </a:pPr>
            <a:r>
              <a:rPr lang="de-DE" sz="1600" dirty="0">
                <a:solidFill>
                  <a:schemeClr val="bg2"/>
                </a:solidFill>
              </a:rPr>
              <a:t>(</a:t>
            </a:r>
            <a:r>
              <a:rPr lang="de-DE" sz="1600" dirty="0" err="1">
                <a:solidFill>
                  <a:schemeClr val="bg2"/>
                </a:solidFill>
              </a:rPr>
              <a:t>Amari</a:t>
            </a:r>
            <a:r>
              <a:rPr lang="de-DE" sz="1600" dirty="0">
                <a:solidFill>
                  <a:schemeClr val="bg2"/>
                </a:solidFill>
              </a:rPr>
              <a:t>, Young, </a:t>
            </a:r>
            <a:r>
              <a:rPr lang="de-DE" sz="1600" dirty="0" err="1">
                <a:solidFill>
                  <a:schemeClr val="bg2"/>
                </a:solidFill>
              </a:rPr>
              <a:t>Cichocki</a:t>
            </a:r>
            <a:r>
              <a:rPr lang="de-DE" sz="1600" dirty="0">
                <a:solidFill>
                  <a:schemeClr val="bg2"/>
                </a:solidFill>
              </a:rPr>
              <a:t> 1996)</a:t>
            </a:r>
          </a:p>
          <a:p>
            <a:pPr algn="just">
              <a:lnSpc>
                <a:spcPct val="60000"/>
              </a:lnSpc>
              <a:spcBef>
                <a:spcPct val="32000"/>
              </a:spcBef>
              <a:tabLst>
                <a:tab pos="355600" algn="l"/>
              </a:tabLst>
              <a:defRPr/>
            </a:pPr>
            <a:r>
              <a:rPr lang="de-DE" sz="1800" b="1" dirty="0">
                <a:latin typeface="Times New Roman" pitchFamily="18" charset="0"/>
              </a:rPr>
              <a:t>	</a:t>
            </a:r>
            <a:r>
              <a:rPr lang="de-DE" dirty="0">
                <a:latin typeface="Times New Roman" pitchFamily="18" charset="0"/>
              </a:rPr>
              <a:t>Entwicklung von p(y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,y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,..,y</a:t>
            </a:r>
            <a:r>
              <a:rPr lang="de-DE" baseline="-25000" dirty="0">
                <a:latin typeface="Times New Roman" pitchFamily="18" charset="0"/>
              </a:rPr>
              <a:t>n</a:t>
            </a:r>
            <a:r>
              <a:rPr lang="de-DE" dirty="0">
                <a:latin typeface="Times New Roman" pitchFamily="18" charset="0"/>
              </a:rPr>
              <a:t>) in  I(y</a:t>
            </a:r>
            <a:r>
              <a:rPr lang="de-DE" baseline="-25000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;y</a:t>
            </a:r>
            <a:r>
              <a:rPr lang="de-DE" baseline="-25000" dirty="0">
                <a:latin typeface="Times New Roman" pitchFamily="18" charset="0"/>
              </a:rPr>
              <a:t>2</a:t>
            </a:r>
            <a:r>
              <a:rPr lang="de-DE" dirty="0">
                <a:latin typeface="Times New Roman" pitchFamily="18" charset="0"/>
              </a:rPr>
              <a:t>;..;y</a:t>
            </a:r>
            <a:r>
              <a:rPr lang="de-DE" baseline="-25000" dirty="0">
                <a:latin typeface="Times New Roman" pitchFamily="18" charset="0"/>
              </a:rPr>
              <a:t>n</a:t>
            </a:r>
            <a:r>
              <a:rPr lang="de-DE" dirty="0">
                <a:latin typeface="Times New Roman" pitchFamily="18" charset="0"/>
              </a:rPr>
              <a:t>) nach höheren Momenten</a:t>
            </a:r>
          </a:p>
          <a:p>
            <a:pPr algn="just">
              <a:spcBef>
                <a:spcPct val="32000"/>
              </a:spcBef>
              <a:tabLst>
                <a:tab pos="355600" algn="l"/>
              </a:tabLst>
              <a:defRPr/>
            </a:pPr>
            <a:r>
              <a:rPr lang="de-DE" b="1" dirty="0">
                <a:latin typeface="Times New Roman" pitchFamily="18" charset="0"/>
              </a:rPr>
              <a:t>	W</a:t>
            </a:r>
            <a:r>
              <a:rPr lang="de-DE" dirty="0">
                <a:latin typeface="Times New Roman" pitchFamily="18" charset="0"/>
              </a:rPr>
              <a:t>(t+1) = </a:t>
            </a:r>
            <a:r>
              <a:rPr lang="de-DE" b="1" dirty="0">
                <a:latin typeface="Times New Roman" pitchFamily="18" charset="0"/>
              </a:rPr>
              <a:t>W</a:t>
            </a:r>
            <a:r>
              <a:rPr lang="de-DE" dirty="0">
                <a:latin typeface="Times New Roman" pitchFamily="18" charset="0"/>
              </a:rPr>
              <a:t>(t) </a:t>
            </a:r>
            <a:r>
              <a:rPr lang="de-DE" dirty="0"/>
              <a:t>–</a:t>
            </a:r>
            <a:r>
              <a:rPr lang="de-DE" dirty="0">
                <a:latin typeface="Times New Roman" pitchFamily="18" charset="0"/>
              </a:rPr>
              <a:t> (</a:t>
            </a:r>
            <a:r>
              <a:rPr lang="de-DE" b="1" dirty="0">
                <a:latin typeface="Times New Roman" pitchFamily="18" charset="0"/>
              </a:rPr>
              <a:t>1</a:t>
            </a:r>
            <a:r>
              <a:rPr lang="de-DE" dirty="0">
                <a:latin typeface="Times New Roman" pitchFamily="18" charset="0"/>
              </a:rPr>
              <a:t>-</a:t>
            </a:r>
            <a:r>
              <a:rPr lang="de-DE" b="1" dirty="0">
                <a:latin typeface="Times New Roman" pitchFamily="18" charset="0"/>
              </a:rPr>
              <a:t>f</a:t>
            </a:r>
            <a:r>
              <a:rPr lang="de-DE" dirty="0">
                <a:latin typeface="Times New Roman" pitchFamily="18" charset="0"/>
              </a:rPr>
              <a:t>(</a:t>
            </a:r>
            <a:r>
              <a:rPr lang="de-DE" b="1" dirty="0">
                <a:latin typeface="Times New Roman" pitchFamily="18" charset="0"/>
              </a:rPr>
              <a:t>y</a:t>
            </a:r>
            <a:r>
              <a:rPr lang="de-DE" dirty="0">
                <a:latin typeface="Times New Roman" pitchFamily="18" charset="0"/>
              </a:rPr>
              <a:t>)</a:t>
            </a:r>
            <a:r>
              <a:rPr lang="de-DE" b="1" dirty="0" err="1">
                <a:latin typeface="Times New Roman" pitchFamily="18" charset="0"/>
              </a:rPr>
              <a:t>y</a:t>
            </a:r>
            <a:r>
              <a:rPr lang="de-DE" baseline="30000" dirty="0" err="1">
                <a:latin typeface="Times New Roman" pitchFamily="18" charset="0"/>
              </a:rPr>
              <a:t>T</a:t>
            </a:r>
            <a:r>
              <a:rPr lang="de-DE" dirty="0">
                <a:latin typeface="Times New Roman" pitchFamily="18" charset="0"/>
              </a:rPr>
              <a:t>)</a:t>
            </a:r>
            <a:r>
              <a:rPr lang="de-DE" b="1" dirty="0">
                <a:latin typeface="Times New Roman" pitchFamily="18" charset="0"/>
              </a:rPr>
              <a:t>W</a:t>
            </a:r>
            <a:r>
              <a:rPr lang="de-DE" dirty="0">
                <a:latin typeface="Times New Roman" pitchFamily="18" charset="0"/>
              </a:rPr>
              <a:t>(t)</a:t>
            </a:r>
            <a:r>
              <a:rPr lang="de-DE" sz="1800" dirty="0">
                <a:latin typeface="Times New Roman" pitchFamily="18" charset="0"/>
              </a:rPr>
              <a:t>    mit </a:t>
            </a:r>
            <a:r>
              <a:rPr lang="de-DE" sz="1800" dirty="0" err="1">
                <a:latin typeface="Times New Roman" pitchFamily="18" charset="0"/>
              </a:rPr>
              <a:t>f</a:t>
            </a:r>
            <a:r>
              <a:rPr lang="de-DE" sz="1800" baseline="-25000" dirty="0" err="1">
                <a:latin typeface="Times New Roman" pitchFamily="18" charset="0"/>
              </a:rPr>
              <a:t>i</a:t>
            </a:r>
            <a:r>
              <a:rPr lang="de-DE" sz="1800" dirty="0">
                <a:latin typeface="Times New Roman" pitchFamily="18" charset="0"/>
              </a:rPr>
              <a:t>(</a:t>
            </a:r>
            <a:r>
              <a:rPr lang="de-DE" sz="1800" dirty="0" err="1">
                <a:latin typeface="Times New Roman" pitchFamily="18" charset="0"/>
              </a:rPr>
              <a:t>y</a:t>
            </a:r>
            <a:r>
              <a:rPr lang="de-DE" sz="1800" baseline="-25000" dirty="0" err="1">
                <a:latin typeface="Times New Roman" pitchFamily="18" charset="0"/>
              </a:rPr>
              <a:t>i</a:t>
            </a:r>
            <a:r>
              <a:rPr lang="de-DE" sz="1800" dirty="0">
                <a:latin typeface="Times New Roman" pitchFamily="18" charset="0"/>
              </a:rPr>
              <a:t>) =</a:t>
            </a:r>
            <a:r>
              <a:rPr lang="de-DE" dirty="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47466" name="Object 10"/>
          <p:cNvGraphicFramePr>
            <a:graphicFrameLocks/>
          </p:cNvGraphicFramePr>
          <p:nvPr/>
        </p:nvGraphicFramePr>
        <p:xfrm>
          <a:off x="5467350" y="6075363"/>
          <a:ext cx="3498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Equation" r:id="rId6" imgW="1765080" imgH="228240" progId="Equation.DSMT4">
                  <p:embed/>
                </p:oleObj>
              </mc:Choice>
              <mc:Fallback>
                <p:oleObj name="Equation" r:id="rId6" imgW="1765080" imgH="228240" progId="Equation.DSMT4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6075363"/>
                        <a:ext cx="34988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7" name="Object 11"/>
          <p:cNvGraphicFramePr>
            <a:graphicFrameLocks noChangeAspect="1"/>
          </p:cNvGraphicFramePr>
          <p:nvPr/>
        </p:nvGraphicFramePr>
        <p:xfrm>
          <a:off x="2514600" y="4586288"/>
          <a:ext cx="4318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Equation" r:id="rId8" imgW="228600" imgH="355320" progId="Equation.DSMT4">
                  <p:embed/>
                </p:oleObj>
              </mc:Choice>
              <mc:Fallback>
                <p:oleObj name="Equation" r:id="rId8" imgW="228600" imgH="355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86288"/>
                        <a:ext cx="43180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Gekrümmte Verbindung 12"/>
          <p:cNvCxnSpPr/>
          <p:nvPr/>
        </p:nvCxnSpPr>
        <p:spPr bwMode="auto">
          <a:xfrm rot="5400000">
            <a:off x="7677150" y="2276475"/>
            <a:ext cx="581025" cy="180975"/>
          </a:xfrm>
          <a:prstGeom prst="curvedConnector3">
            <a:avLst>
              <a:gd name="adj1" fmla="val 50000"/>
            </a:avLst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77240" y="6578600"/>
            <a:ext cx="4953000" cy="228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Rüdiger Brause: Adaptive Systeme, Institut für Informatik, WS 2013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404B0C04-7830-4F4D-9A14-6DF5E05C0039}" type="slidenum">
              <a:rPr lang="de-DE" smtClean="0"/>
              <a:pPr>
                <a:defRPr/>
              </a:pPr>
              <a:t>36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Foliennummernplatzhalter 4"/>
          <p:cNvSpPr txBox="1">
            <a:spLocks noGrp="1"/>
          </p:cNvSpPr>
          <p:nvPr/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/>
              <a:t>- </a:t>
            </a:r>
            <a:fld id="{3C7868FA-33F7-4021-A24A-A96E8B268E37}" type="slidenum">
              <a:rPr lang="de-DE" sz="1000"/>
              <a:pPr algn="l">
                <a:spcBef>
                  <a:spcPct val="0"/>
                </a:spcBef>
              </a:pPr>
              <a:t>37</a:t>
            </a:fld>
            <a:r>
              <a:rPr lang="de-DE" sz="1000"/>
              <a:t> -</a:t>
            </a: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636588" y="2047875"/>
            <a:ext cx="8507412" cy="229716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32000"/>
              </a:spcBef>
            </a:pPr>
            <a:r>
              <a:rPr lang="de-DE" b="1" i="1" dirty="0">
                <a:solidFill>
                  <a:schemeClr val="accent2"/>
                </a:solidFill>
              </a:rPr>
              <a:t>Transinformation</a:t>
            </a:r>
            <a:r>
              <a:rPr lang="de-DE" sz="2400" dirty="0"/>
              <a:t> 	</a:t>
            </a:r>
            <a:r>
              <a:rPr lang="de-DE" sz="2400" b="1" dirty="0">
                <a:solidFill>
                  <a:schemeClr val="accent2"/>
                </a:solidFill>
                <a:latin typeface="Times New Roman" pitchFamily="18" charset="0"/>
              </a:rPr>
              <a:t>I(X;Y)</a:t>
            </a:r>
            <a:r>
              <a:rPr lang="de-DE" sz="2400" b="1" dirty="0">
                <a:latin typeface="Times New Roman" pitchFamily="18" charset="0"/>
              </a:rPr>
              <a:t> </a:t>
            </a:r>
            <a:r>
              <a:rPr lang="de-DE" sz="2400" dirty="0">
                <a:latin typeface="Times New Roman" pitchFamily="18" charset="0"/>
              </a:rPr>
              <a:t>= H(Y) </a:t>
            </a:r>
            <a:r>
              <a:rPr lang="de-DE" sz="2400" dirty="0"/>
              <a:t>– </a:t>
            </a:r>
            <a:r>
              <a:rPr lang="de-DE" sz="2400" dirty="0">
                <a:latin typeface="Times New Roman" pitchFamily="18" charset="0"/>
              </a:rPr>
              <a:t> H(Y|X)       </a:t>
            </a:r>
            <a:r>
              <a:rPr lang="de-DE" dirty="0">
                <a:solidFill>
                  <a:schemeClr val="bg2"/>
                </a:solidFill>
              </a:rPr>
              <a:t>aus </a:t>
            </a:r>
            <a:r>
              <a:rPr lang="de-DE" dirty="0" err="1">
                <a:solidFill>
                  <a:schemeClr val="bg2"/>
                </a:solidFill>
              </a:rPr>
              <a:t>Def</a:t>
            </a:r>
            <a:r>
              <a:rPr lang="de-DE" dirty="0">
                <a:solidFill>
                  <a:schemeClr val="bg2"/>
                </a:solidFill>
              </a:rPr>
              <a:t>.</a:t>
            </a:r>
          </a:p>
          <a:p>
            <a:pPr algn="l">
              <a:lnSpc>
                <a:spcPct val="70000"/>
              </a:lnSpc>
              <a:spcBef>
                <a:spcPct val="32000"/>
              </a:spcBef>
            </a:pPr>
            <a:r>
              <a:rPr lang="de-DE" sz="2400" dirty="0">
                <a:latin typeface="Times New Roman" pitchFamily="18" charset="0"/>
              </a:rPr>
              <a:t>			H(Y|X) </a:t>
            </a:r>
            <a:r>
              <a:rPr lang="de-DE" dirty="0">
                <a:latin typeface="Times New Roman" pitchFamily="18" charset="0"/>
              </a:rPr>
              <a:t>ist konstant im </a:t>
            </a:r>
            <a:r>
              <a:rPr lang="de-DE" dirty="0" err="1">
                <a:latin typeface="Times New Roman" pitchFamily="18" charset="0"/>
              </a:rPr>
              <a:t>determinist</a:t>
            </a:r>
            <a:r>
              <a:rPr lang="de-DE" dirty="0">
                <a:latin typeface="Times New Roman" pitchFamily="18" charset="0"/>
              </a:rPr>
              <a:t>. System</a:t>
            </a:r>
          </a:p>
          <a:p>
            <a:pPr algn="l">
              <a:lnSpc>
                <a:spcPct val="70000"/>
              </a:lnSpc>
              <a:spcBef>
                <a:spcPct val="32000"/>
              </a:spcBef>
            </a:pPr>
            <a:endParaRPr lang="de-DE" dirty="0">
              <a:latin typeface="Times New Roman" pitchFamily="18" charset="0"/>
            </a:endParaRPr>
          </a:p>
          <a:p>
            <a:pPr algn="l">
              <a:lnSpc>
                <a:spcPct val="70000"/>
              </a:lnSpc>
              <a:spcBef>
                <a:spcPct val="32000"/>
              </a:spcBef>
            </a:pPr>
            <a:r>
              <a:rPr lang="de-DE" sz="2400" dirty="0" err="1">
                <a:latin typeface="+mj-lt"/>
                <a:ea typeface="SimHei" panose="02010609060101010101" pitchFamily="49" charset="-122"/>
              </a:rPr>
              <a:t>Maximimierung</a:t>
            </a:r>
            <a:r>
              <a:rPr lang="de-DE" sz="2400" dirty="0">
                <a:latin typeface="+mj-lt"/>
                <a:ea typeface="SimHei" panose="02010609060101010101" pitchFamily="49" charset="-122"/>
              </a:rPr>
              <a:t> von I(X;Y) durch Maximierung von H(Y)</a:t>
            </a:r>
          </a:p>
          <a:p>
            <a:pPr algn="l">
              <a:lnSpc>
                <a:spcPct val="70000"/>
              </a:lnSpc>
              <a:spcBef>
                <a:spcPct val="32000"/>
              </a:spcBef>
            </a:pPr>
            <a:endParaRPr lang="de-DE" sz="2800" dirty="0">
              <a:latin typeface="+mj-lt"/>
              <a:ea typeface="SimHei" panose="02010609060101010101" pitchFamily="49" charset="-122"/>
            </a:endParaRPr>
          </a:p>
          <a:p>
            <a:pPr algn="l">
              <a:lnSpc>
                <a:spcPct val="70000"/>
              </a:lnSpc>
              <a:spcBef>
                <a:spcPct val="32000"/>
              </a:spcBef>
            </a:pPr>
            <a:r>
              <a:rPr lang="de-DE" sz="2800" dirty="0">
                <a:latin typeface="+mj-lt"/>
                <a:ea typeface="SimHei" panose="02010609060101010101" pitchFamily="49" charset="-122"/>
              </a:rPr>
              <a:t>	R(</a:t>
            </a:r>
            <a:r>
              <a:rPr lang="de-DE" sz="2800" b="1" dirty="0">
                <a:latin typeface="+mj-lt"/>
                <a:ea typeface="SimHei" panose="02010609060101010101" pitchFamily="49" charset="-122"/>
              </a:rPr>
              <a:t>w</a:t>
            </a:r>
            <a:r>
              <a:rPr lang="de-DE" sz="2800" dirty="0">
                <a:latin typeface="+mj-lt"/>
                <a:ea typeface="SimHei" panose="02010609060101010101" pitchFamily="49" charset="-122"/>
              </a:rPr>
              <a:t>) := H(Y</a:t>
            </a:r>
            <a:r>
              <a:rPr lang="de-DE" sz="2800" dirty="0" smtClean="0">
                <a:latin typeface="+mj-lt"/>
                <a:ea typeface="SimHei" panose="02010609060101010101" pitchFamily="49" charset="-122"/>
              </a:rPr>
              <a:t>)</a:t>
            </a:r>
            <a:endParaRPr lang="de-DE" sz="2400" dirty="0">
              <a:latin typeface="+mj-lt"/>
              <a:ea typeface="SimHei" panose="02010609060101010101" pitchFamily="49" charset="-122"/>
            </a:endParaRPr>
          </a:p>
        </p:txBody>
      </p:sp>
      <p:sp>
        <p:nvSpPr>
          <p:cNvPr id="22538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- Algorithmen 1b</a:t>
            </a: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3562350" y="14208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500">
                <a:solidFill>
                  <a:srgbClr val="000000"/>
                </a:solidFill>
                <a:latin typeface="Times New Roman" pitchFamily="18" charset="0"/>
              </a:rPr>
              <a:t> - </a:t>
            </a: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661988" y="1160463"/>
            <a:ext cx="8482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2300" indent="-622300" algn="l"/>
            <a:r>
              <a:rPr lang="de-DE" sz="2400" b="1"/>
              <a:t>Ziel</a:t>
            </a:r>
            <a:r>
              <a:rPr lang="de-DE"/>
              <a:t>: 	</a:t>
            </a:r>
            <a:r>
              <a:rPr lang="de-DE" sz="2400" b="1" i="1">
                <a:solidFill>
                  <a:srgbClr val="CC0000"/>
                </a:solidFill>
              </a:rPr>
              <a:t>maximale Transinformation</a:t>
            </a:r>
            <a:r>
              <a:rPr lang="de-DE" i="1">
                <a:solidFill>
                  <a:srgbClr val="CC0000"/>
                </a:solidFill>
              </a:rPr>
              <a:t> 	</a:t>
            </a:r>
            <a:r>
              <a:rPr lang="de-DE" sz="1800">
                <a:solidFill>
                  <a:schemeClr val="bg2"/>
                </a:solidFill>
              </a:rPr>
              <a:t>(Bell, Sejnowski 1995)</a:t>
            </a:r>
            <a:endParaRPr lang="de-DE" i="1">
              <a:solidFill>
                <a:srgbClr val="CC0000"/>
              </a:solidFill>
            </a:endParaRPr>
          </a:p>
          <a:p>
            <a:pPr marL="622300" indent="-622300" algn="l">
              <a:lnSpc>
                <a:spcPct val="20000"/>
              </a:lnSpc>
            </a:pPr>
            <a:r>
              <a:rPr lang="de-DE" i="1">
                <a:solidFill>
                  <a:srgbClr val="CC0000"/>
                </a:solidFill>
              </a:rPr>
              <a:t>		zwischen Eingabe und Ausgabe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4479925" y="30686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25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811848" y="6629400"/>
            <a:ext cx="4953000" cy="228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Rüdiger Brause: Adaptive Systeme, Institut für Informatik, WS 2013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404B0C04-7830-4F4D-9A14-6DF5E05C0039}" type="slidenum">
              <a:rPr lang="de-DE" smtClean="0"/>
              <a:pPr>
                <a:defRPr/>
              </a:pPr>
              <a:t>37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 spd="med">
    <p:cover dir="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1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Foliennummernplatzhalter 4"/>
          <p:cNvSpPr txBox="1">
            <a:spLocks noGrp="1"/>
          </p:cNvSpPr>
          <p:nvPr/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/>
              <a:t>- </a:t>
            </a:r>
            <a:fld id="{E26C0D3A-E4DE-4A19-B4A0-C0D9E3D3F968}" type="slidenum">
              <a:rPr lang="de-DE" sz="1000"/>
              <a:pPr algn="l">
                <a:spcBef>
                  <a:spcPct val="0"/>
                </a:spcBef>
              </a:pPr>
              <a:t>38</a:t>
            </a:fld>
            <a:r>
              <a:rPr lang="de-DE" sz="1000"/>
              <a:t> -</a:t>
            </a:r>
          </a:p>
        </p:txBody>
      </p:sp>
      <p:sp>
        <p:nvSpPr>
          <p:cNvPr id="215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Informationstransformation</a:t>
            </a:r>
          </a:p>
        </p:txBody>
      </p:sp>
      <p:sp>
        <p:nvSpPr>
          <p:cNvPr id="215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27650" y="1800225"/>
            <a:ext cx="3514725" cy="1731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b="0" smtClean="0"/>
              <a:t>Transformation</a:t>
            </a:r>
            <a:r>
              <a:rPr lang="de-DE" smtClean="0"/>
              <a:t> kontinuierlicher </a:t>
            </a:r>
            <a:r>
              <a:rPr lang="de-DE" b="0" smtClean="0"/>
              <a:t>Zufallsvariabler</a:t>
            </a: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1514" name="Rectangle 7"/>
          <p:cNvSpPr>
            <a:spLocks noChangeArrowheads="1"/>
          </p:cNvSpPr>
          <p:nvPr/>
        </p:nvSpPr>
        <p:spPr bwMode="auto">
          <a:xfrm>
            <a:off x="812800" y="6188075"/>
            <a:ext cx="3455988" cy="434975"/>
          </a:xfrm>
          <a:prstGeom prst="rect">
            <a:avLst/>
          </a:prstGeom>
          <a:noFill/>
          <a:ln w="38100" algn="ctr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pl-PL">
                <a:latin typeface="TIMES" charset="0"/>
                <a:cs typeface="Times New Roman" pitchFamily="18" charset="0"/>
              </a:rPr>
              <a:t>H(</a:t>
            </a:r>
            <a:r>
              <a:rPr lang="pl-PL" b="1">
                <a:latin typeface="TIMES" charset="0"/>
                <a:cs typeface="Times New Roman" pitchFamily="18" charset="0"/>
              </a:rPr>
              <a:t>Y</a:t>
            </a:r>
            <a:r>
              <a:rPr lang="pl-PL">
                <a:latin typeface="TIMES" charset="0"/>
                <a:cs typeface="Times New Roman" pitchFamily="18" charset="0"/>
              </a:rPr>
              <a:t>) = H(</a:t>
            </a:r>
            <a:r>
              <a:rPr lang="pl-PL" b="1">
                <a:latin typeface="TIMES" charset="0"/>
                <a:cs typeface="Times New Roman" pitchFamily="18" charset="0"/>
              </a:rPr>
              <a:t>X</a:t>
            </a:r>
            <a:r>
              <a:rPr lang="pl-PL">
                <a:latin typeface="TIMES" charset="0"/>
                <a:cs typeface="Times New Roman" pitchFamily="18" charset="0"/>
              </a:rPr>
              <a:t>) + l</a:t>
            </a:r>
            <a:r>
              <a:rPr lang="de-DE">
                <a:latin typeface="TIMES" charset="0"/>
                <a:cs typeface="Times New Roman" pitchFamily="18" charset="0"/>
              </a:rPr>
              <a:t>n</a:t>
            </a:r>
            <a:r>
              <a:rPr lang="pl-PL">
                <a:latin typeface="TIMES" charset="0"/>
                <a:cs typeface="Times New Roman" pitchFamily="18" charset="0"/>
              </a:rPr>
              <a:t> |det(</a:t>
            </a:r>
            <a:r>
              <a:rPr lang="pl-PL" b="1">
                <a:latin typeface="TIMES" charset="0"/>
                <a:cs typeface="Times New Roman" pitchFamily="18" charset="0"/>
              </a:rPr>
              <a:t>W</a:t>
            </a:r>
            <a:r>
              <a:rPr lang="pl-PL">
                <a:latin typeface="TIMES" charset="0"/>
                <a:cs typeface="Times New Roman" pitchFamily="18" charset="0"/>
              </a:rPr>
              <a:t>)|</a:t>
            </a:r>
            <a:r>
              <a:rPr lang="de-DE"/>
              <a:t> </a:t>
            </a:r>
          </a:p>
        </p:txBody>
      </p:sp>
      <p:sp>
        <p:nvSpPr>
          <p:cNvPr id="21515" name="Rectangle 9"/>
          <p:cNvSpPr>
            <a:spLocks noChangeArrowheads="1"/>
          </p:cNvSpPr>
          <p:nvPr/>
        </p:nvSpPr>
        <p:spPr bwMode="auto">
          <a:xfrm>
            <a:off x="1420813" y="5551458"/>
            <a:ext cx="2593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dirty="0">
                <a:latin typeface="TIMES" charset="0"/>
                <a:cs typeface="Times New Roman" pitchFamily="18" charset="0"/>
              </a:rPr>
              <a:t>= </a:t>
            </a:r>
            <a:r>
              <a:rPr lang="de-DE" dirty="0"/>
              <a:t>–</a:t>
            </a:r>
            <a:r>
              <a:rPr lang="de-DE" dirty="0">
                <a:latin typeface="TIMES" charset="0"/>
                <a:cs typeface="Times New Roman" pitchFamily="18" charset="0"/>
              </a:rPr>
              <a:t>   </a:t>
            </a:r>
            <a:r>
              <a:rPr lang="de-DE" sz="1800" dirty="0"/>
              <a:t>p(</a:t>
            </a:r>
            <a:r>
              <a:rPr lang="de-DE" sz="1800" b="1" dirty="0"/>
              <a:t>x</a:t>
            </a:r>
            <a:r>
              <a:rPr lang="de-DE" sz="1800" dirty="0"/>
              <a:t>) </a:t>
            </a:r>
            <a:r>
              <a:rPr lang="de-DE" dirty="0" err="1"/>
              <a:t>ln</a:t>
            </a:r>
            <a:r>
              <a:rPr lang="de-DE" dirty="0"/>
              <a:t> </a:t>
            </a:r>
            <a:r>
              <a:rPr lang="de-DE" sz="1800" dirty="0"/>
              <a:t>p(</a:t>
            </a:r>
            <a:r>
              <a:rPr lang="de-DE" sz="1800" b="1" dirty="0"/>
              <a:t>x</a:t>
            </a:r>
            <a:r>
              <a:rPr lang="de-DE" sz="1800" dirty="0"/>
              <a:t>) </a:t>
            </a:r>
            <a:r>
              <a:rPr lang="de-DE" dirty="0"/>
              <a:t>d</a:t>
            </a:r>
            <a:r>
              <a:rPr lang="de-DE" b="1" dirty="0"/>
              <a:t>x</a:t>
            </a:r>
            <a:r>
              <a:rPr lang="de-DE" dirty="0"/>
              <a:t>   </a:t>
            </a:r>
            <a:r>
              <a:rPr lang="de-DE" b="1" dirty="0">
                <a:solidFill>
                  <a:srgbClr val="FF0000"/>
                </a:solidFill>
              </a:rPr>
              <a:t>+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4097338" y="5286375"/>
          <a:ext cx="4587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9" name="Equation" r:id="rId3" imgW="215713" imgH="444114" progId="Equation.DSMT4">
                  <p:embed/>
                </p:oleObj>
              </mc:Choice>
              <mc:Fallback>
                <p:oleObj name="Equation" r:id="rId3" imgW="215713" imgH="44411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5286375"/>
                        <a:ext cx="458787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4264025" y="5553075"/>
            <a:ext cx="2381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dirty="0">
                <a:latin typeface="TIMES" charset="0"/>
                <a:cs typeface="Times New Roman" pitchFamily="18" charset="0"/>
              </a:rPr>
              <a:t>p(</a:t>
            </a:r>
            <a:r>
              <a:rPr lang="de-DE" b="1" dirty="0">
                <a:latin typeface="TIMES" charset="0"/>
                <a:cs typeface="Times New Roman" pitchFamily="18" charset="0"/>
              </a:rPr>
              <a:t>x</a:t>
            </a:r>
            <a:r>
              <a:rPr lang="de-DE" dirty="0">
                <a:latin typeface="TIMES" charset="0"/>
                <a:cs typeface="Times New Roman" pitchFamily="18" charset="0"/>
              </a:rPr>
              <a:t>) </a:t>
            </a:r>
            <a:r>
              <a:rPr lang="de-DE" dirty="0" err="1">
                <a:latin typeface="TIMES" charset="0"/>
                <a:cs typeface="Times New Roman" pitchFamily="18" charset="0"/>
              </a:rPr>
              <a:t>ln</a:t>
            </a:r>
            <a:r>
              <a:rPr lang="de-DE" dirty="0">
                <a:latin typeface="TIMES" charset="0"/>
                <a:cs typeface="Times New Roman" pitchFamily="18" charset="0"/>
              </a:rPr>
              <a:t> |</a:t>
            </a:r>
            <a:r>
              <a:rPr lang="de-DE" dirty="0" err="1">
                <a:latin typeface="TIMES" charset="0"/>
                <a:cs typeface="Times New Roman" pitchFamily="18" charset="0"/>
              </a:rPr>
              <a:t>det</a:t>
            </a:r>
            <a:r>
              <a:rPr lang="de-DE" dirty="0">
                <a:latin typeface="TIMES" charset="0"/>
                <a:cs typeface="Times New Roman" pitchFamily="18" charset="0"/>
              </a:rPr>
              <a:t> </a:t>
            </a:r>
            <a:r>
              <a:rPr lang="de-DE" b="1" dirty="0">
                <a:latin typeface="TIMES" charset="0"/>
                <a:cs typeface="Times New Roman" pitchFamily="18" charset="0"/>
              </a:rPr>
              <a:t>J</a:t>
            </a:r>
            <a:r>
              <a:rPr lang="de-DE" dirty="0">
                <a:latin typeface="TIMES" charset="0"/>
                <a:cs typeface="Times New Roman" pitchFamily="18" charset="0"/>
              </a:rPr>
              <a:t>| d</a:t>
            </a:r>
            <a:r>
              <a:rPr lang="de-DE" b="1" dirty="0">
                <a:latin typeface="TIMES" charset="0"/>
                <a:cs typeface="Times New Roman" pitchFamily="18" charset="0"/>
              </a:rPr>
              <a:t>x</a:t>
            </a:r>
            <a:endParaRPr lang="de-DE" sz="4400" b="1" dirty="0">
              <a:latin typeface="TIMES" charset="0"/>
            </a:endParaRPr>
          </a:p>
        </p:txBody>
      </p:sp>
      <p:grpSp>
        <p:nvGrpSpPr>
          <p:cNvPr id="21517" name="Group 13"/>
          <p:cNvGrpSpPr>
            <a:grpSpLocks noChangeAspect="1"/>
          </p:cNvGrpSpPr>
          <p:nvPr/>
        </p:nvGrpSpPr>
        <p:grpSpPr bwMode="auto">
          <a:xfrm>
            <a:off x="673100" y="1663700"/>
            <a:ext cx="3943350" cy="1973263"/>
            <a:chOff x="424" y="1192"/>
            <a:chExt cx="2484" cy="1243"/>
          </a:xfrm>
        </p:grpSpPr>
        <p:sp>
          <p:nvSpPr>
            <p:cNvPr id="2152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424" y="1200"/>
              <a:ext cx="2484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3" name="Rectangle 14"/>
            <p:cNvSpPr>
              <a:spLocks noChangeArrowheads="1"/>
            </p:cNvSpPr>
            <p:nvPr/>
          </p:nvSpPr>
          <p:spPr bwMode="auto">
            <a:xfrm>
              <a:off x="448" y="120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 </a:t>
              </a:r>
              <a:endParaRPr lang="de-DE"/>
            </a:p>
          </p:txBody>
        </p:sp>
        <p:sp>
          <p:nvSpPr>
            <p:cNvPr id="21524" name="Rectangle 15"/>
            <p:cNvSpPr>
              <a:spLocks noChangeArrowheads="1"/>
            </p:cNvSpPr>
            <p:nvPr/>
          </p:nvSpPr>
          <p:spPr bwMode="auto">
            <a:xfrm>
              <a:off x="501" y="1200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25" name="Rectangle 16"/>
            <p:cNvSpPr>
              <a:spLocks noChangeArrowheads="1"/>
            </p:cNvSpPr>
            <p:nvPr/>
          </p:nvSpPr>
          <p:spPr bwMode="auto">
            <a:xfrm>
              <a:off x="589" y="1320"/>
              <a:ext cx="276" cy="10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6" name="Rectangle 17"/>
            <p:cNvSpPr>
              <a:spLocks noChangeArrowheads="1"/>
            </p:cNvSpPr>
            <p:nvPr/>
          </p:nvSpPr>
          <p:spPr bwMode="auto">
            <a:xfrm>
              <a:off x="589" y="1320"/>
              <a:ext cx="276" cy="102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27" name="Rectangle 18"/>
            <p:cNvSpPr>
              <a:spLocks noChangeArrowheads="1"/>
            </p:cNvSpPr>
            <p:nvPr/>
          </p:nvSpPr>
          <p:spPr bwMode="auto">
            <a:xfrm>
              <a:off x="701" y="1335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1528" name="Rectangle 19"/>
            <p:cNvSpPr>
              <a:spLocks noChangeArrowheads="1"/>
            </p:cNvSpPr>
            <p:nvPr/>
          </p:nvSpPr>
          <p:spPr bwMode="auto">
            <a:xfrm>
              <a:off x="759" y="1393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1529" name="Rectangle 20"/>
            <p:cNvSpPr>
              <a:spLocks noChangeArrowheads="1"/>
            </p:cNvSpPr>
            <p:nvPr/>
          </p:nvSpPr>
          <p:spPr bwMode="auto">
            <a:xfrm>
              <a:off x="806" y="1335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30" name="Rectangle 21"/>
            <p:cNvSpPr>
              <a:spLocks noChangeArrowheads="1"/>
            </p:cNvSpPr>
            <p:nvPr/>
          </p:nvSpPr>
          <p:spPr bwMode="auto">
            <a:xfrm>
              <a:off x="737" y="1586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21531" name="Rectangle 22"/>
            <p:cNvSpPr>
              <a:spLocks noChangeArrowheads="1"/>
            </p:cNvSpPr>
            <p:nvPr/>
          </p:nvSpPr>
          <p:spPr bwMode="auto">
            <a:xfrm>
              <a:off x="776" y="158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21532" name="Rectangle 23"/>
            <p:cNvSpPr>
              <a:spLocks noChangeArrowheads="1"/>
            </p:cNvSpPr>
            <p:nvPr/>
          </p:nvSpPr>
          <p:spPr bwMode="auto">
            <a:xfrm>
              <a:off x="737" y="1803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21533" name="Rectangle 24"/>
            <p:cNvSpPr>
              <a:spLocks noChangeArrowheads="1"/>
            </p:cNvSpPr>
            <p:nvPr/>
          </p:nvSpPr>
          <p:spPr bwMode="auto">
            <a:xfrm>
              <a:off x="776" y="180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21534" name="Rectangle 25"/>
            <p:cNvSpPr>
              <a:spLocks noChangeArrowheads="1"/>
            </p:cNvSpPr>
            <p:nvPr/>
          </p:nvSpPr>
          <p:spPr bwMode="auto">
            <a:xfrm>
              <a:off x="737" y="2019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21535" name="Rectangle 26"/>
            <p:cNvSpPr>
              <a:spLocks noChangeArrowheads="1"/>
            </p:cNvSpPr>
            <p:nvPr/>
          </p:nvSpPr>
          <p:spPr bwMode="auto">
            <a:xfrm>
              <a:off x="776" y="2019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21536" name="Rectangle 27"/>
            <p:cNvSpPr>
              <a:spLocks noChangeArrowheads="1"/>
            </p:cNvSpPr>
            <p:nvPr/>
          </p:nvSpPr>
          <p:spPr bwMode="auto">
            <a:xfrm>
              <a:off x="701" y="213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de-DE"/>
            </a:p>
          </p:txBody>
        </p:sp>
        <p:sp>
          <p:nvSpPr>
            <p:cNvPr id="21537" name="Rectangle 28"/>
            <p:cNvSpPr>
              <a:spLocks noChangeArrowheads="1"/>
            </p:cNvSpPr>
            <p:nvPr/>
          </p:nvSpPr>
          <p:spPr bwMode="auto">
            <a:xfrm>
              <a:off x="759" y="219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21538" name="Rectangle 29"/>
            <p:cNvSpPr>
              <a:spLocks noChangeArrowheads="1"/>
            </p:cNvSpPr>
            <p:nvPr/>
          </p:nvSpPr>
          <p:spPr bwMode="auto">
            <a:xfrm>
              <a:off x="803" y="2147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39" name="Rectangle 30"/>
            <p:cNvSpPr>
              <a:spLocks noChangeArrowheads="1"/>
            </p:cNvSpPr>
            <p:nvPr/>
          </p:nvSpPr>
          <p:spPr bwMode="auto">
            <a:xfrm>
              <a:off x="2598" y="1320"/>
              <a:ext cx="275" cy="10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2598" y="1320"/>
              <a:ext cx="275" cy="1027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41" name="Rectangle 32"/>
            <p:cNvSpPr>
              <a:spLocks noChangeArrowheads="1"/>
            </p:cNvSpPr>
            <p:nvPr/>
          </p:nvSpPr>
          <p:spPr bwMode="auto">
            <a:xfrm>
              <a:off x="2709" y="1335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21542" name="Rectangle 33"/>
            <p:cNvSpPr>
              <a:spLocks noChangeArrowheads="1"/>
            </p:cNvSpPr>
            <p:nvPr/>
          </p:nvSpPr>
          <p:spPr bwMode="auto">
            <a:xfrm>
              <a:off x="2766" y="1393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1543" name="Rectangle 34"/>
            <p:cNvSpPr>
              <a:spLocks noChangeArrowheads="1"/>
            </p:cNvSpPr>
            <p:nvPr/>
          </p:nvSpPr>
          <p:spPr bwMode="auto">
            <a:xfrm>
              <a:off x="2813" y="1335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44" name="Rectangle 35"/>
            <p:cNvSpPr>
              <a:spLocks noChangeArrowheads="1"/>
            </p:cNvSpPr>
            <p:nvPr/>
          </p:nvSpPr>
          <p:spPr bwMode="auto">
            <a:xfrm>
              <a:off x="2745" y="1586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21545" name="Rectangle 36"/>
            <p:cNvSpPr>
              <a:spLocks noChangeArrowheads="1"/>
            </p:cNvSpPr>
            <p:nvPr/>
          </p:nvSpPr>
          <p:spPr bwMode="auto">
            <a:xfrm>
              <a:off x="2784" y="1586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21546" name="Rectangle 37"/>
            <p:cNvSpPr>
              <a:spLocks noChangeArrowheads="1"/>
            </p:cNvSpPr>
            <p:nvPr/>
          </p:nvSpPr>
          <p:spPr bwMode="auto">
            <a:xfrm>
              <a:off x="2745" y="1803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21547" name="Rectangle 38"/>
            <p:cNvSpPr>
              <a:spLocks noChangeArrowheads="1"/>
            </p:cNvSpPr>
            <p:nvPr/>
          </p:nvSpPr>
          <p:spPr bwMode="auto">
            <a:xfrm>
              <a:off x="2784" y="180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21548" name="Rectangle 39"/>
            <p:cNvSpPr>
              <a:spLocks noChangeArrowheads="1"/>
            </p:cNvSpPr>
            <p:nvPr/>
          </p:nvSpPr>
          <p:spPr bwMode="auto">
            <a:xfrm>
              <a:off x="2745" y="2019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·</a:t>
              </a:r>
              <a:endParaRPr lang="de-DE"/>
            </a:p>
          </p:txBody>
        </p:sp>
        <p:sp>
          <p:nvSpPr>
            <p:cNvPr id="21549" name="Rectangle 40"/>
            <p:cNvSpPr>
              <a:spLocks noChangeArrowheads="1"/>
            </p:cNvSpPr>
            <p:nvPr/>
          </p:nvSpPr>
          <p:spPr bwMode="auto">
            <a:xfrm>
              <a:off x="2784" y="2019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100">
                  <a:solidFill>
                    <a:srgbClr val="000000"/>
                  </a:solidFill>
                  <a:latin typeface="Symbol" pitchFamily="18" charset="2"/>
                </a:rPr>
                <a:t> </a:t>
              </a:r>
              <a:endParaRPr lang="de-DE"/>
            </a:p>
          </p:txBody>
        </p:sp>
        <p:sp>
          <p:nvSpPr>
            <p:cNvPr id="21550" name="Rectangle 41"/>
            <p:cNvSpPr>
              <a:spLocks noChangeArrowheads="1"/>
            </p:cNvSpPr>
            <p:nvPr/>
          </p:nvSpPr>
          <p:spPr bwMode="auto">
            <a:xfrm>
              <a:off x="2709" y="213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de-DE"/>
            </a:p>
          </p:txBody>
        </p:sp>
        <p:sp>
          <p:nvSpPr>
            <p:cNvPr id="21551" name="Rectangle 42"/>
            <p:cNvSpPr>
              <a:spLocks noChangeArrowheads="1"/>
            </p:cNvSpPr>
            <p:nvPr/>
          </p:nvSpPr>
          <p:spPr bwMode="auto">
            <a:xfrm>
              <a:off x="2766" y="2190"/>
              <a:ext cx="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0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de-DE"/>
            </a:p>
          </p:txBody>
        </p:sp>
        <p:sp>
          <p:nvSpPr>
            <p:cNvPr id="21552" name="Rectangle 43"/>
            <p:cNvSpPr>
              <a:spLocks noChangeArrowheads="1"/>
            </p:cNvSpPr>
            <p:nvPr/>
          </p:nvSpPr>
          <p:spPr bwMode="auto">
            <a:xfrm>
              <a:off x="2810" y="2147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53" name="Rectangle 44"/>
            <p:cNvSpPr>
              <a:spLocks noChangeArrowheads="1"/>
            </p:cNvSpPr>
            <p:nvPr/>
          </p:nvSpPr>
          <p:spPr bwMode="auto">
            <a:xfrm>
              <a:off x="656" y="2280"/>
              <a:ext cx="148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4" name="Rectangle 45"/>
            <p:cNvSpPr>
              <a:spLocks noChangeArrowheads="1"/>
            </p:cNvSpPr>
            <p:nvPr/>
          </p:nvSpPr>
          <p:spPr bwMode="auto">
            <a:xfrm>
              <a:off x="656" y="1192"/>
              <a:ext cx="155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5" name="Rectangle 46"/>
            <p:cNvSpPr>
              <a:spLocks noChangeArrowheads="1"/>
            </p:cNvSpPr>
            <p:nvPr/>
          </p:nvSpPr>
          <p:spPr bwMode="auto">
            <a:xfrm>
              <a:off x="2658" y="1206"/>
              <a:ext cx="161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6" name="Rectangle 47"/>
            <p:cNvSpPr>
              <a:spLocks noChangeArrowheads="1"/>
            </p:cNvSpPr>
            <p:nvPr/>
          </p:nvSpPr>
          <p:spPr bwMode="auto">
            <a:xfrm>
              <a:off x="2658" y="2287"/>
              <a:ext cx="147" cy="1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871" name="Rectangle 48"/>
            <p:cNvSpPr>
              <a:spLocks noChangeArrowheads="1"/>
            </p:cNvSpPr>
            <p:nvPr/>
          </p:nvSpPr>
          <p:spPr bwMode="auto">
            <a:xfrm>
              <a:off x="1253" y="1407"/>
              <a:ext cx="928" cy="85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558" name="Rectangle 49"/>
            <p:cNvSpPr>
              <a:spLocks noChangeArrowheads="1"/>
            </p:cNvSpPr>
            <p:nvPr/>
          </p:nvSpPr>
          <p:spPr bwMode="auto">
            <a:xfrm>
              <a:off x="1253" y="1407"/>
              <a:ext cx="928" cy="8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559" name="Rectangle 50"/>
            <p:cNvSpPr>
              <a:spLocks noChangeArrowheads="1"/>
            </p:cNvSpPr>
            <p:nvPr/>
          </p:nvSpPr>
          <p:spPr bwMode="auto">
            <a:xfrm>
              <a:off x="1345" y="144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60" name="Rectangle 51"/>
            <p:cNvSpPr>
              <a:spLocks noChangeArrowheads="1"/>
            </p:cNvSpPr>
            <p:nvPr/>
          </p:nvSpPr>
          <p:spPr bwMode="auto">
            <a:xfrm>
              <a:off x="1345" y="1567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61" name="Rectangle 52"/>
            <p:cNvSpPr>
              <a:spLocks noChangeArrowheads="1"/>
            </p:cNvSpPr>
            <p:nvPr/>
          </p:nvSpPr>
          <p:spPr bwMode="auto">
            <a:xfrm>
              <a:off x="1553" y="1692"/>
              <a:ext cx="3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</a:rPr>
                <a:t>Trans</a:t>
              </a:r>
              <a:endParaRPr lang="de-DE"/>
            </a:p>
          </p:txBody>
        </p:sp>
        <p:sp>
          <p:nvSpPr>
            <p:cNvPr id="21562" name="Rectangle 53"/>
            <p:cNvSpPr>
              <a:spLocks noChangeArrowheads="1"/>
            </p:cNvSpPr>
            <p:nvPr/>
          </p:nvSpPr>
          <p:spPr bwMode="auto">
            <a:xfrm>
              <a:off x="1884" y="1692"/>
              <a:ext cx="4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de-DE"/>
            </a:p>
          </p:txBody>
        </p:sp>
        <p:sp>
          <p:nvSpPr>
            <p:cNvPr id="21563" name="Rectangle 54"/>
            <p:cNvSpPr>
              <a:spLocks noChangeArrowheads="1"/>
            </p:cNvSpPr>
            <p:nvPr/>
          </p:nvSpPr>
          <p:spPr bwMode="auto">
            <a:xfrm>
              <a:off x="1404" y="1839"/>
              <a:ext cx="6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</a:rPr>
                <a:t>formation </a:t>
              </a:r>
              <a:r>
                <a:rPr lang="de-DE" sz="1600" b="1">
                  <a:solidFill>
                    <a:srgbClr val="000000"/>
                  </a:solidFill>
                  <a:latin typeface="Times New Roman" pitchFamily="18" charset="0"/>
                </a:rPr>
                <a:t>J</a:t>
              </a:r>
              <a:endParaRPr lang="de-DE"/>
            </a:p>
          </p:txBody>
        </p:sp>
        <p:sp>
          <p:nvSpPr>
            <p:cNvPr id="21564" name="Rectangle 55"/>
            <p:cNvSpPr>
              <a:spLocks noChangeArrowheads="1"/>
            </p:cNvSpPr>
            <p:nvPr/>
          </p:nvSpPr>
          <p:spPr bwMode="auto">
            <a:xfrm>
              <a:off x="2013" y="1839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1565" name="Freeform 56"/>
            <p:cNvSpPr>
              <a:spLocks noEditPoints="1"/>
            </p:cNvSpPr>
            <p:nvPr/>
          </p:nvSpPr>
          <p:spPr bwMode="auto">
            <a:xfrm>
              <a:off x="2183" y="1434"/>
              <a:ext cx="415" cy="54"/>
            </a:xfrm>
            <a:custGeom>
              <a:avLst/>
              <a:gdLst>
                <a:gd name="T0" fmla="*/ 4 w 415"/>
                <a:gd name="T1" fmla="*/ 23 h 54"/>
                <a:gd name="T2" fmla="*/ 369 w 415"/>
                <a:gd name="T3" fmla="*/ 23 h 54"/>
                <a:gd name="T4" fmla="*/ 370 w 415"/>
                <a:gd name="T5" fmla="*/ 23 h 54"/>
                <a:gd name="T6" fmla="*/ 373 w 415"/>
                <a:gd name="T7" fmla="*/ 24 h 54"/>
                <a:gd name="T8" fmla="*/ 374 w 415"/>
                <a:gd name="T9" fmla="*/ 26 h 54"/>
                <a:gd name="T10" fmla="*/ 374 w 415"/>
                <a:gd name="T11" fmla="*/ 27 h 54"/>
                <a:gd name="T12" fmla="*/ 374 w 415"/>
                <a:gd name="T13" fmla="*/ 29 h 54"/>
                <a:gd name="T14" fmla="*/ 373 w 415"/>
                <a:gd name="T15" fmla="*/ 30 h 54"/>
                <a:gd name="T16" fmla="*/ 370 w 415"/>
                <a:gd name="T17" fmla="*/ 31 h 54"/>
                <a:gd name="T18" fmla="*/ 369 w 415"/>
                <a:gd name="T19" fmla="*/ 32 h 54"/>
                <a:gd name="T20" fmla="*/ 4 w 415"/>
                <a:gd name="T21" fmla="*/ 32 h 54"/>
                <a:gd name="T22" fmla="*/ 3 w 415"/>
                <a:gd name="T23" fmla="*/ 31 h 54"/>
                <a:gd name="T24" fmla="*/ 1 w 415"/>
                <a:gd name="T25" fmla="*/ 30 h 54"/>
                <a:gd name="T26" fmla="*/ 0 w 415"/>
                <a:gd name="T27" fmla="*/ 29 h 54"/>
                <a:gd name="T28" fmla="*/ 0 w 415"/>
                <a:gd name="T29" fmla="*/ 27 h 54"/>
                <a:gd name="T30" fmla="*/ 0 w 415"/>
                <a:gd name="T31" fmla="*/ 26 h 54"/>
                <a:gd name="T32" fmla="*/ 1 w 415"/>
                <a:gd name="T33" fmla="*/ 24 h 54"/>
                <a:gd name="T34" fmla="*/ 3 w 415"/>
                <a:gd name="T35" fmla="*/ 23 h 54"/>
                <a:gd name="T36" fmla="*/ 4 w 415"/>
                <a:gd name="T37" fmla="*/ 23 h 54"/>
                <a:gd name="T38" fmla="*/ 4 w 415"/>
                <a:gd name="T39" fmla="*/ 23 h 54"/>
                <a:gd name="T40" fmla="*/ 361 w 415"/>
                <a:gd name="T41" fmla="*/ 0 h 54"/>
                <a:gd name="T42" fmla="*/ 415 w 415"/>
                <a:gd name="T43" fmla="*/ 27 h 54"/>
                <a:gd name="T44" fmla="*/ 361 w 415"/>
                <a:gd name="T45" fmla="*/ 54 h 54"/>
                <a:gd name="T46" fmla="*/ 361 w 415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5"/>
                <a:gd name="T73" fmla="*/ 0 h 54"/>
                <a:gd name="T74" fmla="*/ 415 w 415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5" h="54">
                  <a:moveTo>
                    <a:pt x="4" y="23"/>
                  </a:moveTo>
                  <a:lnTo>
                    <a:pt x="369" y="23"/>
                  </a:lnTo>
                  <a:lnTo>
                    <a:pt x="370" y="23"/>
                  </a:lnTo>
                  <a:lnTo>
                    <a:pt x="373" y="24"/>
                  </a:lnTo>
                  <a:lnTo>
                    <a:pt x="374" y="26"/>
                  </a:lnTo>
                  <a:lnTo>
                    <a:pt x="374" y="27"/>
                  </a:lnTo>
                  <a:lnTo>
                    <a:pt x="374" y="29"/>
                  </a:lnTo>
                  <a:lnTo>
                    <a:pt x="373" y="30"/>
                  </a:lnTo>
                  <a:lnTo>
                    <a:pt x="370" y="31"/>
                  </a:lnTo>
                  <a:lnTo>
                    <a:pt x="369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4" y="23"/>
                  </a:lnTo>
                  <a:close/>
                  <a:moveTo>
                    <a:pt x="361" y="0"/>
                  </a:moveTo>
                  <a:lnTo>
                    <a:pt x="415" y="27"/>
                  </a:lnTo>
                  <a:lnTo>
                    <a:pt x="361" y="5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6" name="Freeform 57"/>
            <p:cNvSpPr>
              <a:spLocks noEditPoints="1"/>
            </p:cNvSpPr>
            <p:nvPr/>
          </p:nvSpPr>
          <p:spPr bwMode="auto">
            <a:xfrm>
              <a:off x="2197" y="2159"/>
              <a:ext cx="413" cy="54"/>
            </a:xfrm>
            <a:custGeom>
              <a:avLst/>
              <a:gdLst>
                <a:gd name="T0" fmla="*/ 4 w 413"/>
                <a:gd name="T1" fmla="*/ 22 h 54"/>
                <a:gd name="T2" fmla="*/ 368 w 413"/>
                <a:gd name="T3" fmla="*/ 22 h 54"/>
                <a:gd name="T4" fmla="*/ 370 w 413"/>
                <a:gd name="T5" fmla="*/ 22 h 54"/>
                <a:gd name="T6" fmla="*/ 371 w 413"/>
                <a:gd name="T7" fmla="*/ 24 h 54"/>
                <a:gd name="T8" fmla="*/ 373 w 413"/>
                <a:gd name="T9" fmla="*/ 26 h 54"/>
                <a:gd name="T10" fmla="*/ 374 w 413"/>
                <a:gd name="T11" fmla="*/ 27 h 54"/>
                <a:gd name="T12" fmla="*/ 373 w 413"/>
                <a:gd name="T13" fmla="*/ 29 h 54"/>
                <a:gd name="T14" fmla="*/ 371 w 413"/>
                <a:gd name="T15" fmla="*/ 30 h 54"/>
                <a:gd name="T16" fmla="*/ 370 w 413"/>
                <a:gd name="T17" fmla="*/ 31 h 54"/>
                <a:gd name="T18" fmla="*/ 368 w 413"/>
                <a:gd name="T19" fmla="*/ 32 h 54"/>
                <a:gd name="T20" fmla="*/ 4 w 413"/>
                <a:gd name="T21" fmla="*/ 32 h 54"/>
                <a:gd name="T22" fmla="*/ 2 w 413"/>
                <a:gd name="T23" fmla="*/ 31 h 54"/>
                <a:gd name="T24" fmla="*/ 1 w 413"/>
                <a:gd name="T25" fmla="*/ 30 h 54"/>
                <a:gd name="T26" fmla="*/ 0 w 413"/>
                <a:gd name="T27" fmla="*/ 29 h 54"/>
                <a:gd name="T28" fmla="*/ 0 w 413"/>
                <a:gd name="T29" fmla="*/ 27 h 54"/>
                <a:gd name="T30" fmla="*/ 0 w 413"/>
                <a:gd name="T31" fmla="*/ 26 h 54"/>
                <a:gd name="T32" fmla="*/ 1 w 413"/>
                <a:gd name="T33" fmla="*/ 24 h 54"/>
                <a:gd name="T34" fmla="*/ 2 w 413"/>
                <a:gd name="T35" fmla="*/ 22 h 54"/>
                <a:gd name="T36" fmla="*/ 4 w 413"/>
                <a:gd name="T37" fmla="*/ 22 h 54"/>
                <a:gd name="T38" fmla="*/ 4 w 413"/>
                <a:gd name="T39" fmla="*/ 22 h 54"/>
                <a:gd name="T40" fmla="*/ 360 w 413"/>
                <a:gd name="T41" fmla="*/ 0 h 54"/>
                <a:gd name="T42" fmla="*/ 413 w 413"/>
                <a:gd name="T43" fmla="*/ 27 h 54"/>
                <a:gd name="T44" fmla="*/ 360 w 413"/>
                <a:gd name="T45" fmla="*/ 54 h 54"/>
                <a:gd name="T46" fmla="*/ 360 w 413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3"/>
                <a:gd name="T73" fmla="*/ 0 h 54"/>
                <a:gd name="T74" fmla="*/ 413 w 413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3" h="54">
                  <a:moveTo>
                    <a:pt x="4" y="22"/>
                  </a:moveTo>
                  <a:lnTo>
                    <a:pt x="368" y="22"/>
                  </a:lnTo>
                  <a:lnTo>
                    <a:pt x="370" y="22"/>
                  </a:lnTo>
                  <a:lnTo>
                    <a:pt x="371" y="24"/>
                  </a:lnTo>
                  <a:lnTo>
                    <a:pt x="373" y="26"/>
                  </a:lnTo>
                  <a:lnTo>
                    <a:pt x="374" y="27"/>
                  </a:lnTo>
                  <a:lnTo>
                    <a:pt x="373" y="29"/>
                  </a:lnTo>
                  <a:lnTo>
                    <a:pt x="371" y="30"/>
                  </a:lnTo>
                  <a:lnTo>
                    <a:pt x="370" y="31"/>
                  </a:lnTo>
                  <a:lnTo>
                    <a:pt x="368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2" y="22"/>
                  </a:lnTo>
                  <a:lnTo>
                    <a:pt x="4" y="22"/>
                  </a:lnTo>
                  <a:close/>
                  <a:moveTo>
                    <a:pt x="360" y="0"/>
                  </a:moveTo>
                  <a:lnTo>
                    <a:pt x="413" y="27"/>
                  </a:lnTo>
                  <a:lnTo>
                    <a:pt x="360" y="5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7" name="Freeform 58"/>
            <p:cNvSpPr>
              <a:spLocks noEditPoints="1"/>
            </p:cNvSpPr>
            <p:nvPr/>
          </p:nvSpPr>
          <p:spPr bwMode="auto">
            <a:xfrm>
              <a:off x="846" y="1415"/>
              <a:ext cx="415" cy="53"/>
            </a:xfrm>
            <a:custGeom>
              <a:avLst/>
              <a:gdLst>
                <a:gd name="T0" fmla="*/ 5 w 415"/>
                <a:gd name="T1" fmla="*/ 21 h 53"/>
                <a:gd name="T2" fmla="*/ 370 w 415"/>
                <a:gd name="T3" fmla="*/ 21 h 53"/>
                <a:gd name="T4" fmla="*/ 372 w 415"/>
                <a:gd name="T5" fmla="*/ 22 h 53"/>
                <a:gd name="T6" fmla="*/ 373 w 415"/>
                <a:gd name="T7" fmla="*/ 23 h 53"/>
                <a:gd name="T8" fmla="*/ 374 w 415"/>
                <a:gd name="T9" fmla="*/ 24 h 53"/>
                <a:gd name="T10" fmla="*/ 374 w 415"/>
                <a:gd name="T11" fmla="*/ 27 h 53"/>
                <a:gd name="T12" fmla="*/ 374 w 415"/>
                <a:gd name="T13" fmla="*/ 28 h 53"/>
                <a:gd name="T14" fmla="*/ 373 w 415"/>
                <a:gd name="T15" fmla="*/ 30 h 53"/>
                <a:gd name="T16" fmla="*/ 372 w 415"/>
                <a:gd name="T17" fmla="*/ 30 h 53"/>
                <a:gd name="T18" fmla="*/ 370 w 415"/>
                <a:gd name="T19" fmla="*/ 31 h 53"/>
                <a:gd name="T20" fmla="*/ 5 w 415"/>
                <a:gd name="T21" fmla="*/ 31 h 53"/>
                <a:gd name="T22" fmla="*/ 3 w 415"/>
                <a:gd name="T23" fmla="*/ 30 h 53"/>
                <a:gd name="T24" fmla="*/ 2 w 415"/>
                <a:gd name="T25" fmla="*/ 30 h 53"/>
                <a:gd name="T26" fmla="*/ 1 w 415"/>
                <a:gd name="T27" fmla="*/ 28 h 53"/>
                <a:gd name="T28" fmla="*/ 0 w 415"/>
                <a:gd name="T29" fmla="*/ 27 h 53"/>
                <a:gd name="T30" fmla="*/ 1 w 415"/>
                <a:gd name="T31" fmla="*/ 24 h 53"/>
                <a:gd name="T32" fmla="*/ 2 w 415"/>
                <a:gd name="T33" fmla="*/ 23 h 53"/>
                <a:gd name="T34" fmla="*/ 3 w 415"/>
                <a:gd name="T35" fmla="*/ 22 h 53"/>
                <a:gd name="T36" fmla="*/ 5 w 415"/>
                <a:gd name="T37" fmla="*/ 21 h 53"/>
                <a:gd name="T38" fmla="*/ 5 w 415"/>
                <a:gd name="T39" fmla="*/ 21 h 53"/>
                <a:gd name="T40" fmla="*/ 361 w 415"/>
                <a:gd name="T41" fmla="*/ 0 h 53"/>
                <a:gd name="T42" fmla="*/ 415 w 415"/>
                <a:gd name="T43" fmla="*/ 27 h 53"/>
                <a:gd name="T44" fmla="*/ 361 w 415"/>
                <a:gd name="T45" fmla="*/ 53 h 53"/>
                <a:gd name="T46" fmla="*/ 361 w 415"/>
                <a:gd name="T47" fmla="*/ 0 h 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5"/>
                <a:gd name="T73" fmla="*/ 0 h 53"/>
                <a:gd name="T74" fmla="*/ 415 w 415"/>
                <a:gd name="T75" fmla="*/ 53 h 5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5" h="53">
                  <a:moveTo>
                    <a:pt x="5" y="21"/>
                  </a:moveTo>
                  <a:lnTo>
                    <a:pt x="370" y="21"/>
                  </a:lnTo>
                  <a:lnTo>
                    <a:pt x="372" y="22"/>
                  </a:lnTo>
                  <a:lnTo>
                    <a:pt x="373" y="23"/>
                  </a:lnTo>
                  <a:lnTo>
                    <a:pt x="374" y="24"/>
                  </a:lnTo>
                  <a:lnTo>
                    <a:pt x="374" y="27"/>
                  </a:lnTo>
                  <a:lnTo>
                    <a:pt x="374" y="28"/>
                  </a:lnTo>
                  <a:lnTo>
                    <a:pt x="373" y="30"/>
                  </a:lnTo>
                  <a:lnTo>
                    <a:pt x="372" y="30"/>
                  </a:lnTo>
                  <a:lnTo>
                    <a:pt x="370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3" y="22"/>
                  </a:lnTo>
                  <a:lnTo>
                    <a:pt x="5" y="21"/>
                  </a:lnTo>
                  <a:close/>
                  <a:moveTo>
                    <a:pt x="361" y="0"/>
                  </a:moveTo>
                  <a:lnTo>
                    <a:pt x="415" y="27"/>
                  </a:lnTo>
                  <a:lnTo>
                    <a:pt x="361" y="53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8" name="Freeform 59"/>
            <p:cNvSpPr>
              <a:spLocks noEditPoints="1"/>
            </p:cNvSpPr>
            <p:nvPr/>
          </p:nvSpPr>
          <p:spPr bwMode="auto">
            <a:xfrm>
              <a:off x="867" y="2166"/>
              <a:ext cx="367" cy="54"/>
            </a:xfrm>
            <a:custGeom>
              <a:avLst/>
              <a:gdLst>
                <a:gd name="T0" fmla="*/ 4 w 367"/>
                <a:gd name="T1" fmla="*/ 22 h 54"/>
                <a:gd name="T2" fmla="*/ 322 w 367"/>
                <a:gd name="T3" fmla="*/ 22 h 54"/>
                <a:gd name="T4" fmla="*/ 324 w 367"/>
                <a:gd name="T5" fmla="*/ 23 h 54"/>
                <a:gd name="T6" fmla="*/ 325 w 367"/>
                <a:gd name="T7" fmla="*/ 24 h 54"/>
                <a:gd name="T8" fmla="*/ 326 w 367"/>
                <a:gd name="T9" fmla="*/ 25 h 54"/>
                <a:gd name="T10" fmla="*/ 326 w 367"/>
                <a:gd name="T11" fmla="*/ 27 h 54"/>
                <a:gd name="T12" fmla="*/ 326 w 367"/>
                <a:gd name="T13" fmla="*/ 28 h 54"/>
                <a:gd name="T14" fmla="*/ 325 w 367"/>
                <a:gd name="T15" fmla="*/ 30 h 54"/>
                <a:gd name="T16" fmla="*/ 324 w 367"/>
                <a:gd name="T17" fmla="*/ 30 h 54"/>
                <a:gd name="T18" fmla="*/ 322 w 367"/>
                <a:gd name="T19" fmla="*/ 32 h 54"/>
                <a:gd name="T20" fmla="*/ 4 w 367"/>
                <a:gd name="T21" fmla="*/ 32 h 54"/>
                <a:gd name="T22" fmla="*/ 3 w 367"/>
                <a:gd name="T23" fmla="*/ 30 h 54"/>
                <a:gd name="T24" fmla="*/ 1 w 367"/>
                <a:gd name="T25" fmla="*/ 30 h 54"/>
                <a:gd name="T26" fmla="*/ 0 w 367"/>
                <a:gd name="T27" fmla="*/ 28 h 54"/>
                <a:gd name="T28" fmla="*/ 0 w 367"/>
                <a:gd name="T29" fmla="*/ 27 h 54"/>
                <a:gd name="T30" fmla="*/ 0 w 367"/>
                <a:gd name="T31" fmla="*/ 25 h 54"/>
                <a:gd name="T32" fmla="*/ 1 w 367"/>
                <a:gd name="T33" fmla="*/ 24 h 54"/>
                <a:gd name="T34" fmla="*/ 3 w 367"/>
                <a:gd name="T35" fmla="*/ 23 h 54"/>
                <a:gd name="T36" fmla="*/ 4 w 367"/>
                <a:gd name="T37" fmla="*/ 22 h 54"/>
                <a:gd name="T38" fmla="*/ 4 w 367"/>
                <a:gd name="T39" fmla="*/ 22 h 54"/>
                <a:gd name="T40" fmla="*/ 313 w 367"/>
                <a:gd name="T41" fmla="*/ 0 h 54"/>
                <a:gd name="T42" fmla="*/ 367 w 367"/>
                <a:gd name="T43" fmla="*/ 27 h 54"/>
                <a:gd name="T44" fmla="*/ 313 w 367"/>
                <a:gd name="T45" fmla="*/ 54 h 54"/>
                <a:gd name="T46" fmla="*/ 313 w 367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7"/>
                <a:gd name="T73" fmla="*/ 0 h 54"/>
                <a:gd name="T74" fmla="*/ 367 w 367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7" h="54">
                  <a:moveTo>
                    <a:pt x="4" y="22"/>
                  </a:moveTo>
                  <a:lnTo>
                    <a:pt x="322" y="22"/>
                  </a:lnTo>
                  <a:lnTo>
                    <a:pt x="324" y="23"/>
                  </a:lnTo>
                  <a:lnTo>
                    <a:pt x="325" y="24"/>
                  </a:lnTo>
                  <a:lnTo>
                    <a:pt x="326" y="25"/>
                  </a:lnTo>
                  <a:lnTo>
                    <a:pt x="326" y="27"/>
                  </a:lnTo>
                  <a:lnTo>
                    <a:pt x="326" y="28"/>
                  </a:lnTo>
                  <a:lnTo>
                    <a:pt x="325" y="30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4" y="22"/>
                  </a:lnTo>
                  <a:close/>
                  <a:moveTo>
                    <a:pt x="313" y="0"/>
                  </a:moveTo>
                  <a:lnTo>
                    <a:pt x="367" y="27"/>
                  </a:lnTo>
                  <a:lnTo>
                    <a:pt x="313" y="5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69" name="Freeform 60"/>
            <p:cNvSpPr>
              <a:spLocks noEditPoints="1"/>
            </p:cNvSpPr>
            <p:nvPr/>
          </p:nvSpPr>
          <p:spPr bwMode="auto">
            <a:xfrm>
              <a:off x="2176" y="1622"/>
              <a:ext cx="414" cy="54"/>
            </a:xfrm>
            <a:custGeom>
              <a:avLst/>
              <a:gdLst>
                <a:gd name="T0" fmla="*/ 5 w 414"/>
                <a:gd name="T1" fmla="*/ 23 h 54"/>
                <a:gd name="T2" fmla="*/ 370 w 414"/>
                <a:gd name="T3" fmla="*/ 23 h 54"/>
                <a:gd name="T4" fmla="*/ 371 w 414"/>
                <a:gd name="T5" fmla="*/ 23 h 54"/>
                <a:gd name="T6" fmla="*/ 373 w 414"/>
                <a:gd name="T7" fmla="*/ 24 h 54"/>
                <a:gd name="T8" fmla="*/ 373 w 414"/>
                <a:gd name="T9" fmla="*/ 26 h 54"/>
                <a:gd name="T10" fmla="*/ 374 w 414"/>
                <a:gd name="T11" fmla="*/ 27 h 54"/>
                <a:gd name="T12" fmla="*/ 373 w 414"/>
                <a:gd name="T13" fmla="*/ 29 h 54"/>
                <a:gd name="T14" fmla="*/ 373 w 414"/>
                <a:gd name="T15" fmla="*/ 30 h 54"/>
                <a:gd name="T16" fmla="*/ 371 w 414"/>
                <a:gd name="T17" fmla="*/ 31 h 54"/>
                <a:gd name="T18" fmla="*/ 370 w 414"/>
                <a:gd name="T19" fmla="*/ 32 h 54"/>
                <a:gd name="T20" fmla="*/ 5 w 414"/>
                <a:gd name="T21" fmla="*/ 32 h 54"/>
                <a:gd name="T22" fmla="*/ 2 w 414"/>
                <a:gd name="T23" fmla="*/ 31 h 54"/>
                <a:gd name="T24" fmla="*/ 1 w 414"/>
                <a:gd name="T25" fmla="*/ 30 h 54"/>
                <a:gd name="T26" fmla="*/ 0 w 414"/>
                <a:gd name="T27" fmla="*/ 29 h 54"/>
                <a:gd name="T28" fmla="*/ 0 w 414"/>
                <a:gd name="T29" fmla="*/ 27 h 54"/>
                <a:gd name="T30" fmla="*/ 0 w 414"/>
                <a:gd name="T31" fmla="*/ 26 h 54"/>
                <a:gd name="T32" fmla="*/ 1 w 414"/>
                <a:gd name="T33" fmla="*/ 24 h 54"/>
                <a:gd name="T34" fmla="*/ 2 w 414"/>
                <a:gd name="T35" fmla="*/ 23 h 54"/>
                <a:gd name="T36" fmla="*/ 5 w 414"/>
                <a:gd name="T37" fmla="*/ 23 h 54"/>
                <a:gd name="T38" fmla="*/ 5 w 414"/>
                <a:gd name="T39" fmla="*/ 23 h 54"/>
                <a:gd name="T40" fmla="*/ 360 w 414"/>
                <a:gd name="T41" fmla="*/ 0 h 54"/>
                <a:gd name="T42" fmla="*/ 414 w 414"/>
                <a:gd name="T43" fmla="*/ 27 h 54"/>
                <a:gd name="T44" fmla="*/ 360 w 414"/>
                <a:gd name="T45" fmla="*/ 54 h 54"/>
                <a:gd name="T46" fmla="*/ 360 w 414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4"/>
                <a:gd name="T73" fmla="*/ 0 h 54"/>
                <a:gd name="T74" fmla="*/ 414 w 414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4" h="54">
                  <a:moveTo>
                    <a:pt x="5" y="23"/>
                  </a:moveTo>
                  <a:lnTo>
                    <a:pt x="370" y="23"/>
                  </a:lnTo>
                  <a:lnTo>
                    <a:pt x="371" y="23"/>
                  </a:lnTo>
                  <a:lnTo>
                    <a:pt x="373" y="24"/>
                  </a:lnTo>
                  <a:lnTo>
                    <a:pt x="373" y="26"/>
                  </a:lnTo>
                  <a:lnTo>
                    <a:pt x="374" y="27"/>
                  </a:lnTo>
                  <a:lnTo>
                    <a:pt x="373" y="29"/>
                  </a:lnTo>
                  <a:lnTo>
                    <a:pt x="373" y="30"/>
                  </a:lnTo>
                  <a:lnTo>
                    <a:pt x="371" y="31"/>
                  </a:lnTo>
                  <a:lnTo>
                    <a:pt x="370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5" y="23"/>
                  </a:lnTo>
                  <a:close/>
                  <a:moveTo>
                    <a:pt x="360" y="0"/>
                  </a:moveTo>
                  <a:lnTo>
                    <a:pt x="414" y="27"/>
                  </a:lnTo>
                  <a:lnTo>
                    <a:pt x="360" y="5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0" name="Freeform 61"/>
            <p:cNvSpPr>
              <a:spLocks noEditPoints="1"/>
            </p:cNvSpPr>
            <p:nvPr/>
          </p:nvSpPr>
          <p:spPr bwMode="auto">
            <a:xfrm>
              <a:off x="2183" y="1911"/>
              <a:ext cx="415" cy="54"/>
            </a:xfrm>
            <a:custGeom>
              <a:avLst/>
              <a:gdLst>
                <a:gd name="T0" fmla="*/ 4 w 415"/>
                <a:gd name="T1" fmla="*/ 22 h 54"/>
                <a:gd name="T2" fmla="*/ 369 w 415"/>
                <a:gd name="T3" fmla="*/ 22 h 54"/>
                <a:gd name="T4" fmla="*/ 370 w 415"/>
                <a:gd name="T5" fmla="*/ 22 h 54"/>
                <a:gd name="T6" fmla="*/ 373 w 415"/>
                <a:gd name="T7" fmla="*/ 23 h 54"/>
                <a:gd name="T8" fmla="*/ 374 w 415"/>
                <a:gd name="T9" fmla="*/ 25 h 54"/>
                <a:gd name="T10" fmla="*/ 374 w 415"/>
                <a:gd name="T11" fmla="*/ 27 h 54"/>
                <a:gd name="T12" fmla="*/ 374 w 415"/>
                <a:gd name="T13" fmla="*/ 29 h 54"/>
                <a:gd name="T14" fmla="*/ 373 w 415"/>
                <a:gd name="T15" fmla="*/ 30 h 54"/>
                <a:gd name="T16" fmla="*/ 370 w 415"/>
                <a:gd name="T17" fmla="*/ 31 h 54"/>
                <a:gd name="T18" fmla="*/ 369 w 415"/>
                <a:gd name="T19" fmla="*/ 31 h 54"/>
                <a:gd name="T20" fmla="*/ 4 w 415"/>
                <a:gd name="T21" fmla="*/ 31 h 54"/>
                <a:gd name="T22" fmla="*/ 3 w 415"/>
                <a:gd name="T23" fmla="*/ 31 h 54"/>
                <a:gd name="T24" fmla="*/ 1 w 415"/>
                <a:gd name="T25" fmla="*/ 30 h 54"/>
                <a:gd name="T26" fmla="*/ 0 w 415"/>
                <a:gd name="T27" fmla="*/ 29 h 54"/>
                <a:gd name="T28" fmla="*/ 0 w 415"/>
                <a:gd name="T29" fmla="*/ 27 h 54"/>
                <a:gd name="T30" fmla="*/ 0 w 415"/>
                <a:gd name="T31" fmla="*/ 25 h 54"/>
                <a:gd name="T32" fmla="*/ 1 w 415"/>
                <a:gd name="T33" fmla="*/ 23 h 54"/>
                <a:gd name="T34" fmla="*/ 3 w 415"/>
                <a:gd name="T35" fmla="*/ 22 h 54"/>
                <a:gd name="T36" fmla="*/ 4 w 415"/>
                <a:gd name="T37" fmla="*/ 22 h 54"/>
                <a:gd name="T38" fmla="*/ 4 w 415"/>
                <a:gd name="T39" fmla="*/ 22 h 54"/>
                <a:gd name="T40" fmla="*/ 361 w 415"/>
                <a:gd name="T41" fmla="*/ 0 h 54"/>
                <a:gd name="T42" fmla="*/ 415 w 415"/>
                <a:gd name="T43" fmla="*/ 27 h 54"/>
                <a:gd name="T44" fmla="*/ 361 w 415"/>
                <a:gd name="T45" fmla="*/ 54 h 54"/>
                <a:gd name="T46" fmla="*/ 361 w 415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5"/>
                <a:gd name="T73" fmla="*/ 0 h 54"/>
                <a:gd name="T74" fmla="*/ 415 w 415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5" h="54">
                  <a:moveTo>
                    <a:pt x="4" y="22"/>
                  </a:moveTo>
                  <a:lnTo>
                    <a:pt x="369" y="22"/>
                  </a:lnTo>
                  <a:lnTo>
                    <a:pt x="370" y="22"/>
                  </a:lnTo>
                  <a:lnTo>
                    <a:pt x="373" y="23"/>
                  </a:lnTo>
                  <a:lnTo>
                    <a:pt x="374" y="25"/>
                  </a:lnTo>
                  <a:lnTo>
                    <a:pt x="374" y="27"/>
                  </a:lnTo>
                  <a:lnTo>
                    <a:pt x="374" y="29"/>
                  </a:lnTo>
                  <a:lnTo>
                    <a:pt x="373" y="30"/>
                  </a:lnTo>
                  <a:lnTo>
                    <a:pt x="370" y="31"/>
                  </a:lnTo>
                  <a:lnTo>
                    <a:pt x="369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22"/>
                  </a:lnTo>
                  <a:close/>
                  <a:moveTo>
                    <a:pt x="361" y="0"/>
                  </a:moveTo>
                  <a:lnTo>
                    <a:pt x="415" y="27"/>
                  </a:lnTo>
                  <a:lnTo>
                    <a:pt x="361" y="54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1" name="Freeform 62"/>
            <p:cNvSpPr>
              <a:spLocks noEditPoints="1"/>
            </p:cNvSpPr>
            <p:nvPr/>
          </p:nvSpPr>
          <p:spPr bwMode="auto">
            <a:xfrm>
              <a:off x="833" y="1663"/>
              <a:ext cx="414" cy="54"/>
            </a:xfrm>
            <a:custGeom>
              <a:avLst/>
              <a:gdLst>
                <a:gd name="T0" fmla="*/ 5 w 414"/>
                <a:gd name="T1" fmla="*/ 22 h 54"/>
                <a:gd name="T2" fmla="*/ 370 w 414"/>
                <a:gd name="T3" fmla="*/ 22 h 54"/>
                <a:gd name="T4" fmla="*/ 371 w 414"/>
                <a:gd name="T5" fmla="*/ 22 h 54"/>
                <a:gd name="T6" fmla="*/ 373 w 414"/>
                <a:gd name="T7" fmla="*/ 23 h 54"/>
                <a:gd name="T8" fmla="*/ 373 w 414"/>
                <a:gd name="T9" fmla="*/ 25 h 54"/>
                <a:gd name="T10" fmla="*/ 374 w 414"/>
                <a:gd name="T11" fmla="*/ 27 h 54"/>
                <a:gd name="T12" fmla="*/ 373 w 414"/>
                <a:gd name="T13" fmla="*/ 28 h 54"/>
                <a:gd name="T14" fmla="*/ 373 w 414"/>
                <a:gd name="T15" fmla="*/ 30 h 54"/>
                <a:gd name="T16" fmla="*/ 371 w 414"/>
                <a:gd name="T17" fmla="*/ 31 h 54"/>
                <a:gd name="T18" fmla="*/ 370 w 414"/>
                <a:gd name="T19" fmla="*/ 31 h 54"/>
                <a:gd name="T20" fmla="*/ 5 w 414"/>
                <a:gd name="T21" fmla="*/ 31 h 54"/>
                <a:gd name="T22" fmla="*/ 2 w 414"/>
                <a:gd name="T23" fmla="*/ 31 h 54"/>
                <a:gd name="T24" fmla="*/ 1 w 414"/>
                <a:gd name="T25" fmla="*/ 30 h 54"/>
                <a:gd name="T26" fmla="*/ 0 w 414"/>
                <a:gd name="T27" fmla="*/ 28 h 54"/>
                <a:gd name="T28" fmla="*/ 0 w 414"/>
                <a:gd name="T29" fmla="*/ 27 h 54"/>
                <a:gd name="T30" fmla="*/ 0 w 414"/>
                <a:gd name="T31" fmla="*/ 25 h 54"/>
                <a:gd name="T32" fmla="*/ 1 w 414"/>
                <a:gd name="T33" fmla="*/ 23 h 54"/>
                <a:gd name="T34" fmla="*/ 2 w 414"/>
                <a:gd name="T35" fmla="*/ 22 h 54"/>
                <a:gd name="T36" fmla="*/ 5 w 414"/>
                <a:gd name="T37" fmla="*/ 22 h 54"/>
                <a:gd name="T38" fmla="*/ 5 w 414"/>
                <a:gd name="T39" fmla="*/ 22 h 54"/>
                <a:gd name="T40" fmla="*/ 360 w 414"/>
                <a:gd name="T41" fmla="*/ 0 h 54"/>
                <a:gd name="T42" fmla="*/ 414 w 414"/>
                <a:gd name="T43" fmla="*/ 27 h 54"/>
                <a:gd name="T44" fmla="*/ 360 w 414"/>
                <a:gd name="T45" fmla="*/ 54 h 54"/>
                <a:gd name="T46" fmla="*/ 360 w 414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4"/>
                <a:gd name="T73" fmla="*/ 0 h 54"/>
                <a:gd name="T74" fmla="*/ 414 w 414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4" h="54">
                  <a:moveTo>
                    <a:pt x="5" y="22"/>
                  </a:moveTo>
                  <a:lnTo>
                    <a:pt x="370" y="22"/>
                  </a:lnTo>
                  <a:lnTo>
                    <a:pt x="371" y="22"/>
                  </a:lnTo>
                  <a:lnTo>
                    <a:pt x="373" y="23"/>
                  </a:lnTo>
                  <a:lnTo>
                    <a:pt x="373" y="25"/>
                  </a:lnTo>
                  <a:lnTo>
                    <a:pt x="374" y="27"/>
                  </a:lnTo>
                  <a:lnTo>
                    <a:pt x="373" y="28"/>
                  </a:lnTo>
                  <a:lnTo>
                    <a:pt x="373" y="30"/>
                  </a:lnTo>
                  <a:lnTo>
                    <a:pt x="371" y="31"/>
                  </a:lnTo>
                  <a:lnTo>
                    <a:pt x="370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2" y="22"/>
                  </a:lnTo>
                  <a:lnTo>
                    <a:pt x="5" y="22"/>
                  </a:lnTo>
                  <a:close/>
                  <a:moveTo>
                    <a:pt x="360" y="0"/>
                  </a:moveTo>
                  <a:lnTo>
                    <a:pt x="414" y="27"/>
                  </a:lnTo>
                  <a:lnTo>
                    <a:pt x="360" y="5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72" name="Freeform 63"/>
            <p:cNvSpPr>
              <a:spLocks noEditPoints="1"/>
            </p:cNvSpPr>
            <p:nvPr/>
          </p:nvSpPr>
          <p:spPr bwMode="auto">
            <a:xfrm>
              <a:off x="833" y="1917"/>
              <a:ext cx="414" cy="54"/>
            </a:xfrm>
            <a:custGeom>
              <a:avLst/>
              <a:gdLst>
                <a:gd name="T0" fmla="*/ 5 w 414"/>
                <a:gd name="T1" fmla="*/ 23 h 54"/>
                <a:gd name="T2" fmla="*/ 370 w 414"/>
                <a:gd name="T3" fmla="*/ 23 h 54"/>
                <a:gd name="T4" fmla="*/ 371 w 414"/>
                <a:gd name="T5" fmla="*/ 23 h 54"/>
                <a:gd name="T6" fmla="*/ 373 w 414"/>
                <a:gd name="T7" fmla="*/ 24 h 54"/>
                <a:gd name="T8" fmla="*/ 373 w 414"/>
                <a:gd name="T9" fmla="*/ 26 h 54"/>
                <a:gd name="T10" fmla="*/ 374 w 414"/>
                <a:gd name="T11" fmla="*/ 27 h 54"/>
                <a:gd name="T12" fmla="*/ 373 w 414"/>
                <a:gd name="T13" fmla="*/ 29 h 54"/>
                <a:gd name="T14" fmla="*/ 373 w 414"/>
                <a:gd name="T15" fmla="*/ 30 h 54"/>
                <a:gd name="T16" fmla="*/ 371 w 414"/>
                <a:gd name="T17" fmla="*/ 31 h 54"/>
                <a:gd name="T18" fmla="*/ 370 w 414"/>
                <a:gd name="T19" fmla="*/ 31 h 54"/>
                <a:gd name="T20" fmla="*/ 5 w 414"/>
                <a:gd name="T21" fmla="*/ 31 h 54"/>
                <a:gd name="T22" fmla="*/ 2 w 414"/>
                <a:gd name="T23" fmla="*/ 31 h 54"/>
                <a:gd name="T24" fmla="*/ 1 w 414"/>
                <a:gd name="T25" fmla="*/ 30 h 54"/>
                <a:gd name="T26" fmla="*/ 0 w 414"/>
                <a:gd name="T27" fmla="*/ 29 h 54"/>
                <a:gd name="T28" fmla="*/ 0 w 414"/>
                <a:gd name="T29" fmla="*/ 27 h 54"/>
                <a:gd name="T30" fmla="*/ 0 w 414"/>
                <a:gd name="T31" fmla="*/ 26 h 54"/>
                <a:gd name="T32" fmla="*/ 1 w 414"/>
                <a:gd name="T33" fmla="*/ 24 h 54"/>
                <a:gd name="T34" fmla="*/ 2 w 414"/>
                <a:gd name="T35" fmla="*/ 23 h 54"/>
                <a:gd name="T36" fmla="*/ 5 w 414"/>
                <a:gd name="T37" fmla="*/ 23 h 54"/>
                <a:gd name="T38" fmla="*/ 5 w 414"/>
                <a:gd name="T39" fmla="*/ 23 h 54"/>
                <a:gd name="T40" fmla="*/ 360 w 414"/>
                <a:gd name="T41" fmla="*/ 0 h 54"/>
                <a:gd name="T42" fmla="*/ 414 w 414"/>
                <a:gd name="T43" fmla="*/ 27 h 54"/>
                <a:gd name="T44" fmla="*/ 360 w 414"/>
                <a:gd name="T45" fmla="*/ 54 h 54"/>
                <a:gd name="T46" fmla="*/ 360 w 414"/>
                <a:gd name="T47" fmla="*/ 0 h 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14"/>
                <a:gd name="T73" fmla="*/ 0 h 54"/>
                <a:gd name="T74" fmla="*/ 414 w 414"/>
                <a:gd name="T75" fmla="*/ 54 h 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14" h="54">
                  <a:moveTo>
                    <a:pt x="5" y="23"/>
                  </a:moveTo>
                  <a:lnTo>
                    <a:pt x="370" y="23"/>
                  </a:lnTo>
                  <a:lnTo>
                    <a:pt x="371" y="23"/>
                  </a:lnTo>
                  <a:lnTo>
                    <a:pt x="373" y="24"/>
                  </a:lnTo>
                  <a:lnTo>
                    <a:pt x="373" y="26"/>
                  </a:lnTo>
                  <a:lnTo>
                    <a:pt x="374" y="27"/>
                  </a:lnTo>
                  <a:lnTo>
                    <a:pt x="373" y="29"/>
                  </a:lnTo>
                  <a:lnTo>
                    <a:pt x="373" y="30"/>
                  </a:lnTo>
                  <a:lnTo>
                    <a:pt x="371" y="31"/>
                  </a:lnTo>
                  <a:lnTo>
                    <a:pt x="370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2" y="23"/>
                  </a:lnTo>
                  <a:lnTo>
                    <a:pt x="5" y="23"/>
                  </a:lnTo>
                  <a:close/>
                  <a:moveTo>
                    <a:pt x="360" y="0"/>
                  </a:moveTo>
                  <a:lnTo>
                    <a:pt x="414" y="27"/>
                  </a:lnTo>
                  <a:lnTo>
                    <a:pt x="360" y="5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518" name="Rectangle 65"/>
          <p:cNvSpPr>
            <a:spLocks noChangeArrowheads="1"/>
          </p:cNvSpPr>
          <p:nvPr/>
        </p:nvSpPr>
        <p:spPr bwMode="auto">
          <a:xfrm>
            <a:off x="792163" y="3876675"/>
            <a:ext cx="1135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</a:rPr>
              <a:t>H(</a:t>
            </a:r>
            <a:r>
              <a:rPr lang="de-DE" b="1">
                <a:latin typeface="TIMES" charset="0"/>
                <a:cs typeface="Times New Roman" pitchFamily="18" charset="0"/>
              </a:rPr>
              <a:t>Y</a:t>
            </a:r>
            <a:r>
              <a:rPr lang="de-DE">
                <a:latin typeface="TIMES" charset="0"/>
                <a:cs typeface="Times New Roman" pitchFamily="18" charset="0"/>
              </a:rPr>
              <a:t>) = –</a:t>
            </a:r>
            <a:endParaRPr lang="de-DE" sz="4400">
              <a:latin typeface="TIMES" charset="0"/>
            </a:endParaRPr>
          </a:p>
        </p:txBody>
      </p:sp>
      <p:graphicFrame>
        <p:nvGraphicFramePr>
          <p:cNvPr id="21507" name="Object 64"/>
          <p:cNvGraphicFramePr>
            <a:graphicFrameLocks noChangeAspect="1"/>
          </p:cNvGraphicFramePr>
          <p:nvPr/>
        </p:nvGraphicFramePr>
        <p:xfrm>
          <a:off x="1878013" y="3587750"/>
          <a:ext cx="482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0" name="Equation" r:id="rId5" imgW="215713" imgH="444114" progId="Equation.DSMT4">
                  <p:embed/>
                </p:oleObj>
              </mc:Choice>
              <mc:Fallback>
                <p:oleObj name="Equation" r:id="rId5" imgW="215713" imgH="444114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3587750"/>
                        <a:ext cx="4826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9" name="Rectangle 66"/>
          <p:cNvSpPr>
            <a:spLocks noChangeArrowheads="1"/>
          </p:cNvSpPr>
          <p:nvPr/>
        </p:nvSpPr>
        <p:spPr bwMode="auto">
          <a:xfrm>
            <a:off x="2128838" y="3870325"/>
            <a:ext cx="196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</a:rPr>
              <a:t>p(</a:t>
            </a:r>
            <a:r>
              <a:rPr lang="de-DE" b="1">
                <a:latin typeface="TIMES" charset="0"/>
                <a:cs typeface="Times New Roman" pitchFamily="18" charset="0"/>
              </a:rPr>
              <a:t>y</a:t>
            </a:r>
            <a:r>
              <a:rPr lang="de-DE">
                <a:latin typeface="TIMES" charset="0"/>
                <a:cs typeface="Times New Roman" pitchFamily="18" charset="0"/>
              </a:rPr>
              <a:t>) ln p(</a:t>
            </a:r>
            <a:r>
              <a:rPr lang="de-DE" b="1">
                <a:latin typeface="TIMES" charset="0"/>
                <a:cs typeface="Times New Roman" pitchFamily="18" charset="0"/>
              </a:rPr>
              <a:t>y</a:t>
            </a:r>
            <a:r>
              <a:rPr lang="de-DE">
                <a:latin typeface="TIMES" charset="0"/>
                <a:cs typeface="Times New Roman" pitchFamily="18" charset="0"/>
              </a:rPr>
              <a:t>)</a:t>
            </a:r>
            <a:r>
              <a:rPr lang="de-DE" baseline="30000">
                <a:latin typeface="TIMES" charset="0"/>
                <a:cs typeface="Times New Roman" pitchFamily="18" charset="0"/>
              </a:rPr>
              <a:t> </a:t>
            </a:r>
            <a:r>
              <a:rPr lang="de-DE">
                <a:latin typeface="TIMES" charset="0"/>
                <a:cs typeface="Times New Roman" pitchFamily="18" charset="0"/>
              </a:rPr>
              <a:t>d</a:t>
            </a:r>
            <a:r>
              <a:rPr lang="de-DE" b="1">
                <a:latin typeface="TIMES" charset="0"/>
                <a:cs typeface="Times New Roman" pitchFamily="18" charset="0"/>
              </a:rPr>
              <a:t>y</a:t>
            </a:r>
            <a:r>
              <a:rPr lang="de-DE">
                <a:latin typeface="TIMES" charset="0"/>
                <a:cs typeface="Times New Roman" pitchFamily="18" charset="0"/>
              </a:rPr>
              <a:t>   </a:t>
            </a:r>
            <a:endParaRPr lang="de-DE" sz="4400">
              <a:latin typeface="TIMES" charset="0"/>
            </a:endParaRPr>
          </a:p>
        </p:txBody>
      </p:sp>
      <p:sp>
        <p:nvSpPr>
          <p:cNvPr id="21520" name="Rectangle 69"/>
          <p:cNvSpPr>
            <a:spLocks noChangeArrowheads="1"/>
          </p:cNvSpPr>
          <p:nvPr/>
        </p:nvSpPr>
        <p:spPr bwMode="auto">
          <a:xfrm>
            <a:off x="5367338" y="3443288"/>
            <a:ext cx="324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</a:rPr>
              <a:t>d</a:t>
            </a:r>
            <a:r>
              <a:rPr lang="de-DE" b="1">
                <a:latin typeface="TIMES" charset="0"/>
                <a:cs typeface="Times New Roman" pitchFamily="18" charset="0"/>
              </a:rPr>
              <a:t>y</a:t>
            </a:r>
            <a:r>
              <a:rPr lang="de-DE">
                <a:latin typeface="TIMES" charset="0"/>
                <a:cs typeface="Times New Roman" pitchFamily="18" charset="0"/>
              </a:rPr>
              <a:t> = </a:t>
            </a:r>
            <a:r>
              <a:rPr lang="de-DE"/>
              <a:t>|det </a:t>
            </a:r>
            <a:r>
              <a:rPr lang="de-DE" b="1"/>
              <a:t>J</a:t>
            </a:r>
            <a:r>
              <a:rPr lang="de-DE"/>
              <a:t>| d</a:t>
            </a:r>
            <a:r>
              <a:rPr lang="de-DE" b="1"/>
              <a:t>x</a:t>
            </a:r>
            <a:endParaRPr lang="de-DE" b="1">
              <a:latin typeface="TIMES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 </a:t>
            </a:r>
            <a:r>
              <a:rPr lang="de-DE">
                <a:latin typeface="TIMES" charset="0"/>
                <a:cs typeface="Times New Roman" pitchFamily="18" charset="0"/>
              </a:rPr>
              <a:t>p(</a:t>
            </a:r>
            <a:r>
              <a:rPr lang="de-DE" b="1">
                <a:latin typeface="TIMES" charset="0"/>
                <a:cs typeface="Times New Roman" pitchFamily="18" charset="0"/>
              </a:rPr>
              <a:t>y</a:t>
            </a:r>
            <a:r>
              <a:rPr lang="de-DE">
                <a:latin typeface="TIMES" charset="0"/>
                <a:cs typeface="Times New Roman" pitchFamily="18" charset="0"/>
              </a:rPr>
              <a:t>(</a:t>
            </a:r>
            <a:r>
              <a:rPr lang="de-DE" b="1">
                <a:latin typeface="TIMES" charset="0"/>
                <a:cs typeface="Times New Roman" pitchFamily="18" charset="0"/>
              </a:rPr>
              <a:t>x</a:t>
            </a:r>
            <a:r>
              <a:rPr lang="de-DE">
                <a:latin typeface="TIMES" charset="0"/>
                <a:cs typeface="Times New Roman" pitchFamily="18" charset="0"/>
              </a:rPr>
              <a:t>)) = p(</a:t>
            </a:r>
            <a:r>
              <a:rPr lang="de-DE" b="1">
                <a:latin typeface="TIMES" charset="0"/>
                <a:cs typeface="Times New Roman" pitchFamily="18" charset="0"/>
              </a:rPr>
              <a:t>x</a:t>
            </a:r>
            <a:r>
              <a:rPr lang="de-DE">
                <a:latin typeface="TIMES" charset="0"/>
                <a:cs typeface="Times New Roman" pitchFamily="18" charset="0"/>
              </a:rPr>
              <a:t>) |det </a:t>
            </a:r>
            <a:r>
              <a:rPr lang="de-DE" b="1">
                <a:latin typeface="TIMES" charset="0"/>
                <a:cs typeface="Times New Roman" pitchFamily="18" charset="0"/>
              </a:rPr>
              <a:t>J</a:t>
            </a:r>
            <a:r>
              <a:rPr lang="de-DE">
                <a:latin typeface="TIMES" charset="0"/>
                <a:cs typeface="Times New Roman" pitchFamily="18" charset="0"/>
              </a:rPr>
              <a:t>|</a:t>
            </a:r>
            <a:r>
              <a:rPr lang="de-DE" baseline="30000">
                <a:latin typeface="TIMES" charset="0"/>
                <a:cs typeface="Times New Roman" pitchFamily="18" charset="0"/>
              </a:rPr>
              <a:t>-1</a:t>
            </a:r>
            <a:r>
              <a:rPr lang="de-DE"/>
              <a:t> </a:t>
            </a:r>
          </a:p>
        </p:txBody>
      </p:sp>
      <p:graphicFrame>
        <p:nvGraphicFramePr>
          <p:cNvPr id="21508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69661"/>
              </p:ext>
            </p:extLst>
          </p:nvPr>
        </p:nvGraphicFramePr>
        <p:xfrm>
          <a:off x="1772444" y="5297487"/>
          <a:ext cx="4587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1" name="Equation" r:id="rId6" imgW="215713" imgH="444114" progId="Equation.DSMT4">
                  <p:embed/>
                </p:oleObj>
              </mc:Choice>
              <mc:Fallback>
                <p:oleObj name="Equation" r:id="rId6" imgW="215713" imgH="444114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444" y="5297487"/>
                        <a:ext cx="458788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1" name="Textfeld 67"/>
          <p:cNvSpPr txBox="1">
            <a:spLocks noChangeArrowheads="1"/>
          </p:cNvSpPr>
          <p:nvPr/>
        </p:nvSpPr>
        <p:spPr bwMode="auto">
          <a:xfrm>
            <a:off x="752475" y="1247775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/>
              <a:t>H(</a:t>
            </a:r>
            <a:r>
              <a:rPr lang="de-DE" sz="2400" b="1"/>
              <a:t>Y</a:t>
            </a:r>
            <a:r>
              <a:rPr lang="de-DE" sz="2400"/>
              <a:t>) = ?  		H(</a:t>
            </a:r>
            <a:r>
              <a:rPr lang="de-DE" sz="2400" b="1"/>
              <a:t>Y</a:t>
            </a:r>
            <a:r>
              <a:rPr lang="de-DE" sz="2400"/>
              <a:t>) = H(</a:t>
            </a:r>
            <a:r>
              <a:rPr lang="de-DE" sz="2400" b="1"/>
              <a:t>Y</a:t>
            </a:r>
            <a:r>
              <a:rPr lang="de-DE" sz="2400"/>
              <a:t>(</a:t>
            </a:r>
            <a:r>
              <a:rPr lang="de-DE" sz="2400" b="1"/>
              <a:t>X</a:t>
            </a:r>
            <a:r>
              <a:rPr lang="de-DE" sz="2400"/>
              <a:t>))</a:t>
            </a:r>
          </a:p>
        </p:txBody>
      </p:sp>
      <p:sp>
        <p:nvSpPr>
          <p:cNvPr id="21574" name="Rectangle 70"/>
          <p:cNvSpPr>
            <a:spLocks noChangeArrowheads="1"/>
          </p:cNvSpPr>
          <p:nvPr/>
        </p:nvSpPr>
        <p:spPr bwMode="auto">
          <a:xfrm>
            <a:off x="7216775" y="5564188"/>
            <a:ext cx="130333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y</a:t>
            </a:r>
            <a:r>
              <a:rPr lang="de-DE"/>
              <a:t>(</a:t>
            </a:r>
            <a:r>
              <a:rPr lang="de-DE" b="1"/>
              <a:t>x</a:t>
            </a:r>
            <a:r>
              <a:rPr lang="de-DE"/>
              <a:t>) = </a:t>
            </a:r>
            <a:r>
              <a:rPr lang="de-DE" b="1"/>
              <a:t>Wx</a:t>
            </a:r>
          </a:p>
          <a:p>
            <a:pPr>
              <a:lnSpc>
                <a:spcPct val="40000"/>
              </a:lnSpc>
            </a:pPr>
            <a:r>
              <a:rPr lang="de-DE">
                <a:sym typeface="Symbol" pitchFamily="18" charset="2"/>
              </a:rPr>
              <a:t> </a:t>
            </a:r>
            <a:r>
              <a:rPr lang="de-DE" b="1">
                <a:sym typeface="Symbol" pitchFamily="18" charset="2"/>
              </a:rPr>
              <a:t>J</a:t>
            </a:r>
            <a:r>
              <a:rPr lang="de-DE">
                <a:sym typeface="Symbol" pitchFamily="18" charset="2"/>
              </a:rPr>
              <a:t> = </a:t>
            </a:r>
            <a:r>
              <a:rPr lang="de-DE" b="1">
                <a:sym typeface="Symbol" pitchFamily="18" charset="2"/>
              </a:rPr>
              <a:t>W</a:t>
            </a:r>
          </a:p>
        </p:txBody>
      </p:sp>
      <p:sp>
        <p:nvSpPr>
          <p:cNvPr id="21575" name="Rectangle 66"/>
          <p:cNvSpPr>
            <a:spLocks noChangeArrowheads="1"/>
          </p:cNvSpPr>
          <p:nvPr/>
        </p:nvSpPr>
        <p:spPr bwMode="auto">
          <a:xfrm>
            <a:off x="1374775" y="4678363"/>
            <a:ext cx="652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dirty="0">
                <a:latin typeface="TIMES" charset="0"/>
                <a:cs typeface="Times New Roman" pitchFamily="18" charset="0"/>
              </a:rPr>
              <a:t>= </a:t>
            </a:r>
            <a:r>
              <a:rPr lang="de-DE" dirty="0"/>
              <a:t>–</a:t>
            </a:r>
            <a:r>
              <a:rPr lang="de-DE" dirty="0">
                <a:latin typeface="TIMES" charset="0"/>
                <a:cs typeface="Times New Roman" pitchFamily="18" charset="0"/>
              </a:rPr>
              <a:t>      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(p(</a:t>
            </a:r>
            <a:r>
              <a:rPr lang="de-DE" b="1" dirty="0" smtClean="0">
                <a:latin typeface="TIMES" charset="0"/>
                <a:cs typeface="Times New Roman" pitchFamily="18" charset="0"/>
              </a:rPr>
              <a:t>x</a:t>
            </a:r>
            <a:r>
              <a:rPr lang="de-DE" dirty="0">
                <a:latin typeface="TIMES" charset="0"/>
                <a:cs typeface="Times New Roman" pitchFamily="18" charset="0"/>
              </a:rPr>
              <a:t>) </a:t>
            </a:r>
            <a:r>
              <a:rPr lang="de-DE" sz="1800" dirty="0"/>
              <a:t>|</a:t>
            </a:r>
            <a:r>
              <a:rPr lang="de-DE" sz="1800" dirty="0" err="1"/>
              <a:t>det</a:t>
            </a:r>
            <a:r>
              <a:rPr lang="de-DE" sz="1800" dirty="0"/>
              <a:t> </a:t>
            </a:r>
            <a:r>
              <a:rPr lang="de-DE" sz="1800" b="1" dirty="0"/>
              <a:t>J</a:t>
            </a:r>
            <a:r>
              <a:rPr lang="de-DE" sz="1800" dirty="0"/>
              <a:t>|</a:t>
            </a:r>
            <a:r>
              <a:rPr lang="de-DE" sz="1800" baseline="30000" dirty="0"/>
              <a:t>-1</a:t>
            </a:r>
            <a:r>
              <a:rPr lang="de-DE" sz="1800" baseline="30000" dirty="0">
                <a:latin typeface="TIMES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)  </a:t>
            </a:r>
            <a:r>
              <a:rPr lang="de-DE" dirty="0" err="1" smtClean="0">
                <a:latin typeface="TIMES" charset="0"/>
                <a:cs typeface="Times New Roman" pitchFamily="18" charset="0"/>
              </a:rPr>
              <a:t>ln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(</a:t>
            </a:r>
            <a:r>
              <a:rPr lang="de-DE" sz="1600" dirty="0" smtClean="0"/>
              <a:t>p(</a:t>
            </a:r>
            <a:r>
              <a:rPr lang="de-DE" sz="1600" b="1" dirty="0" smtClean="0"/>
              <a:t>x</a:t>
            </a:r>
            <a:r>
              <a:rPr lang="de-DE" sz="1600" dirty="0" smtClean="0"/>
              <a:t>) </a:t>
            </a:r>
            <a:r>
              <a:rPr lang="de-DE" sz="1600" dirty="0" smtClean="0">
                <a:solidFill>
                  <a:srgbClr val="FF0000"/>
                </a:solidFill>
              </a:rPr>
              <a:t>•</a:t>
            </a:r>
            <a:r>
              <a:rPr lang="de-DE" sz="1600" dirty="0" smtClean="0"/>
              <a:t> </a:t>
            </a:r>
            <a:r>
              <a:rPr lang="de-DE" sz="1800" dirty="0" smtClean="0"/>
              <a:t>|</a:t>
            </a:r>
            <a:r>
              <a:rPr lang="de-DE" sz="1800" dirty="0" err="1"/>
              <a:t>det</a:t>
            </a:r>
            <a:r>
              <a:rPr lang="de-DE" sz="1800" dirty="0"/>
              <a:t> </a:t>
            </a:r>
            <a:r>
              <a:rPr lang="de-DE" sz="1800" b="1" dirty="0"/>
              <a:t>J</a:t>
            </a:r>
            <a:r>
              <a:rPr lang="de-DE" sz="1800" dirty="0"/>
              <a:t>|</a:t>
            </a:r>
            <a:r>
              <a:rPr lang="de-DE" sz="1800" baseline="30000" dirty="0"/>
              <a:t>-</a:t>
            </a:r>
            <a:r>
              <a:rPr lang="de-DE" sz="1800" baseline="30000" dirty="0" smtClean="0"/>
              <a:t>1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)   </a:t>
            </a:r>
            <a:r>
              <a:rPr lang="de-DE" dirty="0" smtClean="0"/>
              <a:t>|</a:t>
            </a:r>
            <a:r>
              <a:rPr lang="de-DE" dirty="0" err="1"/>
              <a:t>det</a:t>
            </a:r>
            <a:r>
              <a:rPr lang="de-DE" dirty="0"/>
              <a:t> </a:t>
            </a:r>
            <a:r>
              <a:rPr lang="de-DE" b="1" dirty="0"/>
              <a:t>J</a:t>
            </a:r>
            <a:r>
              <a:rPr lang="de-DE" dirty="0"/>
              <a:t>| d</a:t>
            </a:r>
            <a:r>
              <a:rPr lang="de-DE" b="1" dirty="0"/>
              <a:t>x</a:t>
            </a:r>
          </a:p>
        </p:txBody>
      </p:sp>
      <p:graphicFrame>
        <p:nvGraphicFramePr>
          <p:cNvPr id="21576" name="Object 64"/>
          <p:cNvGraphicFramePr>
            <a:graphicFrameLocks noChangeAspect="1"/>
          </p:cNvGraphicFramePr>
          <p:nvPr/>
        </p:nvGraphicFramePr>
        <p:xfrm>
          <a:off x="1868488" y="4418013"/>
          <a:ext cx="4826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2" name="Equation" r:id="rId7" imgW="215713" imgH="444114" progId="Equation.DSMT4">
                  <p:embed/>
                </p:oleObj>
              </mc:Choice>
              <mc:Fallback>
                <p:oleObj name="Equation" r:id="rId7" imgW="215713" imgH="444114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4418013"/>
                        <a:ext cx="482600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795338" y="6623050"/>
            <a:ext cx="4953000" cy="228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Rüdiger Brause: Adaptive Systeme, Institut für Informatik, WS 2013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404B0C04-7830-4F4D-9A14-6DF5E05C0039}" type="slidenum">
              <a:rPr lang="de-DE" smtClean="0"/>
              <a:pPr>
                <a:defRPr/>
              </a:pPr>
              <a:t>38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oliennummernplatzhalter 4"/>
          <p:cNvSpPr txBox="1">
            <a:spLocks noGrp="1"/>
          </p:cNvSpPr>
          <p:nvPr/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de-DE" sz="1000"/>
              <a:t>- </a:t>
            </a:r>
            <a:fld id="{51AD2A2A-B91E-4206-AD5E-3271457E7F99}" type="slidenum">
              <a:rPr lang="de-DE" sz="1000"/>
              <a:pPr algn="l">
                <a:spcBef>
                  <a:spcPct val="0"/>
                </a:spcBef>
              </a:pPr>
              <a:t>39</a:t>
            </a:fld>
            <a:r>
              <a:rPr lang="de-DE" sz="1000"/>
              <a:t> -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- Algorithmen 1b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3562350" y="1420813"/>
            <a:ext cx="2365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639763" indent="-639763" algn="l">
              <a:spcBef>
                <a:spcPct val="0"/>
              </a:spcBef>
            </a:pPr>
            <a:r>
              <a:rPr lang="de-DE" sz="500">
                <a:solidFill>
                  <a:srgbClr val="000000"/>
                </a:solidFill>
                <a:latin typeface="Times New Roman" pitchFamily="18" charset="0"/>
              </a:rPr>
              <a:t> - 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661988" y="1160463"/>
            <a:ext cx="84820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2300" indent="-622300" algn="l"/>
            <a:r>
              <a:rPr lang="de-DE" sz="2400" b="1"/>
              <a:t>Ziel</a:t>
            </a:r>
            <a:r>
              <a:rPr lang="de-DE"/>
              <a:t>: 	</a:t>
            </a:r>
            <a:r>
              <a:rPr lang="de-DE" sz="2400" b="1" i="1">
                <a:solidFill>
                  <a:srgbClr val="CC0000"/>
                </a:solidFill>
              </a:rPr>
              <a:t>maximale Transinformation</a:t>
            </a:r>
            <a:r>
              <a:rPr lang="de-DE" i="1">
                <a:solidFill>
                  <a:srgbClr val="CC0000"/>
                </a:solidFill>
              </a:rPr>
              <a:t> 	</a:t>
            </a:r>
            <a:r>
              <a:rPr lang="de-DE" sz="1800">
                <a:solidFill>
                  <a:schemeClr val="bg2"/>
                </a:solidFill>
              </a:rPr>
              <a:t>(Bell, Sejnowski 1995)</a:t>
            </a:r>
            <a:endParaRPr lang="de-DE" i="1">
              <a:solidFill>
                <a:srgbClr val="CC0000"/>
              </a:solidFill>
            </a:endParaRPr>
          </a:p>
          <a:p>
            <a:pPr marL="622300" indent="-622300" algn="l">
              <a:lnSpc>
                <a:spcPct val="20000"/>
              </a:lnSpc>
            </a:pPr>
            <a:r>
              <a:rPr lang="de-DE" i="1">
                <a:solidFill>
                  <a:srgbClr val="CC0000"/>
                </a:solidFill>
              </a:rPr>
              <a:t>		zwischen Eingabe und Ausgabe</a:t>
            </a:r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614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450" name="Rectangle 15"/>
          <p:cNvSpPr>
            <a:spLocks noChangeArrowheads="1"/>
          </p:cNvSpPr>
          <p:nvPr/>
        </p:nvSpPr>
        <p:spPr bwMode="auto">
          <a:xfrm>
            <a:off x="4479925" y="30686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45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454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1456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518602" y="3709422"/>
            <a:ext cx="8507412" cy="2214906"/>
            <a:chOff x="636589" y="2101848"/>
            <a:chExt cx="8507412" cy="2214906"/>
          </a:xfrm>
        </p:grpSpPr>
        <p:sp>
          <p:nvSpPr>
            <p:cNvPr id="179211" name="Rectangle 11"/>
            <p:cNvSpPr>
              <a:spLocks noChangeArrowheads="1"/>
            </p:cNvSpPr>
            <p:nvPr/>
          </p:nvSpPr>
          <p:spPr bwMode="auto">
            <a:xfrm>
              <a:off x="636589" y="2101848"/>
              <a:ext cx="8507412" cy="20127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32000"/>
                </a:spcBef>
              </a:pPr>
              <a:r>
                <a:rPr lang="de-DE" sz="2400" dirty="0" err="1" smtClean="0">
                  <a:solidFill>
                    <a:srgbClr val="22228B"/>
                  </a:solidFill>
                </a:rPr>
                <a:t>Stoch</a:t>
              </a:r>
              <a:r>
                <a:rPr lang="de-DE" sz="2400" dirty="0" smtClean="0">
                  <a:solidFill>
                    <a:srgbClr val="22228B"/>
                  </a:solidFill>
                </a:rPr>
                <a:t>. </a:t>
              </a:r>
              <a:r>
                <a:rPr lang="de-DE" sz="2400" dirty="0" err="1" smtClean="0">
                  <a:solidFill>
                    <a:srgbClr val="22228B"/>
                  </a:solidFill>
                </a:rPr>
                <a:t>Gradientenaufstieg</a:t>
              </a:r>
              <a:endParaRPr lang="de-DE" sz="2400" dirty="0">
                <a:solidFill>
                  <a:srgbClr val="22228B"/>
                </a:solidFill>
              </a:endParaRPr>
            </a:p>
            <a:p>
              <a:pPr algn="l">
                <a:lnSpc>
                  <a:spcPct val="70000"/>
                </a:lnSpc>
                <a:spcBef>
                  <a:spcPct val="32000"/>
                </a:spcBef>
              </a:pPr>
              <a:r>
                <a:rPr lang="de-DE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de-DE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de-DE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 + </a:t>
              </a:r>
              <a:r>
                <a:rPr lang="de-DE" sz="2400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r>
                <a:rPr lang="de-DE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        </a:t>
              </a: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– 2</a:t>
              </a:r>
              <a:r>
                <a:rPr lang="de-DE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yx</a:t>
              </a:r>
              <a:r>
                <a:rPr lang="de-DE" sz="24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de-DE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de-DE" sz="2400" dirty="0">
                  <a:latin typeface="Times New Roman" pitchFamily="18" charset="0"/>
                </a:rPr>
                <a:t> 	</a:t>
              </a:r>
              <a:r>
                <a:rPr lang="de-DE" dirty="0">
                  <a:solidFill>
                    <a:schemeClr val="bg2"/>
                  </a:solidFill>
                </a:rPr>
                <a:t>Rechnung: 1-dim Fall  (</a:t>
              </a:r>
              <a:r>
                <a:rPr lang="de-DE" sz="1800" dirty="0">
                  <a:solidFill>
                    <a:schemeClr val="bg2"/>
                  </a:solidFill>
                </a:rPr>
                <a:t>Kap.3.4.1)</a:t>
              </a:r>
              <a:endParaRPr lang="de-DE" dirty="0">
                <a:solidFill>
                  <a:schemeClr val="bg2"/>
                </a:solidFill>
              </a:endParaRPr>
            </a:p>
            <a:p>
              <a:pPr algn="l">
                <a:lnSpc>
                  <a:spcPct val="200000"/>
                </a:lnSpc>
                <a:spcBef>
                  <a:spcPct val="32000"/>
                </a:spcBef>
              </a:pPr>
              <a:r>
                <a:rPr lang="de-DE" sz="2400" dirty="0">
                  <a:solidFill>
                    <a:srgbClr val="22228B"/>
                  </a:solidFill>
                </a:rPr>
                <a:t>„</a:t>
              </a:r>
              <a:r>
                <a:rPr lang="de-DE" sz="2400" dirty="0" err="1">
                  <a:solidFill>
                    <a:srgbClr val="22228B"/>
                  </a:solidFill>
                </a:rPr>
                <a:t>Natürl</a:t>
              </a:r>
              <a:r>
                <a:rPr lang="de-DE" sz="2400" dirty="0">
                  <a:solidFill>
                    <a:srgbClr val="22228B"/>
                  </a:solidFill>
                </a:rPr>
                <a:t>.“Gradient</a:t>
              </a:r>
              <a:r>
                <a:rPr lang="de-DE" sz="2400" dirty="0">
                  <a:solidFill>
                    <a:srgbClr val="22228B"/>
                  </a:solidFill>
                  <a:latin typeface="Times New Roman" pitchFamily="18" charset="0"/>
                </a:rPr>
                <a:t>  </a:t>
              </a:r>
              <a:r>
                <a:rPr lang="de-DE" sz="2400" dirty="0">
                  <a:latin typeface="Times New Roman" pitchFamily="18" charset="0"/>
                </a:rPr>
                <a:t>			</a:t>
              </a:r>
              <a:r>
                <a:rPr lang="de-DE" dirty="0" err="1">
                  <a:solidFill>
                    <a:schemeClr val="bg2"/>
                  </a:solidFill>
                </a:rPr>
                <a:t>Amari</a:t>
              </a:r>
              <a:r>
                <a:rPr lang="de-DE" dirty="0">
                  <a:solidFill>
                    <a:schemeClr val="bg2"/>
                  </a:solidFill>
                </a:rPr>
                <a:t> 1985</a:t>
              </a:r>
            </a:p>
            <a:p>
              <a:pPr algn="l">
                <a:lnSpc>
                  <a:spcPct val="70000"/>
                </a:lnSpc>
                <a:spcBef>
                  <a:spcPct val="32000"/>
                </a:spcBef>
              </a:pP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   = </a:t>
              </a:r>
              <a:r>
                <a:rPr lang="de-DE" sz="2400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D</a:t>
              </a:r>
              <a:r>
                <a:rPr lang="de-DE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de-DE" sz="2400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r>
                <a:rPr lang="de-DE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(t)             </a:t>
              </a:r>
              <a:r>
                <a:rPr lang="de-DE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24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de-DE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2400" dirty="0">
                  <a:latin typeface="Times New Roman" pitchFamily="18" charset="0"/>
                </a:rPr>
                <a:t>    =</a:t>
              </a:r>
              <a:r>
                <a:rPr lang="pl-PL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400" dirty="0">
                  <a:solidFill>
                    <a:srgbClr val="000000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r>
                <a:rPr lang="pl-PL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pl-PL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 – </a:t>
              </a:r>
              <a:r>
                <a:rPr lang="pl-PL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l-PL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yz</a:t>
              </a:r>
              <a:r>
                <a:rPr lang="pl-PL" sz="2400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l-PL" sz="2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pl-PL" sz="2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de-DE" sz="2400" dirty="0">
                  <a:latin typeface="Times New Roman" pitchFamily="18" charset="0"/>
                </a:rPr>
                <a:t> </a:t>
              </a:r>
            </a:p>
          </p:txBody>
        </p:sp>
        <p:graphicFrame>
          <p:nvGraphicFramePr>
            <p:cNvPr id="17921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3832052"/>
                </p:ext>
              </p:extLst>
            </p:nvPr>
          </p:nvGraphicFramePr>
          <p:xfrm>
            <a:off x="2993795" y="2245108"/>
            <a:ext cx="931862" cy="576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1" name="Equation" r:id="rId4" imgW="406224" imgH="241195" progId="Equation.DSMT4">
                    <p:embed/>
                  </p:oleObj>
                </mc:Choice>
                <mc:Fallback>
                  <p:oleObj name="Equation" r:id="rId4" imgW="406224" imgH="241195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3795" y="2245108"/>
                          <a:ext cx="931862" cy="5762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8252747"/>
                </p:ext>
              </p:extLst>
            </p:nvPr>
          </p:nvGraphicFramePr>
          <p:xfrm>
            <a:off x="680014" y="3548404"/>
            <a:ext cx="615950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2" name="Equation" r:id="rId6" imgW="266584" imgH="330057" progId="Equation.DSMT4">
                    <p:embed/>
                  </p:oleObj>
                </mc:Choice>
                <mc:Fallback>
                  <p:oleObj name="Equation" r:id="rId6" imgW="266584" imgH="330057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014" y="3548404"/>
                          <a:ext cx="615950" cy="768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922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9680425"/>
                </p:ext>
              </p:extLst>
            </p:nvPr>
          </p:nvGraphicFramePr>
          <p:xfrm>
            <a:off x="2787368" y="3520477"/>
            <a:ext cx="1011238" cy="752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43" name="Equation" r:id="rId8" imgW="444307" imgH="330057" progId="Equation.DSMT4">
                    <p:embed/>
                  </p:oleObj>
                </mc:Choice>
                <mc:Fallback>
                  <p:oleObj name="Equation" r:id="rId8" imgW="444307" imgH="330057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7368" y="3520477"/>
                          <a:ext cx="1011238" cy="752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865239" y="6629400"/>
            <a:ext cx="4953000" cy="228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Rüdiger Brause: Adaptive Systeme, Institut für Informatik, WS 2013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404B0C04-7830-4F4D-9A14-6DF5E05C0039}" type="slidenum">
              <a:rPr lang="de-DE" smtClean="0"/>
              <a:pPr>
                <a:defRPr/>
              </a:pPr>
              <a:t>39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18602" y="2243634"/>
            <a:ext cx="7798644" cy="12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32000"/>
              </a:spcBef>
            </a:pPr>
            <a:r>
              <a:rPr lang="de-DE" sz="2400" dirty="0" smtClean="0">
                <a:latin typeface="Times New Roman" pitchFamily="18" charset="0"/>
              </a:rPr>
              <a:t>	R(w) = </a:t>
            </a:r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H(X)  + </a:t>
            </a: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ln |det </a:t>
            </a:r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>
                <a:latin typeface="Times New Roman" pitchFamily="18" charset="0"/>
              </a:rPr>
              <a:t> </a:t>
            </a:r>
            <a:r>
              <a:rPr lang="de-DE" sz="2400" dirty="0">
                <a:latin typeface="Times New Roman" pitchFamily="18" charset="0"/>
              </a:rPr>
              <a:t>      mit </a:t>
            </a:r>
            <a:r>
              <a:rPr lang="de-DE" sz="2400" b="1" dirty="0">
                <a:latin typeface="Times New Roman" pitchFamily="18" charset="0"/>
              </a:rPr>
              <a:t>J</a:t>
            </a:r>
            <a:r>
              <a:rPr lang="de-DE" sz="2400" dirty="0">
                <a:latin typeface="Times New Roman" pitchFamily="18" charset="0"/>
              </a:rPr>
              <a:t> = </a:t>
            </a:r>
          </a:p>
          <a:p>
            <a:pPr algn="l">
              <a:lnSpc>
                <a:spcPct val="50000"/>
              </a:lnSpc>
              <a:spcBef>
                <a:spcPct val="32000"/>
              </a:spcBef>
            </a:pPr>
            <a:r>
              <a:rPr lang="de-DE" sz="2400" dirty="0">
                <a:latin typeface="Times New Roman" pitchFamily="18" charset="0"/>
              </a:rPr>
              <a:t>						</a:t>
            </a:r>
          </a:p>
          <a:p>
            <a:pPr algn="l">
              <a:lnSpc>
                <a:spcPct val="70000"/>
              </a:lnSpc>
              <a:spcBef>
                <a:spcPct val="15000"/>
              </a:spcBef>
            </a:pPr>
            <a:r>
              <a:rPr lang="de-DE" sz="2400" dirty="0">
                <a:latin typeface="Times New Roman" pitchFamily="18" charset="0"/>
              </a:rPr>
              <a:t>				</a:t>
            </a:r>
          </a:p>
          <a:p>
            <a:pPr algn="l">
              <a:lnSpc>
                <a:spcPct val="70000"/>
              </a:lnSpc>
              <a:spcBef>
                <a:spcPct val="15000"/>
              </a:spcBef>
            </a:pPr>
            <a:r>
              <a:rPr lang="de-DE" sz="2400" dirty="0" smtClean="0">
                <a:latin typeface="+mj-lt"/>
              </a:rPr>
              <a:t>Mit nicht-lin</a:t>
            </a:r>
            <a:r>
              <a:rPr lang="de-DE" sz="2400" dirty="0">
                <a:latin typeface="+mj-lt"/>
              </a:rPr>
              <a:t>. Ausgabe y, </a:t>
            </a:r>
            <a:r>
              <a:rPr lang="de-DE" sz="2400" dirty="0" smtClean="0">
                <a:latin typeface="+mj-lt"/>
              </a:rPr>
              <a:t>   z.B</a:t>
            </a:r>
            <a:r>
              <a:rPr lang="de-DE" sz="2400" dirty="0">
                <a:latin typeface="+mj-lt"/>
              </a:rPr>
              <a:t>. y = </a:t>
            </a:r>
            <a:r>
              <a:rPr lang="de-DE" sz="2400" dirty="0" err="1">
                <a:latin typeface="+mj-lt"/>
              </a:rPr>
              <a:t>tanh</a:t>
            </a:r>
            <a:r>
              <a:rPr lang="de-DE" sz="2400" dirty="0">
                <a:latin typeface="+mj-lt"/>
              </a:rPr>
              <a:t>(z</a:t>
            </a:r>
            <a:r>
              <a:rPr lang="de-DE" sz="2400" dirty="0" smtClean="0">
                <a:latin typeface="+mj-lt"/>
              </a:rPr>
              <a:t>):</a:t>
            </a:r>
            <a:endParaRPr lang="de-DE" sz="2400" dirty="0">
              <a:latin typeface="+mj-lt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661086"/>
              </p:ext>
            </p:extLst>
          </p:nvPr>
        </p:nvGraphicFramePr>
        <p:xfrm>
          <a:off x="7273925" y="2030343"/>
          <a:ext cx="7270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4" name="Equation" r:id="rId10" imgW="380835" imgH="444307" progId="Equation.DSMT4">
                  <p:embed/>
                </p:oleObj>
              </mc:Choice>
              <mc:Fallback>
                <p:oleObj name="Equation" r:id="rId10" imgW="380835" imgH="44430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2030343"/>
                        <a:ext cx="7270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798979"/>
              </p:ext>
            </p:extLst>
          </p:nvPr>
        </p:nvGraphicFramePr>
        <p:xfrm>
          <a:off x="3571875" y="1954143"/>
          <a:ext cx="4540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5" name="Equation" r:id="rId12" imgW="215713" imgH="444114" progId="Equation.DSMT4">
                  <p:embed/>
                </p:oleObj>
              </mc:Choice>
              <mc:Fallback>
                <p:oleObj name="Equation" r:id="rId12" imgW="215713" imgH="44411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1954143"/>
                        <a:ext cx="454025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>
            <a:off x="464229" y="5993353"/>
            <a:ext cx="4110421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(t+1) = </a:t>
            </a:r>
            <a:r>
              <a:rPr lang="de-DE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 </a:t>
            </a:r>
            <a:r>
              <a:rPr lang="de-DE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de-DE" sz="24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pl-PL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pl-P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pl-PL" sz="24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dirty="0"/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969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F3EBD0A4-C0B0-4CF8-BEFF-AAB79F87504E}" type="slidenum">
              <a:rPr lang="de-DE" sz="1000" smtClean="0"/>
              <a:pPr/>
              <a:t>4</a:t>
            </a:fld>
            <a:r>
              <a:rPr lang="de-DE" sz="1000" smtClean="0"/>
              <a:t> -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Hebb‘sches Lernen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844675"/>
            <a:ext cx="8143875" cy="357505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b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smtClean="0">
                <a:latin typeface="TIMES" charset="0"/>
                <a:cs typeface="Times New Roman" pitchFamily="18" charset="0"/>
              </a:rPr>
              <a:t>w</a:t>
            </a:r>
            <a:r>
              <a:rPr lang="de-DE" b="0" smtClean="0">
                <a:latin typeface="TIMES" charset="0"/>
                <a:cs typeface="Times New Roman" pitchFamily="18" charset="0"/>
              </a:rPr>
              <a:t> = </a:t>
            </a:r>
            <a:r>
              <a:rPr lang="de-DE" sz="2800" b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800" b="0" baseline="-30000" smtClean="0">
                <a:latin typeface="TIMES" charset="0"/>
                <a:cs typeface="Times New Roman" pitchFamily="18" charset="0"/>
              </a:rPr>
              <a:t>i</a:t>
            </a:r>
            <a:r>
              <a:rPr lang="de-DE" b="0" smtClean="0">
                <a:latin typeface="TIMES" charset="0"/>
                <a:cs typeface="Times New Roman" pitchFamily="18" charset="0"/>
              </a:rPr>
              <a:t>(t)</a:t>
            </a:r>
            <a:r>
              <a:rPr lang="de-DE" sz="2800" b="0" smtClean="0">
                <a:latin typeface="TIMES" charset="0"/>
                <a:cs typeface="Times New Roman" pitchFamily="18" charset="0"/>
              </a:rPr>
              <a:t>-w</a:t>
            </a:r>
            <a:r>
              <a:rPr lang="de-DE" sz="2800" b="0" baseline="-30000" smtClean="0">
                <a:latin typeface="TIMES" charset="0"/>
                <a:cs typeface="Times New Roman" pitchFamily="18" charset="0"/>
              </a:rPr>
              <a:t>i</a:t>
            </a:r>
            <a:r>
              <a:rPr lang="de-DE" b="0" smtClean="0">
                <a:latin typeface="TIMES" charset="0"/>
                <a:cs typeface="Times New Roman" pitchFamily="18" charset="0"/>
              </a:rPr>
              <a:t>(t-1) =</a:t>
            </a:r>
            <a:r>
              <a:rPr lang="de-DE" sz="2800" b="0" smtClean="0">
                <a:latin typeface="TIMES" charset="0"/>
                <a:cs typeface="Times New Roman" pitchFamily="18" charset="0"/>
              </a:rPr>
              <a:t> </a:t>
            </a:r>
            <a:r>
              <a:rPr lang="de-DE" sz="2800" b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800" b="0" baseline="-25000" smtClean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smtClean="0">
                <a:latin typeface="TIMES" charset="0"/>
                <a:cs typeface="Times New Roman" pitchFamily="18" charset="0"/>
              </a:rPr>
              <a:t>(t)</a:t>
            </a:r>
            <a:r>
              <a:rPr lang="de-DE" sz="2800" b="0" smtClean="0">
                <a:latin typeface="TIMES" charset="0"/>
                <a:cs typeface="Times New Roman" pitchFamily="18" charset="0"/>
              </a:rPr>
              <a:t> y</a:t>
            </a:r>
            <a:r>
              <a:rPr lang="de-DE" sz="2800" b="0" baseline="-30000" smtClean="0">
                <a:latin typeface="TIMES" charset="0"/>
                <a:cs typeface="Times New Roman" pitchFamily="18" charset="0"/>
              </a:rPr>
              <a:t>i</a:t>
            </a:r>
            <a:r>
              <a:rPr lang="de-DE" sz="2800" b="0" smtClean="0">
                <a:latin typeface="TIMES" charset="0"/>
                <a:cs typeface="Times New Roman" pitchFamily="18" charset="0"/>
              </a:rPr>
              <a:t>x</a:t>
            </a:r>
            <a:r>
              <a:rPr lang="de-DE" b="0" smtClean="0">
                <a:latin typeface="TIMES" charset="0"/>
                <a:cs typeface="Times New Roman" pitchFamily="18" charset="0"/>
              </a:rPr>
              <a:t>    </a:t>
            </a:r>
            <a:r>
              <a:rPr lang="de-DE" sz="2000" b="0" i="1" smtClean="0">
                <a:solidFill>
                  <a:srgbClr val="0066CC"/>
                </a:solidFill>
                <a:cs typeface="Times New Roman" pitchFamily="18" charset="0"/>
              </a:rPr>
              <a:t>Iterative Hebb'sche Lernregel</a:t>
            </a:r>
            <a:r>
              <a:rPr lang="de-DE" sz="2000" b="0" smtClean="0">
                <a:latin typeface="TIMES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b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de-DE" smtClean="0">
                <a:latin typeface="TIMES" charset="0"/>
                <a:cs typeface="Times New Roman" pitchFamily="18" charset="0"/>
              </a:rPr>
              <a:t>W</a:t>
            </a:r>
            <a:r>
              <a:rPr lang="de-DE" b="0" smtClean="0">
                <a:latin typeface="TIMES" charset="0"/>
                <a:cs typeface="Times New Roman" pitchFamily="18" charset="0"/>
              </a:rPr>
              <a:t> = </a:t>
            </a:r>
            <a:r>
              <a:rPr lang="de-DE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smtClean="0">
                <a:latin typeface="TIMES" charset="0"/>
                <a:cs typeface="Times New Roman" pitchFamily="18" charset="0"/>
              </a:rPr>
              <a:t>-</a:t>
            </a:r>
            <a:r>
              <a:rPr lang="de-DE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smtClean="0">
                <a:latin typeface="TIMES" charset="0"/>
                <a:cs typeface="Times New Roman" pitchFamily="18" charset="0"/>
              </a:rPr>
              <a:t> </a:t>
            </a:r>
            <a:r>
              <a:rPr lang="de-DE" b="0" smtClean="0">
                <a:latin typeface="TIMES" charset="0"/>
                <a:cs typeface="Times New Roman" pitchFamily="18" charset="0"/>
              </a:rPr>
              <a:t>= </a:t>
            </a:r>
            <a:r>
              <a:rPr lang="de-DE" sz="2800" b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800" b="0" smtClean="0">
                <a:latin typeface="TIMES" charset="0"/>
                <a:cs typeface="Times New Roman" pitchFamily="18" charset="0"/>
              </a:rPr>
              <a:t>(t) </a:t>
            </a:r>
            <a:r>
              <a:rPr lang="de-DE" sz="2800" smtClean="0">
                <a:latin typeface="TIMES" charset="0"/>
                <a:cs typeface="Times New Roman" pitchFamily="18" charset="0"/>
              </a:rPr>
              <a:t>yx</a:t>
            </a:r>
            <a:r>
              <a:rPr lang="de-DE" sz="2800" b="0" baseline="30000" smtClean="0">
                <a:latin typeface="TIMES" charset="0"/>
                <a:cs typeface="Times New Roman" pitchFamily="18" charset="0"/>
              </a:rPr>
              <a:t>T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smtClean="0">
                <a:latin typeface="TIMES" charset="0"/>
                <a:cs typeface="Times New Roman" pitchFamily="18" charset="0"/>
              </a:rPr>
              <a:t>W = W(1) + W(2) + W(3) + …</a:t>
            </a:r>
            <a:r>
              <a:rPr lang="de-DE" sz="2800" b="0" baseline="30000" smtClean="0">
                <a:latin typeface="TIMES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endParaRPr lang="de-DE" smtClean="0">
              <a:latin typeface="TIMES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smtClean="0">
                <a:latin typeface="TIMES" charset="0"/>
                <a:cs typeface="Times New Roman" pitchFamily="18" charset="0"/>
              </a:rPr>
              <a:t>Problem</a:t>
            </a:r>
            <a:r>
              <a:rPr lang="de-DE" b="0" smtClean="0">
                <a:latin typeface="TIMES" charset="0"/>
                <a:cs typeface="Times New Roman" pitchFamily="18" charset="0"/>
              </a:rPr>
              <a:t>:  ex. kein „Vergessen“,  </a:t>
            </a:r>
            <a:r>
              <a:rPr lang="de-DE" sz="2800" smtClean="0">
                <a:latin typeface="TIMES" charset="0"/>
                <a:cs typeface="Times New Roman" pitchFamily="18" charset="0"/>
              </a:rPr>
              <a:t>w</a:t>
            </a:r>
            <a:r>
              <a:rPr lang="de-DE" b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smtClean="0">
                <a:latin typeface="TIMES" charset="0"/>
                <a:cs typeface="Times New Roman" pitchFamily="18" charset="0"/>
                <a:sym typeface="Symbol" pitchFamily="18" charset="2"/>
              </a:rPr>
              <a:t> </a:t>
            </a:r>
          </a:p>
          <a:p>
            <a:pPr marL="0" indent="0" algn="ctr">
              <a:lnSpc>
                <a:spcPct val="100000"/>
              </a:lnSpc>
              <a:buFontTx/>
              <a:buNone/>
            </a:pPr>
            <a:r>
              <a:rPr lang="de-DE" sz="320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Unendliches Wachstum ??</a:t>
            </a:r>
            <a:endParaRPr lang="de-DE" sz="3200" smtClean="0">
              <a:solidFill>
                <a:srgbClr val="FF00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Wodurch unterscheiden sich die beiden Algorithmen hauptsächlich?</a:t>
            </a:r>
          </a:p>
          <a:p>
            <a:pPr marL="0" indent="0">
              <a:buNone/>
            </a:pPr>
            <a:endParaRPr lang="de-DE" dirty="0" smtClean="0"/>
          </a:p>
          <a:p>
            <a:pPr marL="457200" indent="-457200">
              <a:buFont typeface="+mj-lt"/>
              <a:buAutoNum type="alphaLcParenR"/>
            </a:pPr>
            <a:r>
              <a:rPr lang="de-DE" b="0" dirty="0" err="1" smtClean="0"/>
              <a:t>garnicht</a:t>
            </a:r>
            <a:endParaRPr lang="de-DE" b="0" dirty="0" smtClean="0"/>
          </a:p>
          <a:p>
            <a:pPr marL="457200" indent="-457200">
              <a:buFont typeface="+mj-lt"/>
              <a:buAutoNum type="alphaLcParenR"/>
            </a:pPr>
            <a:r>
              <a:rPr lang="de-DE" b="0" dirty="0" smtClean="0"/>
              <a:t>im Ergebnis</a:t>
            </a:r>
          </a:p>
          <a:p>
            <a:pPr marL="457200" indent="-457200">
              <a:buFont typeface="+mj-lt"/>
              <a:buAutoNum type="alphaLcParenR"/>
            </a:pPr>
            <a:r>
              <a:rPr lang="de-DE" b="0" dirty="0" smtClean="0"/>
              <a:t>in den Zielfunktionen</a:t>
            </a:r>
          </a:p>
          <a:p>
            <a:pPr marL="457200" indent="-457200">
              <a:buFont typeface="+mj-lt"/>
              <a:buAutoNum type="alphaLcParenR"/>
            </a:pPr>
            <a:r>
              <a:rPr lang="de-DE" b="0" dirty="0" smtClean="0"/>
              <a:t>in den Zielen</a:t>
            </a:r>
          </a:p>
          <a:p>
            <a:pPr marL="457200" indent="-457200">
              <a:buFont typeface="+mj-lt"/>
              <a:buAutoNum type="alphaLcParenR"/>
            </a:pPr>
            <a:r>
              <a:rPr lang="de-DE" b="0" dirty="0" smtClean="0"/>
              <a:t>in der Konvergenzgeschwindigkeit</a:t>
            </a:r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075E28FD-4AF4-454B-B849-360EF643C398}" type="slidenum">
              <a:rPr lang="de-DE" smtClean="0"/>
              <a:pPr>
                <a:defRPr/>
              </a:pPr>
              <a:t>40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7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Kurtosis-Methode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276F7C2-EBAC-4763-AADB-F34F01050933}" type="slidenum">
              <a:rPr lang="de-DE" smtClean="0"/>
              <a:pPr>
                <a:defRPr/>
              </a:pPr>
              <a:t>41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4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096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DAB2379D-9C55-4AF3-910B-26D6819AF74E}" type="slidenum">
              <a:rPr lang="de-DE" sz="1000" smtClean="0"/>
              <a:pPr/>
              <a:t>42</a:t>
            </a:fld>
            <a:r>
              <a:rPr lang="de-DE" sz="1000" smtClean="0"/>
              <a:t> -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2320925"/>
          </a:xfrm>
          <a:noFill/>
        </p:spPr>
        <p:txBody>
          <a:bodyPr lIns="92075" tIns="46038" rIns="92075" bIns="46038"/>
          <a:lstStyle/>
          <a:p>
            <a:pPr algn="just">
              <a:spcAft>
                <a:spcPct val="0"/>
              </a:spcAft>
              <a:buFontTx/>
              <a:buNone/>
            </a:pPr>
            <a:r>
              <a:rPr lang="de-DE" sz="2000" smtClean="0">
                <a:latin typeface="TIMES" charset="0"/>
              </a:rPr>
              <a:t>	</a:t>
            </a:r>
            <a:r>
              <a:rPr lang="de-DE" smtClean="0">
                <a:latin typeface="TIMES" charset="0"/>
              </a:rPr>
              <a:t>Momente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einer Zufallsvariablen</a:t>
            </a:r>
            <a:r>
              <a:rPr lang="de-DE" sz="2000" smtClean="0">
                <a:latin typeface="TIMES" charset="0"/>
              </a:rPr>
              <a:t> x  </a:t>
            </a:r>
            <a:r>
              <a:rPr lang="de-DE" sz="2000" b="0" smtClean="0">
                <a:latin typeface="TIMES" charset="0"/>
              </a:rPr>
              <a:t>:</a:t>
            </a: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</a:rPr>
              <a:t>			   </a:t>
            </a:r>
            <a:r>
              <a:rPr lang="de-DE" sz="2000" b="0" smtClean="0">
                <a:latin typeface="Symbol" pitchFamily="18" charset="2"/>
              </a:rPr>
              <a:t>a</a:t>
            </a:r>
            <a:r>
              <a:rPr lang="de-DE" sz="2000" b="0" baseline="-25000" smtClean="0">
                <a:latin typeface="TIMES" charset="0"/>
              </a:rPr>
              <a:t>i</a:t>
            </a:r>
            <a:r>
              <a:rPr lang="de-DE" sz="2000" b="0" smtClean="0">
                <a:latin typeface="TIMES" charset="0"/>
              </a:rPr>
              <a:t>= 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smtClean="0">
                <a:latin typeface="TIMES" charset="0"/>
              </a:rPr>
              <a:t>x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smtClean="0">
                <a:latin typeface="TIMES" charset="0"/>
              </a:rPr>
              <a:t> </a:t>
            </a:r>
            <a:r>
              <a:rPr lang="de-DE" sz="2000" b="0" baseline="-25000" smtClean="0">
                <a:latin typeface="TIMES" charset="0"/>
              </a:rPr>
              <a:t>i</a:t>
            </a:r>
            <a:r>
              <a:rPr lang="de-DE" sz="2000" b="0" smtClean="0">
                <a:latin typeface="TIMES" charset="0"/>
              </a:rPr>
              <a:t>,      	  </a:t>
            </a:r>
            <a:r>
              <a:rPr lang="de-DE" sz="1800" b="0" smtClean="0">
                <a:latin typeface="TIMES" charset="0"/>
              </a:rPr>
              <a:t>z.B.</a:t>
            </a:r>
            <a:r>
              <a:rPr lang="de-DE" sz="2000" b="0" smtClean="0">
                <a:latin typeface="TIMES" charset="0"/>
              </a:rPr>
              <a:t> </a:t>
            </a:r>
            <a:r>
              <a:rPr lang="de-DE" sz="2000" b="0" smtClean="0">
                <a:latin typeface="Symbol" pitchFamily="18" charset="2"/>
              </a:rPr>
              <a:t>a</a:t>
            </a:r>
            <a:r>
              <a:rPr lang="de-DE" sz="1800" b="0" baseline="-25000" smtClean="0">
                <a:latin typeface="TIMES" charset="0"/>
              </a:rPr>
              <a:t>1</a:t>
            </a:r>
            <a:r>
              <a:rPr lang="de-DE" sz="2000" b="0" smtClean="0">
                <a:latin typeface="TIMES" charset="0"/>
              </a:rPr>
              <a:t> = 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smtClean="0">
                <a:latin typeface="TIMES" charset="0"/>
              </a:rPr>
              <a:t>x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smtClean="0">
                <a:latin typeface="TIMES" charset="0"/>
              </a:rPr>
              <a:t>             </a:t>
            </a:r>
            <a:r>
              <a:rPr lang="de-DE" sz="2000" b="0" smtClean="0">
                <a:solidFill>
                  <a:srgbClr val="0066CC"/>
                </a:solidFill>
                <a:latin typeface="TIMES" charset="0"/>
              </a:rPr>
              <a:t>Mittelwert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IMES" charset="0"/>
              </a:rPr>
              <a:t>	Zentrale Momente </a:t>
            </a:r>
            <a:r>
              <a:rPr lang="de-DE" sz="2000" b="0" smtClean="0">
                <a:latin typeface="TIMES" charset="0"/>
              </a:rPr>
              <a:t>einer Zufallsvariablen</a:t>
            </a:r>
            <a:r>
              <a:rPr lang="de-DE" sz="2000" smtClean="0">
                <a:latin typeface="TIMES" charset="0"/>
              </a:rPr>
              <a:t> x</a:t>
            </a:r>
            <a:r>
              <a:rPr lang="de-DE" sz="2000" b="0" smtClean="0">
                <a:latin typeface="TIMES" charset="0"/>
              </a:rPr>
              <a:t>:</a:t>
            </a: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</a:rPr>
              <a:t>			</a:t>
            </a:r>
            <a:r>
              <a:rPr lang="de-DE" sz="2000" smtClean="0">
                <a:latin typeface="TIMES" charset="0"/>
              </a:rPr>
              <a:t>   </a:t>
            </a:r>
            <a:r>
              <a:rPr lang="de-DE" sz="2000" b="0" smtClean="0">
                <a:latin typeface="TIMES" charset="0"/>
              </a:rPr>
              <a:t>m</a:t>
            </a:r>
            <a:r>
              <a:rPr lang="de-DE" sz="2000" b="0" baseline="-25000" smtClean="0">
                <a:latin typeface="TIMES" charset="0"/>
              </a:rPr>
              <a:t>k</a:t>
            </a:r>
            <a:r>
              <a:rPr lang="de-DE" sz="2000" b="0" smtClean="0">
                <a:latin typeface="TIMES" charset="0"/>
              </a:rPr>
              <a:t>= 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smtClean="0">
                <a:latin typeface="TIMES" charset="0"/>
              </a:rPr>
              <a:t>(x-</a:t>
            </a:r>
            <a:r>
              <a:rPr lang="de-DE" sz="2000" b="0" smtClean="0">
                <a:latin typeface="Symbol" pitchFamily="18" charset="2"/>
              </a:rPr>
              <a:t>a</a:t>
            </a:r>
            <a:r>
              <a:rPr lang="de-DE" sz="1800" b="0" baseline="-25000" smtClean="0">
                <a:latin typeface="TIMES" charset="0"/>
              </a:rPr>
              <a:t>1</a:t>
            </a:r>
            <a:r>
              <a:rPr lang="de-DE" sz="2000" b="0" smtClean="0">
                <a:latin typeface="TIMES" charset="0"/>
              </a:rPr>
              <a:t>)</a:t>
            </a:r>
            <a:r>
              <a:rPr lang="de-DE" sz="2000" b="0" baseline="30000" smtClean="0">
                <a:latin typeface="TIMES" charset="0"/>
              </a:rPr>
              <a:t>k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smtClean="0">
                <a:latin typeface="TIMES" charset="0"/>
              </a:rPr>
              <a:t>,      </a:t>
            </a:r>
            <a:r>
              <a:rPr lang="de-DE" sz="1800" b="0" smtClean="0">
                <a:latin typeface="TIMES" charset="0"/>
              </a:rPr>
              <a:t>z.B. </a:t>
            </a:r>
            <a:r>
              <a:rPr lang="de-DE" sz="2000" b="0" smtClean="0">
                <a:latin typeface="TIMES" charset="0"/>
              </a:rPr>
              <a:t>m</a:t>
            </a:r>
            <a:r>
              <a:rPr lang="de-DE" sz="2000" b="0" baseline="-25000" smtClean="0">
                <a:latin typeface="TIMES" charset="0"/>
              </a:rPr>
              <a:t>2 </a:t>
            </a:r>
            <a:r>
              <a:rPr lang="de-DE" sz="2000" b="0" smtClean="0">
                <a:latin typeface="TIMES" charset="0"/>
              </a:rPr>
              <a:t>= 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smtClean="0">
                <a:latin typeface="TIMES" charset="0"/>
              </a:rPr>
              <a:t>(x-</a:t>
            </a:r>
            <a:r>
              <a:rPr lang="de-DE" sz="2000" b="0" smtClean="0">
                <a:latin typeface="Symbol" pitchFamily="18" charset="2"/>
              </a:rPr>
              <a:t>a</a:t>
            </a:r>
            <a:r>
              <a:rPr lang="de-DE" sz="2000" b="0" baseline="-25000" smtClean="0">
                <a:latin typeface="TIMES" charset="0"/>
              </a:rPr>
              <a:t>1</a:t>
            </a:r>
            <a:r>
              <a:rPr lang="de-DE" sz="2000" b="0" smtClean="0">
                <a:latin typeface="TIMES" charset="0"/>
              </a:rPr>
              <a:t>)</a:t>
            </a:r>
            <a:r>
              <a:rPr lang="de-DE" sz="2000" b="0" baseline="30000" smtClean="0">
                <a:latin typeface="TIMES" charset="0"/>
              </a:rPr>
              <a:t>2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smtClean="0">
                <a:latin typeface="TIMES" charset="0"/>
              </a:rPr>
              <a:t>    </a:t>
            </a:r>
            <a:r>
              <a:rPr lang="de-DE" sz="2000" b="0" smtClean="0">
                <a:solidFill>
                  <a:srgbClr val="0066CC"/>
                </a:solidFill>
                <a:latin typeface="TIMES" charset="0"/>
              </a:rPr>
              <a:t>Varianz</a:t>
            </a:r>
          </a:p>
          <a:p>
            <a:pPr algn="just">
              <a:lnSpc>
                <a:spcPct val="20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IMES" charset="0"/>
              </a:rPr>
              <a:t>	Wölbungsmaß </a:t>
            </a:r>
            <a:r>
              <a:rPr lang="de-DE" sz="2000" smtClean="0">
                <a:solidFill>
                  <a:srgbClr val="0066CC"/>
                </a:solidFill>
                <a:latin typeface="TIMES" charset="0"/>
              </a:rPr>
              <a:t>Kurtosis</a:t>
            </a:r>
            <a:r>
              <a:rPr lang="de-DE" sz="2000" smtClean="0">
                <a:latin typeface="TIMES" charset="0"/>
              </a:rPr>
              <a:t>:     </a:t>
            </a:r>
            <a:r>
              <a:rPr lang="de-DE" sz="2000" b="0" smtClean="0">
                <a:latin typeface="TIMES" charset="0"/>
              </a:rPr>
              <a:t>kurt(x) = [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</a:t>
            </a:r>
            <a:r>
              <a:rPr lang="de-DE" sz="2000" b="0" smtClean="0">
                <a:latin typeface="TIMES" charset="0"/>
              </a:rPr>
              <a:t>(x-</a:t>
            </a:r>
            <a:r>
              <a:rPr lang="de-DE" sz="2000" b="0" smtClean="0">
                <a:latin typeface="Symbol" pitchFamily="18" charset="2"/>
              </a:rPr>
              <a:t>a</a:t>
            </a:r>
            <a:r>
              <a:rPr lang="de-DE" sz="1800" b="0" baseline="-25000" smtClean="0">
                <a:latin typeface="TIMES" charset="0"/>
              </a:rPr>
              <a:t>1</a:t>
            </a:r>
            <a:r>
              <a:rPr lang="de-DE" sz="2000" b="0" smtClean="0">
                <a:latin typeface="TIMES" charset="0"/>
              </a:rPr>
              <a:t>)</a:t>
            </a:r>
            <a:r>
              <a:rPr lang="de-DE" sz="2000" b="0" smtClean="0">
                <a:latin typeface="TIMES" charset="0"/>
                <a:sym typeface="Symbol" pitchFamily="18" charset="2"/>
              </a:rPr>
              <a:t></a:t>
            </a:r>
            <a:r>
              <a:rPr lang="de-DE" sz="2000" b="0" baseline="30000" smtClean="0">
                <a:latin typeface="TIMES" charset="0"/>
              </a:rPr>
              <a:t>4 </a:t>
            </a:r>
            <a:r>
              <a:rPr lang="de-DE" sz="2000" b="0" smtClean="0">
                <a:latin typeface="TIMES" charset="0"/>
              </a:rPr>
              <a:t>-3m</a:t>
            </a:r>
            <a:r>
              <a:rPr lang="de-DE" sz="2000" b="0" baseline="-25000" smtClean="0">
                <a:latin typeface="TIMES" charset="0"/>
              </a:rPr>
              <a:t>2</a:t>
            </a:r>
            <a:r>
              <a:rPr lang="de-DE" sz="2000" b="0" baseline="30000" smtClean="0">
                <a:latin typeface="TIMES" charset="0"/>
              </a:rPr>
              <a:t>2</a:t>
            </a:r>
            <a:r>
              <a:rPr lang="de-DE" sz="2000" b="0" smtClean="0">
                <a:latin typeface="TIMES" charset="0"/>
              </a:rPr>
              <a:t>]/m</a:t>
            </a:r>
            <a:r>
              <a:rPr lang="de-DE" sz="2000" b="0" baseline="-25000" smtClean="0">
                <a:latin typeface="TIMES" charset="0"/>
              </a:rPr>
              <a:t>2</a:t>
            </a:r>
            <a:r>
              <a:rPr lang="de-DE" sz="2000" b="0" baseline="30000" smtClean="0">
                <a:latin typeface="TIMES" charset="0"/>
              </a:rPr>
              <a:t>2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Statist. Momente und Kurtosis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2022475" y="4522788"/>
            <a:ext cx="3629025" cy="1835150"/>
            <a:chOff x="1274" y="2849"/>
            <a:chExt cx="2286" cy="1156"/>
          </a:xfrm>
        </p:grpSpPr>
        <p:grpSp>
          <p:nvGrpSpPr>
            <p:cNvPr id="41028" name="Group 211"/>
            <p:cNvGrpSpPr>
              <a:grpSpLocks/>
            </p:cNvGrpSpPr>
            <p:nvPr/>
          </p:nvGrpSpPr>
          <p:grpSpPr bwMode="auto">
            <a:xfrm>
              <a:off x="1274" y="2849"/>
              <a:ext cx="1960" cy="1156"/>
              <a:chOff x="1274" y="2849"/>
              <a:chExt cx="1960" cy="1156"/>
            </a:xfrm>
          </p:grpSpPr>
          <p:sp>
            <p:nvSpPr>
              <p:cNvPr id="41066" name="Freeform 11"/>
              <p:cNvSpPr>
                <a:spLocks/>
              </p:cNvSpPr>
              <p:nvPr/>
            </p:nvSpPr>
            <p:spPr bwMode="auto">
              <a:xfrm>
                <a:off x="1274" y="3989"/>
                <a:ext cx="15" cy="16"/>
              </a:xfrm>
              <a:custGeom>
                <a:avLst/>
                <a:gdLst>
                  <a:gd name="T0" fmla="*/ 0 w 15"/>
                  <a:gd name="T1" fmla="*/ 11 h 16"/>
                  <a:gd name="T2" fmla="*/ 10 w 15"/>
                  <a:gd name="T3" fmla="*/ 16 h 16"/>
                  <a:gd name="T4" fmla="*/ 15 w 15"/>
                  <a:gd name="T5" fmla="*/ 4 h 16"/>
                  <a:gd name="T6" fmla="*/ 5 w 15"/>
                  <a:gd name="T7" fmla="*/ 0 h 16"/>
                  <a:gd name="T8" fmla="*/ 0 w 15"/>
                  <a:gd name="T9" fmla="*/ 1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11"/>
                    </a:moveTo>
                    <a:lnTo>
                      <a:pt x="10" y="16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7" name="Freeform 12"/>
              <p:cNvSpPr>
                <a:spLocks/>
              </p:cNvSpPr>
              <p:nvPr/>
            </p:nvSpPr>
            <p:spPr bwMode="auto">
              <a:xfrm>
                <a:off x="1284" y="3969"/>
                <a:ext cx="16" cy="14"/>
              </a:xfrm>
              <a:custGeom>
                <a:avLst/>
                <a:gdLst>
                  <a:gd name="T0" fmla="*/ 0 w 16"/>
                  <a:gd name="T1" fmla="*/ 10 h 14"/>
                  <a:gd name="T2" fmla="*/ 10 w 16"/>
                  <a:gd name="T3" fmla="*/ 14 h 14"/>
                  <a:gd name="T4" fmla="*/ 12 w 16"/>
                  <a:gd name="T5" fmla="*/ 14 h 14"/>
                  <a:gd name="T6" fmla="*/ 16 w 16"/>
                  <a:gd name="T7" fmla="*/ 6 h 14"/>
                  <a:gd name="T8" fmla="*/ 7 w 16"/>
                  <a:gd name="T9" fmla="*/ 0 h 14"/>
                  <a:gd name="T10" fmla="*/ 3 w 16"/>
                  <a:gd name="T11" fmla="*/ 6 h 14"/>
                  <a:gd name="T12" fmla="*/ 0 w 16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4"/>
                  <a:gd name="T23" fmla="*/ 16 w 16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2" y="14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8" name="Freeform 13"/>
              <p:cNvSpPr>
                <a:spLocks/>
              </p:cNvSpPr>
              <p:nvPr/>
            </p:nvSpPr>
            <p:spPr bwMode="auto">
              <a:xfrm>
                <a:off x="1297" y="3949"/>
                <a:ext cx="14" cy="15"/>
              </a:xfrm>
              <a:custGeom>
                <a:avLst/>
                <a:gdLst>
                  <a:gd name="T0" fmla="*/ 0 w 14"/>
                  <a:gd name="T1" fmla="*/ 10 h 15"/>
                  <a:gd name="T2" fmla="*/ 9 w 14"/>
                  <a:gd name="T3" fmla="*/ 15 h 15"/>
                  <a:gd name="T4" fmla="*/ 14 w 14"/>
                  <a:gd name="T5" fmla="*/ 8 h 15"/>
                  <a:gd name="T6" fmla="*/ 14 w 14"/>
                  <a:gd name="T7" fmla="*/ 5 h 15"/>
                  <a:gd name="T8" fmla="*/ 6 w 14"/>
                  <a:gd name="T9" fmla="*/ 0 h 15"/>
                  <a:gd name="T10" fmla="*/ 6 w 14"/>
                  <a:gd name="T11" fmla="*/ 0 h 15"/>
                  <a:gd name="T12" fmla="*/ 0 w 14"/>
                  <a:gd name="T13" fmla="*/ 1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0"/>
                    </a:moveTo>
                    <a:lnTo>
                      <a:pt x="9" y="15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69" name="Freeform 14"/>
              <p:cNvSpPr>
                <a:spLocks/>
              </p:cNvSpPr>
              <p:nvPr/>
            </p:nvSpPr>
            <p:spPr bwMode="auto">
              <a:xfrm>
                <a:off x="1309" y="3930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5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0" name="Freeform 15"/>
              <p:cNvSpPr>
                <a:spLocks/>
              </p:cNvSpPr>
              <p:nvPr/>
            </p:nvSpPr>
            <p:spPr bwMode="auto">
              <a:xfrm>
                <a:off x="1320" y="3910"/>
                <a:ext cx="16" cy="17"/>
              </a:xfrm>
              <a:custGeom>
                <a:avLst/>
                <a:gdLst>
                  <a:gd name="T0" fmla="*/ 0 w 16"/>
                  <a:gd name="T1" fmla="*/ 10 h 17"/>
                  <a:gd name="T2" fmla="*/ 9 w 16"/>
                  <a:gd name="T3" fmla="*/ 16 h 17"/>
                  <a:gd name="T4" fmla="*/ 10 w 16"/>
                  <a:gd name="T5" fmla="*/ 17 h 17"/>
                  <a:gd name="T6" fmla="*/ 16 w 16"/>
                  <a:gd name="T7" fmla="*/ 6 h 17"/>
                  <a:gd name="T8" fmla="*/ 7 w 16"/>
                  <a:gd name="T9" fmla="*/ 0 h 17"/>
                  <a:gd name="T10" fmla="*/ 1 w 16"/>
                  <a:gd name="T11" fmla="*/ 9 h 17"/>
                  <a:gd name="T12" fmla="*/ 0 w 16"/>
                  <a:gd name="T13" fmla="*/ 1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0" y="10"/>
                    </a:moveTo>
                    <a:lnTo>
                      <a:pt x="9" y="16"/>
                    </a:lnTo>
                    <a:lnTo>
                      <a:pt x="10" y="17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1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1" name="Freeform 16"/>
              <p:cNvSpPr>
                <a:spLocks/>
              </p:cNvSpPr>
              <p:nvPr/>
            </p:nvSpPr>
            <p:spPr bwMode="auto">
              <a:xfrm>
                <a:off x="1333" y="3890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6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2" name="Freeform 17"/>
              <p:cNvSpPr>
                <a:spLocks/>
              </p:cNvSpPr>
              <p:nvPr/>
            </p:nvSpPr>
            <p:spPr bwMode="auto">
              <a:xfrm>
                <a:off x="1344" y="3870"/>
                <a:ext cx="13" cy="16"/>
              </a:xfrm>
              <a:custGeom>
                <a:avLst/>
                <a:gdLst>
                  <a:gd name="T0" fmla="*/ 0 w 13"/>
                  <a:gd name="T1" fmla="*/ 10 h 16"/>
                  <a:gd name="T2" fmla="*/ 9 w 13"/>
                  <a:gd name="T3" fmla="*/ 16 h 16"/>
                  <a:gd name="T4" fmla="*/ 13 w 13"/>
                  <a:gd name="T5" fmla="*/ 6 h 16"/>
                  <a:gd name="T6" fmla="*/ 5 w 13"/>
                  <a:gd name="T7" fmla="*/ 0 h 16"/>
                  <a:gd name="T8" fmla="*/ 0 w 13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6"/>
                  <a:gd name="T17" fmla="*/ 13 w 1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6">
                    <a:moveTo>
                      <a:pt x="0" y="10"/>
                    </a:moveTo>
                    <a:lnTo>
                      <a:pt x="9" y="16"/>
                    </a:lnTo>
                    <a:lnTo>
                      <a:pt x="13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3" name="Freeform 18"/>
              <p:cNvSpPr>
                <a:spLocks/>
              </p:cNvSpPr>
              <p:nvPr/>
            </p:nvSpPr>
            <p:spPr bwMode="auto">
              <a:xfrm>
                <a:off x="1354" y="3851"/>
                <a:ext cx="15" cy="15"/>
              </a:xfrm>
              <a:custGeom>
                <a:avLst/>
                <a:gdLst>
                  <a:gd name="T0" fmla="*/ 0 w 15"/>
                  <a:gd name="T1" fmla="*/ 10 h 15"/>
                  <a:gd name="T2" fmla="*/ 9 w 15"/>
                  <a:gd name="T3" fmla="*/ 15 h 15"/>
                  <a:gd name="T4" fmla="*/ 15 w 15"/>
                  <a:gd name="T5" fmla="*/ 5 h 15"/>
                  <a:gd name="T6" fmla="*/ 6 w 15"/>
                  <a:gd name="T7" fmla="*/ 0 h 15"/>
                  <a:gd name="T8" fmla="*/ 0 w 15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0"/>
                    </a:moveTo>
                    <a:lnTo>
                      <a:pt x="9" y="15"/>
                    </a:lnTo>
                    <a:lnTo>
                      <a:pt x="15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4" name="Freeform 19"/>
              <p:cNvSpPr>
                <a:spLocks/>
              </p:cNvSpPr>
              <p:nvPr/>
            </p:nvSpPr>
            <p:spPr bwMode="auto">
              <a:xfrm>
                <a:off x="1364" y="3830"/>
                <a:ext cx="16" cy="14"/>
              </a:xfrm>
              <a:custGeom>
                <a:avLst/>
                <a:gdLst>
                  <a:gd name="T0" fmla="*/ 0 w 16"/>
                  <a:gd name="T1" fmla="*/ 10 h 14"/>
                  <a:gd name="T2" fmla="*/ 10 w 16"/>
                  <a:gd name="T3" fmla="*/ 14 h 14"/>
                  <a:gd name="T4" fmla="*/ 16 w 16"/>
                  <a:gd name="T5" fmla="*/ 4 h 14"/>
                  <a:gd name="T6" fmla="*/ 6 w 16"/>
                  <a:gd name="T7" fmla="*/ 0 h 14"/>
                  <a:gd name="T8" fmla="*/ 0 w 16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5" name="Freeform 20"/>
              <p:cNvSpPr>
                <a:spLocks/>
              </p:cNvSpPr>
              <p:nvPr/>
            </p:nvSpPr>
            <p:spPr bwMode="auto">
              <a:xfrm>
                <a:off x="1374" y="3810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0 w 15"/>
                  <a:gd name="T5" fmla="*/ 14 h 14"/>
                  <a:gd name="T6" fmla="*/ 15 w 15"/>
                  <a:gd name="T7" fmla="*/ 4 h 14"/>
                  <a:gd name="T8" fmla="*/ 5 w 15"/>
                  <a:gd name="T9" fmla="*/ 0 h 14"/>
                  <a:gd name="T10" fmla="*/ 2 w 15"/>
                  <a:gd name="T11" fmla="*/ 6 h 14"/>
                  <a:gd name="T12" fmla="*/ 0 w 15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2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6" name="Freeform 21"/>
              <p:cNvSpPr>
                <a:spLocks/>
              </p:cNvSpPr>
              <p:nvPr/>
            </p:nvSpPr>
            <p:spPr bwMode="auto">
              <a:xfrm>
                <a:off x="1384" y="3789"/>
                <a:ext cx="15" cy="15"/>
              </a:xfrm>
              <a:custGeom>
                <a:avLst/>
                <a:gdLst>
                  <a:gd name="T0" fmla="*/ 0 w 15"/>
                  <a:gd name="T1" fmla="*/ 11 h 15"/>
                  <a:gd name="T2" fmla="*/ 10 w 15"/>
                  <a:gd name="T3" fmla="*/ 15 h 15"/>
                  <a:gd name="T4" fmla="*/ 12 w 15"/>
                  <a:gd name="T5" fmla="*/ 10 h 15"/>
                  <a:gd name="T6" fmla="*/ 15 w 15"/>
                  <a:gd name="T7" fmla="*/ 4 h 15"/>
                  <a:gd name="T8" fmla="*/ 5 w 15"/>
                  <a:gd name="T9" fmla="*/ 0 h 15"/>
                  <a:gd name="T10" fmla="*/ 3 w 15"/>
                  <a:gd name="T11" fmla="*/ 1 h 15"/>
                  <a:gd name="T12" fmla="*/ 0 w 15"/>
                  <a:gd name="T13" fmla="*/ 1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2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7" name="Freeform 22"/>
              <p:cNvSpPr>
                <a:spLocks/>
              </p:cNvSpPr>
              <p:nvPr/>
            </p:nvSpPr>
            <p:spPr bwMode="auto">
              <a:xfrm>
                <a:off x="1393" y="3768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5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5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8" name="Freeform 23"/>
              <p:cNvSpPr>
                <a:spLocks/>
              </p:cNvSpPr>
              <p:nvPr/>
            </p:nvSpPr>
            <p:spPr bwMode="auto">
              <a:xfrm>
                <a:off x="1401" y="3747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5 w 15"/>
                  <a:gd name="T5" fmla="*/ 4 h 14"/>
                  <a:gd name="T6" fmla="*/ 5 w 15"/>
                  <a:gd name="T7" fmla="*/ 0 h 14"/>
                  <a:gd name="T8" fmla="*/ 0 w 15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79" name="Freeform 24"/>
              <p:cNvSpPr>
                <a:spLocks/>
              </p:cNvSpPr>
              <p:nvPr/>
            </p:nvSpPr>
            <p:spPr bwMode="auto">
              <a:xfrm>
                <a:off x="1410" y="3726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1 w 14"/>
                  <a:gd name="T5" fmla="*/ 11 h 14"/>
                  <a:gd name="T6" fmla="*/ 14 w 14"/>
                  <a:gd name="T7" fmla="*/ 4 h 14"/>
                  <a:gd name="T8" fmla="*/ 4 w 14"/>
                  <a:gd name="T9" fmla="*/ 0 h 14"/>
                  <a:gd name="T10" fmla="*/ 0 w 14"/>
                  <a:gd name="T11" fmla="*/ 11 h 14"/>
                  <a:gd name="T12" fmla="*/ 0 w 14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1" y="11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0" name="Freeform 25"/>
              <p:cNvSpPr>
                <a:spLocks/>
              </p:cNvSpPr>
              <p:nvPr/>
            </p:nvSpPr>
            <p:spPr bwMode="auto">
              <a:xfrm>
                <a:off x="1419" y="3704"/>
                <a:ext cx="12" cy="14"/>
              </a:xfrm>
              <a:custGeom>
                <a:avLst/>
                <a:gdLst>
                  <a:gd name="T0" fmla="*/ 0 w 12"/>
                  <a:gd name="T1" fmla="*/ 10 h 14"/>
                  <a:gd name="T2" fmla="*/ 10 w 12"/>
                  <a:gd name="T3" fmla="*/ 14 h 14"/>
                  <a:gd name="T4" fmla="*/ 12 w 12"/>
                  <a:gd name="T5" fmla="*/ 4 h 14"/>
                  <a:gd name="T6" fmla="*/ 2 w 12"/>
                  <a:gd name="T7" fmla="*/ 0 h 14"/>
                  <a:gd name="T8" fmla="*/ 0 w 12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2" y="4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1" name="Freeform 26"/>
              <p:cNvSpPr>
                <a:spLocks/>
              </p:cNvSpPr>
              <p:nvPr/>
            </p:nvSpPr>
            <p:spPr bwMode="auto">
              <a:xfrm>
                <a:off x="1426" y="3683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3 h 14"/>
                  <a:gd name="T6" fmla="*/ 3 w 13"/>
                  <a:gd name="T7" fmla="*/ 0 h 14"/>
                  <a:gd name="T8" fmla="*/ 0 w 13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2" name="Freeform 27"/>
              <p:cNvSpPr>
                <a:spLocks/>
              </p:cNvSpPr>
              <p:nvPr/>
            </p:nvSpPr>
            <p:spPr bwMode="auto">
              <a:xfrm>
                <a:off x="1433" y="3661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1 w 13"/>
                  <a:gd name="T5" fmla="*/ 12 h 13"/>
                  <a:gd name="T6" fmla="*/ 13 w 13"/>
                  <a:gd name="T7" fmla="*/ 3 h 13"/>
                  <a:gd name="T8" fmla="*/ 3 w 13"/>
                  <a:gd name="T9" fmla="*/ 0 h 13"/>
                  <a:gd name="T10" fmla="*/ 1 w 13"/>
                  <a:gd name="T11" fmla="*/ 9 h 13"/>
                  <a:gd name="T12" fmla="*/ 0 w 13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1" y="12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1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3" name="Freeform 28"/>
              <p:cNvSpPr>
                <a:spLocks/>
              </p:cNvSpPr>
              <p:nvPr/>
            </p:nvSpPr>
            <p:spPr bwMode="auto">
              <a:xfrm>
                <a:off x="1440" y="3638"/>
                <a:ext cx="11" cy="15"/>
              </a:xfrm>
              <a:custGeom>
                <a:avLst/>
                <a:gdLst>
                  <a:gd name="T0" fmla="*/ 0 w 11"/>
                  <a:gd name="T1" fmla="*/ 12 h 15"/>
                  <a:gd name="T2" fmla="*/ 10 w 11"/>
                  <a:gd name="T3" fmla="*/ 15 h 15"/>
                  <a:gd name="T4" fmla="*/ 11 w 11"/>
                  <a:gd name="T5" fmla="*/ 3 h 15"/>
                  <a:gd name="T6" fmla="*/ 1 w 11"/>
                  <a:gd name="T7" fmla="*/ 0 h 15"/>
                  <a:gd name="T8" fmla="*/ 0 w 11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5"/>
                  <a:gd name="T17" fmla="*/ 11 w 11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1" y="3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4" name="Freeform 29"/>
              <p:cNvSpPr>
                <a:spLocks/>
              </p:cNvSpPr>
              <p:nvPr/>
            </p:nvSpPr>
            <p:spPr bwMode="auto">
              <a:xfrm>
                <a:off x="1444" y="3617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3 h 14"/>
                  <a:gd name="T6" fmla="*/ 3 w 13"/>
                  <a:gd name="T7" fmla="*/ 0 h 14"/>
                  <a:gd name="T8" fmla="*/ 0 w 13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5" name="Freeform 30"/>
              <p:cNvSpPr>
                <a:spLocks/>
              </p:cNvSpPr>
              <p:nvPr/>
            </p:nvSpPr>
            <p:spPr bwMode="auto">
              <a:xfrm>
                <a:off x="1450" y="3595"/>
                <a:ext cx="11" cy="12"/>
              </a:xfrm>
              <a:custGeom>
                <a:avLst/>
                <a:gdLst>
                  <a:gd name="T0" fmla="*/ 0 w 11"/>
                  <a:gd name="T1" fmla="*/ 10 h 12"/>
                  <a:gd name="T2" fmla="*/ 10 w 11"/>
                  <a:gd name="T3" fmla="*/ 12 h 12"/>
                  <a:gd name="T4" fmla="*/ 11 w 11"/>
                  <a:gd name="T5" fmla="*/ 2 h 12"/>
                  <a:gd name="T6" fmla="*/ 1 w 11"/>
                  <a:gd name="T7" fmla="*/ 0 h 12"/>
                  <a:gd name="T8" fmla="*/ 0 w 11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0"/>
                    </a:moveTo>
                    <a:lnTo>
                      <a:pt x="10" y="12"/>
                    </a:lnTo>
                    <a:lnTo>
                      <a:pt x="11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6" name="Freeform 31"/>
              <p:cNvSpPr>
                <a:spLocks/>
              </p:cNvSpPr>
              <p:nvPr/>
            </p:nvSpPr>
            <p:spPr bwMode="auto">
              <a:xfrm>
                <a:off x="1454" y="3572"/>
                <a:ext cx="13" cy="13"/>
              </a:xfrm>
              <a:custGeom>
                <a:avLst/>
                <a:gdLst>
                  <a:gd name="T0" fmla="*/ 0 w 13"/>
                  <a:gd name="T1" fmla="*/ 12 h 13"/>
                  <a:gd name="T2" fmla="*/ 10 w 13"/>
                  <a:gd name="T3" fmla="*/ 13 h 13"/>
                  <a:gd name="T4" fmla="*/ 12 w 13"/>
                  <a:gd name="T5" fmla="*/ 9 h 13"/>
                  <a:gd name="T6" fmla="*/ 13 w 13"/>
                  <a:gd name="T7" fmla="*/ 2 h 13"/>
                  <a:gd name="T8" fmla="*/ 2 w 13"/>
                  <a:gd name="T9" fmla="*/ 0 h 13"/>
                  <a:gd name="T10" fmla="*/ 0 w 13"/>
                  <a:gd name="T11" fmla="*/ 9 h 13"/>
                  <a:gd name="T12" fmla="*/ 0 w 13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2"/>
                    </a:moveTo>
                    <a:lnTo>
                      <a:pt x="10" y="13"/>
                    </a:lnTo>
                    <a:lnTo>
                      <a:pt x="12" y="9"/>
                    </a:lnTo>
                    <a:lnTo>
                      <a:pt x="13" y="2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7" name="Freeform 32"/>
              <p:cNvSpPr>
                <a:spLocks/>
              </p:cNvSpPr>
              <p:nvPr/>
            </p:nvSpPr>
            <p:spPr bwMode="auto">
              <a:xfrm>
                <a:off x="1457" y="3550"/>
                <a:ext cx="14" cy="12"/>
              </a:xfrm>
              <a:custGeom>
                <a:avLst/>
                <a:gdLst>
                  <a:gd name="T0" fmla="*/ 0 w 14"/>
                  <a:gd name="T1" fmla="*/ 11 h 12"/>
                  <a:gd name="T2" fmla="*/ 12 w 14"/>
                  <a:gd name="T3" fmla="*/ 12 h 12"/>
                  <a:gd name="T4" fmla="*/ 13 w 14"/>
                  <a:gd name="T5" fmla="*/ 4 h 12"/>
                  <a:gd name="T6" fmla="*/ 14 w 14"/>
                  <a:gd name="T7" fmla="*/ 1 h 12"/>
                  <a:gd name="T8" fmla="*/ 3 w 14"/>
                  <a:gd name="T9" fmla="*/ 0 h 12"/>
                  <a:gd name="T10" fmla="*/ 2 w 14"/>
                  <a:gd name="T11" fmla="*/ 4 h 12"/>
                  <a:gd name="T12" fmla="*/ 0 w 14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2"/>
                  <a:gd name="T23" fmla="*/ 14 w 1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2">
                    <a:moveTo>
                      <a:pt x="0" y="11"/>
                    </a:moveTo>
                    <a:lnTo>
                      <a:pt x="12" y="12"/>
                    </a:lnTo>
                    <a:lnTo>
                      <a:pt x="13" y="4"/>
                    </a:lnTo>
                    <a:lnTo>
                      <a:pt x="14" y="1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8" name="Freeform 33"/>
              <p:cNvSpPr>
                <a:spLocks/>
              </p:cNvSpPr>
              <p:nvPr/>
            </p:nvSpPr>
            <p:spPr bwMode="auto">
              <a:xfrm>
                <a:off x="1461" y="3527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2 w 13"/>
                  <a:gd name="T3" fmla="*/ 13 h 13"/>
                  <a:gd name="T4" fmla="*/ 13 w 13"/>
                  <a:gd name="T5" fmla="*/ 1 h 13"/>
                  <a:gd name="T6" fmla="*/ 2 w 13"/>
                  <a:gd name="T7" fmla="*/ 0 h 13"/>
                  <a:gd name="T8" fmla="*/ 0 w 13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1"/>
                    </a:moveTo>
                    <a:lnTo>
                      <a:pt x="12" y="13"/>
                    </a:lnTo>
                    <a:lnTo>
                      <a:pt x="13" y="1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89" name="Freeform 34"/>
              <p:cNvSpPr>
                <a:spLocks/>
              </p:cNvSpPr>
              <p:nvPr/>
            </p:nvSpPr>
            <p:spPr bwMode="auto">
              <a:xfrm>
                <a:off x="1466" y="3505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1 w 13"/>
                  <a:gd name="T3" fmla="*/ 12 h 12"/>
                  <a:gd name="T4" fmla="*/ 13 w 13"/>
                  <a:gd name="T5" fmla="*/ 2 h 12"/>
                  <a:gd name="T6" fmla="*/ 1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0" name="Freeform 35"/>
              <p:cNvSpPr>
                <a:spLocks/>
              </p:cNvSpPr>
              <p:nvPr/>
            </p:nvSpPr>
            <p:spPr bwMode="auto">
              <a:xfrm>
                <a:off x="1469" y="3482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11 w 12"/>
                  <a:gd name="T3" fmla="*/ 13 h 13"/>
                  <a:gd name="T4" fmla="*/ 12 w 12"/>
                  <a:gd name="T5" fmla="*/ 2 h 13"/>
                  <a:gd name="T6" fmla="*/ 1 w 12"/>
                  <a:gd name="T7" fmla="*/ 0 h 13"/>
                  <a:gd name="T8" fmla="*/ 0 w 12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2"/>
                    </a:moveTo>
                    <a:lnTo>
                      <a:pt x="11" y="13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1" name="Freeform 36"/>
              <p:cNvSpPr>
                <a:spLocks/>
              </p:cNvSpPr>
              <p:nvPr/>
            </p:nvSpPr>
            <p:spPr bwMode="auto">
              <a:xfrm>
                <a:off x="1473" y="3459"/>
                <a:ext cx="13" cy="13"/>
              </a:xfrm>
              <a:custGeom>
                <a:avLst/>
                <a:gdLst>
                  <a:gd name="T0" fmla="*/ 0 w 13"/>
                  <a:gd name="T1" fmla="*/ 12 h 13"/>
                  <a:gd name="T2" fmla="*/ 11 w 13"/>
                  <a:gd name="T3" fmla="*/ 13 h 13"/>
                  <a:gd name="T4" fmla="*/ 13 w 13"/>
                  <a:gd name="T5" fmla="*/ 3 h 13"/>
                  <a:gd name="T6" fmla="*/ 13 w 13"/>
                  <a:gd name="T7" fmla="*/ 2 h 13"/>
                  <a:gd name="T8" fmla="*/ 1 w 13"/>
                  <a:gd name="T9" fmla="*/ 0 h 13"/>
                  <a:gd name="T10" fmla="*/ 1 w 13"/>
                  <a:gd name="T11" fmla="*/ 3 h 13"/>
                  <a:gd name="T12" fmla="*/ 0 w 13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2"/>
                    </a:moveTo>
                    <a:lnTo>
                      <a:pt x="11" y="1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2" name="Freeform 37"/>
              <p:cNvSpPr>
                <a:spLocks/>
              </p:cNvSpPr>
              <p:nvPr/>
            </p:nvSpPr>
            <p:spPr bwMode="auto">
              <a:xfrm>
                <a:off x="1476" y="3437"/>
                <a:ext cx="13" cy="12"/>
              </a:xfrm>
              <a:custGeom>
                <a:avLst/>
                <a:gdLst>
                  <a:gd name="T0" fmla="*/ 0 w 13"/>
                  <a:gd name="T1" fmla="*/ 11 h 12"/>
                  <a:gd name="T2" fmla="*/ 11 w 13"/>
                  <a:gd name="T3" fmla="*/ 12 h 12"/>
                  <a:gd name="T4" fmla="*/ 13 w 13"/>
                  <a:gd name="T5" fmla="*/ 1 h 12"/>
                  <a:gd name="T6" fmla="*/ 1 w 13"/>
                  <a:gd name="T7" fmla="*/ 0 h 12"/>
                  <a:gd name="T8" fmla="*/ 0 w 13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3" name="Freeform 38"/>
              <p:cNvSpPr>
                <a:spLocks/>
              </p:cNvSpPr>
              <p:nvPr/>
            </p:nvSpPr>
            <p:spPr bwMode="auto">
              <a:xfrm>
                <a:off x="1479" y="3414"/>
                <a:ext cx="14" cy="13"/>
              </a:xfrm>
              <a:custGeom>
                <a:avLst/>
                <a:gdLst>
                  <a:gd name="T0" fmla="*/ 0 w 14"/>
                  <a:gd name="T1" fmla="*/ 11 h 13"/>
                  <a:gd name="T2" fmla="*/ 11 w 14"/>
                  <a:gd name="T3" fmla="*/ 13 h 13"/>
                  <a:gd name="T4" fmla="*/ 14 w 14"/>
                  <a:gd name="T5" fmla="*/ 1 h 13"/>
                  <a:gd name="T6" fmla="*/ 2 w 14"/>
                  <a:gd name="T7" fmla="*/ 0 h 13"/>
                  <a:gd name="T8" fmla="*/ 0 w 14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4" y="1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4" name="Freeform 39"/>
              <p:cNvSpPr>
                <a:spLocks/>
              </p:cNvSpPr>
              <p:nvPr/>
            </p:nvSpPr>
            <p:spPr bwMode="auto">
              <a:xfrm>
                <a:off x="1483" y="3391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1 w 13"/>
                  <a:gd name="T3" fmla="*/ 13 h 13"/>
                  <a:gd name="T4" fmla="*/ 11 w 13"/>
                  <a:gd name="T5" fmla="*/ 5 h 13"/>
                  <a:gd name="T6" fmla="*/ 13 w 13"/>
                  <a:gd name="T7" fmla="*/ 1 h 13"/>
                  <a:gd name="T8" fmla="*/ 1 w 13"/>
                  <a:gd name="T9" fmla="*/ 0 h 13"/>
                  <a:gd name="T10" fmla="*/ 0 w 13"/>
                  <a:gd name="T11" fmla="*/ 5 h 13"/>
                  <a:gd name="T12" fmla="*/ 0 w 13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1" y="5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5" name="Freeform 40"/>
              <p:cNvSpPr>
                <a:spLocks/>
              </p:cNvSpPr>
              <p:nvPr/>
            </p:nvSpPr>
            <p:spPr bwMode="auto">
              <a:xfrm>
                <a:off x="1486" y="3369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1 w 13"/>
                  <a:gd name="T3" fmla="*/ 12 h 12"/>
                  <a:gd name="T4" fmla="*/ 13 w 13"/>
                  <a:gd name="T5" fmla="*/ 2 h 12"/>
                  <a:gd name="T6" fmla="*/ 1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6" name="Freeform 41"/>
              <p:cNvSpPr>
                <a:spLocks/>
              </p:cNvSpPr>
              <p:nvPr/>
            </p:nvSpPr>
            <p:spPr bwMode="auto">
              <a:xfrm>
                <a:off x="1489" y="3346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11 w 12"/>
                  <a:gd name="T3" fmla="*/ 13 h 13"/>
                  <a:gd name="T4" fmla="*/ 12 w 12"/>
                  <a:gd name="T5" fmla="*/ 2 h 13"/>
                  <a:gd name="T6" fmla="*/ 1 w 12"/>
                  <a:gd name="T7" fmla="*/ 0 h 13"/>
                  <a:gd name="T8" fmla="*/ 0 w 12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2"/>
                    </a:moveTo>
                    <a:lnTo>
                      <a:pt x="11" y="13"/>
                    </a:lnTo>
                    <a:lnTo>
                      <a:pt x="12" y="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7" name="Freeform 42"/>
              <p:cNvSpPr>
                <a:spLocks/>
              </p:cNvSpPr>
              <p:nvPr/>
            </p:nvSpPr>
            <p:spPr bwMode="auto">
              <a:xfrm>
                <a:off x="1493" y="3324"/>
                <a:ext cx="13" cy="12"/>
              </a:xfrm>
              <a:custGeom>
                <a:avLst/>
                <a:gdLst>
                  <a:gd name="T0" fmla="*/ 0 w 13"/>
                  <a:gd name="T1" fmla="*/ 11 h 12"/>
                  <a:gd name="T2" fmla="*/ 11 w 13"/>
                  <a:gd name="T3" fmla="*/ 12 h 12"/>
                  <a:gd name="T4" fmla="*/ 11 w 13"/>
                  <a:gd name="T5" fmla="*/ 4 h 12"/>
                  <a:gd name="T6" fmla="*/ 13 w 13"/>
                  <a:gd name="T7" fmla="*/ 1 h 12"/>
                  <a:gd name="T8" fmla="*/ 1 w 13"/>
                  <a:gd name="T9" fmla="*/ 0 h 12"/>
                  <a:gd name="T10" fmla="*/ 0 w 13"/>
                  <a:gd name="T11" fmla="*/ 4 h 12"/>
                  <a:gd name="T12" fmla="*/ 0 w 13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1" y="4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8" name="Freeform 43"/>
              <p:cNvSpPr>
                <a:spLocks/>
              </p:cNvSpPr>
              <p:nvPr/>
            </p:nvSpPr>
            <p:spPr bwMode="auto">
              <a:xfrm>
                <a:off x="1496" y="3301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1 w 13"/>
                  <a:gd name="T3" fmla="*/ 13 h 13"/>
                  <a:gd name="T4" fmla="*/ 13 w 13"/>
                  <a:gd name="T5" fmla="*/ 1 h 13"/>
                  <a:gd name="T6" fmla="*/ 1 w 13"/>
                  <a:gd name="T7" fmla="*/ 0 h 13"/>
                  <a:gd name="T8" fmla="*/ 0 w 13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99" name="Freeform 44"/>
              <p:cNvSpPr>
                <a:spLocks/>
              </p:cNvSpPr>
              <p:nvPr/>
            </p:nvSpPr>
            <p:spPr bwMode="auto">
              <a:xfrm>
                <a:off x="1499" y="3278"/>
                <a:ext cx="12" cy="13"/>
              </a:xfrm>
              <a:custGeom>
                <a:avLst/>
                <a:gdLst>
                  <a:gd name="T0" fmla="*/ 0 w 12"/>
                  <a:gd name="T1" fmla="*/ 11 h 13"/>
                  <a:gd name="T2" fmla="*/ 11 w 12"/>
                  <a:gd name="T3" fmla="*/ 13 h 13"/>
                  <a:gd name="T4" fmla="*/ 12 w 12"/>
                  <a:gd name="T5" fmla="*/ 1 h 13"/>
                  <a:gd name="T6" fmla="*/ 1 w 12"/>
                  <a:gd name="T7" fmla="*/ 0 h 13"/>
                  <a:gd name="T8" fmla="*/ 0 w 12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0" name="Freeform 45"/>
              <p:cNvSpPr>
                <a:spLocks/>
              </p:cNvSpPr>
              <p:nvPr/>
            </p:nvSpPr>
            <p:spPr bwMode="auto">
              <a:xfrm>
                <a:off x="1501" y="3255"/>
                <a:ext cx="15" cy="13"/>
              </a:xfrm>
              <a:custGeom>
                <a:avLst/>
                <a:gdLst>
                  <a:gd name="T0" fmla="*/ 0 w 15"/>
                  <a:gd name="T1" fmla="*/ 11 h 13"/>
                  <a:gd name="T2" fmla="*/ 12 w 15"/>
                  <a:gd name="T3" fmla="*/ 13 h 13"/>
                  <a:gd name="T4" fmla="*/ 13 w 15"/>
                  <a:gd name="T5" fmla="*/ 4 h 13"/>
                  <a:gd name="T6" fmla="*/ 15 w 15"/>
                  <a:gd name="T7" fmla="*/ 1 h 13"/>
                  <a:gd name="T8" fmla="*/ 3 w 15"/>
                  <a:gd name="T9" fmla="*/ 0 h 13"/>
                  <a:gd name="T10" fmla="*/ 2 w 15"/>
                  <a:gd name="T11" fmla="*/ 4 h 13"/>
                  <a:gd name="T12" fmla="*/ 0 w 15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3"/>
                  <a:gd name="T23" fmla="*/ 15 w 15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3">
                    <a:moveTo>
                      <a:pt x="0" y="11"/>
                    </a:moveTo>
                    <a:lnTo>
                      <a:pt x="12" y="13"/>
                    </a:lnTo>
                    <a:lnTo>
                      <a:pt x="13" y="4"/>
                    </a:lnTo>
                    <a:lnTo>
                      <a:pt x="15" y="1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1" name="Freeform 46"/>
              <p:cNvSpPr>
                <a:spLocks/>
              </p:cNvSpPr>
              <p:nvPr/>
            </p:nvSpPr>
            <p:spPr bwMode="auto">
              <a:xfrm>
                <a:off x="1506" y="3233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1 w 13"/>
                  <a:gd name="T3" fmla="*/ 12 h 12"/>
                  <a:gd name="T4" fmla="*/ 13 w 13"/>
                  <a:gd name="T5" fmla="*/ 2 h 12"/>
                  <a:gd name="T6" fmla="*/ 1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2" name="Freeform 47"/>
              <p:cNvSpPr>
                <a:spLocks/>
              </p:cNvSpPr>
              <p:nvPr/>
            </p:nvSpPr>
            <p:spPr bwMode="auto">
              <a:xfrm>
                <a:off x="1509" y="3211"/>
                <a:ext cx="12" cy="12"/>
              </a:xfrm>
              <a:custGeom>
                <a:avLst/>
                <a:gdLst>
                  <a:gd name="T0" fmla="*/ 0 w 12"/>
                  <a:gd name="T1" fmla="*/ 11 h 12"/>
                  <a:gd name="T2" fmla="*/ 11 w 12"/>
                  <a:gd name="T3" fmla="*/ 12 h 12"/>
                  <a:gd name="T4" fmla="*/ 12 w 12"/>
                  <a:gd name="T5" fmla="*/ 1 h 12"/>
                  <a:gd name="T6" fmla="*/ 1 w 12"/>
                  <a:gd name="T7" fmla="*/ 0 h 12"/>
                  <a:gd name="T8" fmla="*/ 0 w 12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2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3" name="Freeform 48"/>
              <p:cNvSpPr>
                <a:spLocks/>
              </p:cNvSpPr>
              <p:nvPr/>
            </p:nvSpPr>
            <p:spPr bwMode="auto">
              <a:xfrm>
                <a:off x="1513" y="3188"/>
                <a:ext cx="13" cy="12"/>
              </a:xfrm>
              <a:custGeom>
                <a:avLst/>
                <a:gdLst>
                  <a:gd name="T0" fmla="*/ 0 w 13"/>
                  <a:gd name="T1" fmla="*/ 11 h 12"/>
                  <a:gd name="T2" fmla="*/ 11 w 13"/>
                  <a:gd name="T3" fmla="*/ 12 h 12"/>
                  <a:gd name="T4" fmla="*/ 13 w 13"/>
                  <a:gd name="T5" fmla="*/ 2 h 12"/>
                  <a:gd name="T6" fmla="*/ 13 w 13"/>
                  <a:gd name="T7" fmla="*/ 1 h 12"/>
                  <a:gd name="T8" fmla="*/ 1 w 13"/>
                  <a:gd name="T9" fmla="*/ 0 h 12"/>
                  <a:gd name="T10" fmla="*/ 1 w 13"/>
                  <a:gd name="T11" fmla="*/ 2 h 12"/>
                  <a:gd name="T12" fmla="*/ 0 w 13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11"/>
                    </a:moveTo>
                    <a:lnTo>
                      <a:pt x="11" y="1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4" name="Freeform 49"/>
              <p:cNvSpPr>
                <a:spLocks/>
              </p:cNvSpPr>
              <p:nvPr/>
            </p:nvSpPr>
            <p:spPr bwMode="auto">
              <a:xfrm>
                <a:off x="1516" y="3165"/>
                <a:ext cx="14" cy="13"/>
              </a:xfrm>
              <a:custGeom>
                <a:avLst/>
                <a:gdLst>
                  <a:gd name="T0" fmla="*/ 0 w 14"/>
                  <a:gd name="T1" fmla="*/ 11 h 13"/>
                  <a:gd name="T2" fmla="*/ 11 w 14"/>
                  <a:gd name="T3" fmla="*/ 13 h 13"/>
                  <a:gd name="T4" fmla="*/ 14 w 14"/>
                  <a:gd name="T5" fmla="*/ 1 h 13"/>
                  <a:gd name="T6" fmla="*/ 3 w 14"/>
                  <a:gd name="T7" fmla="*/ 0 h 13"/>
                  <a:gd name="T8" fmla="*/ 0 w 14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4" y="1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5" name="Freeform 50"/>
              <p:cNvSpPr>
                <a:spLocks/>
              </p:cNvSpPr>
              <p:nvPr/>
            </p:nvSpPr>
            <p:spPr bwMode="auto">
              <a:xfrm>
                <a:off x="1520" y="3142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1 w 13"/>
                  <a:gd name="T3" fmla="*/ 13 h 13"/>
                  <a:gd name="T4" fmla="*/ 13 w 13"/>
                  <a:gd name="T5" fmla="*/ 1 h 13"/>
                  <a:gd name="T6" fmla="*/ 1 w 13"/>
                  <a:gd name="T7" fmla="*/ 0 h 13"/>
                  <a:gd name="T8" fmla="*/ 0 w 13"/>
                  <a:gd name="T9" fmla="*/ 1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3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6" name="Freeform 51"/>
              <p:cNvSpPr>
                <a:spLocks/>
              </p:cNvSpPr>
              <p:nvPr/>
            </p:nvSpPr>
            <p:spPr bwMode="auto">
              <a:xfrm>
                <a:off x="1524" y="3120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12 w 12"/>
                  <a:gd name="T3" fmla="*/ 13 h 13"/>
                  <a:gd name="T4" fmla="*/ 12 w 12"/>
                  <a:gd name="T5" fmla="*/ 5 h 13"/>
                  <a:gd name="T6" fmla="*/ 12 w 12"/>
                  <a:gd name="T7" fmla="*/ 2 h 13"/>
                  <a:gd name="T8" fmla="*/ 2 w 12"/>
                  <a:gd name="T9" fmla="*/ 0 h 13"/>
                  <a:gd name="T10" fmla="*/ 0 w 12"/>
                  <a:gd name="T11" fmla="*/ 5 h 13"/>
                  <a:gd name="T12" fmla="*/ 0 w 1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3"/>
                  <a:gd name="T23" fmla="*/ 12 w 1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3">
                    <a:moveTo>
                      <a:pt x="0" y="12"/>
                    </a:moveTo>
                    <a:lnTo>
                      <a:pt x="12" y="13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7" name="Freeform 52"/>
              <p:cNvSpPr>
                <a:spLocks/>
              </p:cNvSpPr>
              <p:nvPr/>
            </p:nvSpPr>
            <p:spPr bwMode="auto">
              <a:xfrm>
                <a:off x="1529" y="3097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0 w 11"/>
                  <a:gd name="T3" fmla="*/ 13 h 13"/>
                  <a:gd name="T4" fmla="*/ 11 w 11"/>
                  <a:gd name="T5" fmla="*/ 2 h 13"/>
                  <a:gd name="T6" fmla="*/ 1 w 11"/>
                  <a:gd name="T7" fmla="*/ 0 h 13"/>
                  <a:gd name="T8" fmla="*/ 0 w 11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0" y="12"/>
                    </a:moveTo>
                    <a:lnTo>
                      <a:pt x="10" y="13"/>
                    </a:lnTo>
                    <a:lnTo>
                      <a:pt x="11" y="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8" name="Freeform 53"/>
              <p:cNvSpPr>
                <a:spLocks/>
              </p:cNvSpPr>
              <p:nvPr/>
            </p:nvSpPr>
            <p:spPr bwMode="auto">
              <a:xfrm>
                <a:off x="1533" y="3075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10 w 11"/>
                  <a:gd name="T3" fmla="*/ 12 h 12"/>
                  <a:gd name="T4" fmla="*/ 11 w 11"/>
                  <a:gd name="T5" fmla="*/ 1 h 12"/>
                  <a:gd name="T6" fmla="*/ 1 w 11"/>
                  <a:gd name="T7" fmla="*/ 0 h 12"/>
                  <a:gd name="T8" fmla="*/ 0 w 1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1"/>
                    </a:moveTo>
                    <a:lnTo>
                      <a:pt x="10" y="12"/>
                    </a:lnTo>
                    <a:lnTo>
                      <a:pt x="11" y="1"/>
                    </a:lnTo>
                    <a:lnTo>
                      <a:pt x="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09" name="Freeform 54"/>
              <p:cNvSpPr>
                <a:spLocks/>
              </p:cNvSpPr>
              <p:nvPr/>
            </p:nvSpPr>
            <p:spPr bwMode="auto">
              <a:xfrm>
                <a:off x="1537" y="3052"/>
                <a:ext cx="13" cy="13"/>
              </a:xfrm>
              <a:custGeom>
                <a:avLst/>
                <a:gdLst>
                  <a:gd name="T0" fmla="*/ 0 w 13"/>
                  <a:gd name="T1" fmla="*/ 11 h 13"/>
                  <a:gd name="T2" fmla="*/ 10 w 13"/>
                  <a:gd name="T3" fmla="*/ 13 h 13"/>
                  <a:gd name="T4" fmla="*/ 12 w 13"/>
                  <a:gd name="T5" fmla="*/ 10 h 13"/>
                  <a:gd name="T6" fmla="*/ 13 w 13"/>
                  <a:gd name="T7" fmla="*/ 3 h 13"/>
                  <a:gd name="T8" fmla="*/ 3 w 13"/>
                  <a:gd name="T9" fmla="*/ 0 h 13"/>
                  <a:gd name="T10" fmla="*/ 0 w 13"/>
                  <a:gd name="T11" fmla="*/ 10 h 13"/>
                  <a:gd name="T12" fmla="*/ 0 w 13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0" y="11"/>
                    </a:moveTo>
                    <a:lnTo>
                      <a:pt x="10" y="13"/>
                    </a:lnTo>
                    <a:lnTo>
                      <a:pt x="12" y="10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0" name="Freeform 55"/>
              <p:cNvSpPr>
                <a:spLocks/>
              </p:cNvSpPr>
              <p:nvPr/>
            </p:nvSpPr>
            <p:spPr bwMode="auto">
              <a:xfrm>
                <a:off x="1541" y="3029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4 h 14"/>
                  <a:gd name="T6" fmla="*/ 13 w 13"/>
                  <a:gd name="T7" fmla="*/ 3 h 14"/>
                  <a:gd name="T8" fmla="*/ 3 w 13"/>
                  <a:gd name="T9" fmla="*/ 0 h 14"/>
                  <a:gd name="T10" fmla="*/ 2 w 13"/>
                  <a:gd name="T11" fmla="*/ 4 h 14"/>
                  <a:gd name="T12" fmla="*/ 0 w 13"/>
                  <a:gd name="T13" fmla="*/ 1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4"/>
                  <a:gd name="T23" fmla="*/ 13 w 1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1" name="Freeform 56"/>
              <p:cNvSpPr>
                <a:spLocks/>
              </p:cNvSpPr>
              <p:nvPr/>
            </p:nvSpPr>
            <p:spPr bwMode="auto">
              <a:xfrm>
                <a:off x="1547" y="3007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2" name="Freeform 57"/>
              <p:cNvSpPr>
                <a:spLocks/>
              </p:cNvSpPr>
              <p:nvPr/>
            </p:nvSpPr>
            <p:spPr bwMode="auto">
              <a:xfrm>
                <a:off x="1553" y="2984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3" name="Freeform 58"/>
              <p:cNvSpPr>
                <a:spLocks/>
              </p:cNvSpPr>
              <p:nvPr/>
            </p:nvSpPr>
            <p:spPr bwMode="auto">
              <a:xfrm>
                <a:off x="1559" y="2963"/>
                <a:ext cx="12" cy="14"/>
              </a:xfrm>
              <a:custGeom>
                <a:avLst/>
                <a:gdLst>
                  <a:gd name="T0" fmla="*/ 0 w 12"/>
                  <a:gd name="T1" fmla="*/ 11 h 14"/>
                  <a:gd name="T2" fmla="*/ 10 w 12"/>
                  <a:gd name="T3" fmla="*/ 14 h 14"/>
                  <a:gd name="T4" fmla="*/ 12 w 12"/>
                  <a:gd name="T5" fmla="*/ 3 h 14"/>
                  <a:gd name="T6" fmla="*/ 2 w 12"/>
                  <a:gd name="T7" fmla="*/ 0 h 14"/>
                  <a:gd name="T8" fmla="*/ 0 w 12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2" y="3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4" name="Freeform 59"/>
              <p:cNvSpPr>
                <a:spLocks/>
              </p:cNvSpPr>
              <p:nvPr/>
            </p:nvSpPr>
            <p:spPr bwMode="auto">
              <a:xfrm>
                <a:off x="1566" y="2942"/>
                <a:ext cx="13" cy="12"/>
              </a:xfrm>
              <a:custGeom>
                <a:avLst/>
                <a:gdLst>
                  <a:gd name="T0" fmla="*/ 0 w 13"/>
                  <a:gd name="T1" fmla="*/ 10 h 12"/>
                  <a:gd name="T2" fmla="*/ 10 w 13"/>
                  <a:gd name="T3" fmla="*/ 12 h 12"/>
                  <a:gd name="T4" fmla="*/ 13 w 13"/>
                  <a:gd name="T5" fmla="*/ 2 h 12"/>
                  <a:gd name="T6" fmla="*/ 3 w 13"/>
                  <a:gd name="T7" fmla="*/ 0 h 12"/>
                  <a:gd name="T8" fmla="*/ 0 w 13"/>
                  <a:gd name="T9" fmla="*/ 1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2"/>
                  <a:gd name="T17" fmla="*/ 13 w 1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2">
                    <a:moveTo>
                      <a:pt x="0" y="10"/>
                    </a:moveTo>
                    <a:lnTo>
                      <a:pt x="10" y="12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5" name="Freeform 60"/>
              <p:cNvSpPr>
                <a:spLocks/>
              </p:cNvSpPr>
              <p:nvPr/>
            </p:nvSpPr>
            <p:spPr bwMode="auto">
              <a:xfrm>
                <a:off x="1573" y="2919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4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6" name="Freeform 61"/>
              <p:cNvSpPr>
                <a:spLocks/>
              </p:cNvSpPr>
              <p:nvPr/>
            </p:nvSpPr>
            <p:spPr bwMode="auto">
              <a:xfrm>
                <a:off x="1583" y="2899"/>
                <a:ext cx="13" cy="14"/>
              </a:xfrm>
              <a:custGeom>
                <a:avLst/>
                <a:gdLst>
                  <a:gd name="T0" fmla="*/ 0 w 13"/>
                  <a:gd name="T1" fmla="*/ 10 h 14"/>
                  <a:gd name="T2" fmla="*/ 8 w 13"/>
                  <a:gd name="T3" fmla="*/ 14 h 14"/>
                  <a:gd name="T4" fmla="*/ 13 w 13"/>
                  <a:gd name="T5" fmla="*/ 4 h 14"/>
                  <a:gd name="T6" fmla="*/ 4 w 13"/>
                  <a:gd name="T7" fmla="*/ 0 h 14"/>
                  <a:gd name="T8" fmla="*/ 0 w 13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0"/>
                    </a:moveTo>
                    <a:lnTo>
                      <a:pt x="8" y="14"/>
                    </a:lnTo>
                    <a:lnTo>
                      <a:pt x="13" y="4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7" name="Freeform 62"/>
              <p:cNvSpPr>
                <a:spLocks/>
              </p:cNvSpPr>
              <p:nvPr/>
            </p:nvSpPr>
            <p:spPr bwMode="auto">
              <a:xfrm>
                <a:off x="1593" y="2877"/>
                <a:ext cx="16" cy="17"/>
              </a:xfrm>
              <a:custGeom>
                <a:avLst/>
                <a:gdLst>
                  <a:gd name="T0" fmla="*/ 0 w 16"/>
                  <a:gd name="T1" fmla="*/ 12 h 17"/>
                  <a:gd name="T2" fmla="*/ 8 w 16"/>
                  <a:gd name="T3" fmla="*/ 17 h 17"/>
                  <a:gd name="T4" fmla="*/ 13 w 16"/>
                  <a:gd name="T5" fmla="*/ 12 h 17"/>
                  <a:gd name="T6" fmla="*/ 16 w 16"/>
                  <a:gd name="T7" fmla="*/ 7 h 17"/>
                  <a:gd name="T8" fmla="*/ 7 w 16"/>
                  <a:gd name="T9" fmla="*/ 0 h 17"/>
                  <a:gd name="T10" fmla="*/ 4 w 16"/>
                  <a:gd name="T11" fmla="*/ 3 h 17"/>
                  <a:gd name="T12" fmla="*/ 0 w 16"/>
                  <a:gd name="T13" fmla="*/ 12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0" y="12"/>
                    </a:moveTo>
                    <a:lnTo>
                      <a:pt x="8" y="17"/>
                    </a:lnTo>
                    <a:lnTo>
                      <a:pt x="13" y="12"/>
                    </a:lnTo>
                    <a:lnTo>
                      <a:pt x="16" y="7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8" name="Freeform 63"/>
              <p:cNvSpPr>
                <a:spLocks/>
              </p:cNvSpPr>
              <p:nvPr/>
            </p:nvSpPr>
            <p:spPr bwMode="auto">
              <a:xfrm>
                <a:off x="1609" y="2861"/>
                <a:ext cx="15" cy="16"/>
              </a:xfrm>
              <a:custGeom>
                <a:avLst/>
                <a:gdLst>
                  <a:gd name="T0" fmla="*/ 0 w 15"/>
                  <a:gd name="T1" fmla="*/ 8 h 16"/>
                  <a:gd name="T2" fmla="*/ 7 w 15"/>
                  <a:gd name="T3" fmla="*/ 16 h 16"/>
                  <a:gd name="T4" fmla="*/ 15 w 15"/>
                  <a:gd name="T5" fmla="*/ 9 h 16"/>
                  <a:gd name="T6" fmla="*/ 14 w 15"/>
                  <a:gd name="T7" fmla="*/ 10 h 16"/>
                  <a:gd name="T8" fmla="*/ 10 w 15"/>
                  <a:gd name="T9" fmla="*/ 0 h 16"/>
                  <a:gd name="T10" fmla="*/ 7 w 15"/>
                  <a:gd name="T11" fmla="*/ 0 h 16"/>
                  <a:gd name="T12" fmla="*/ 0 w 1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6"/>
                  <a:gd name="T23" fmla="*/ 15 w 1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6">
                    <a:moveTo>
                      <a:pt x="0" y="8"/>
                    </a:moveTo>
                    <a:lnTo>
                      <a:pt x="7" y="16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19" name="Freeform 64"/>
              <p:cNvSpPr>
                <a:spLocks/>
              </p:cNvSpPr>
              <p:nvPr/>
            </p:nvSpPr>
            <p:spPr bwMode="auto">
              <a:xfrm>
                <a:off x="1630" y="2856"/>
                <a:ext cx="13" cy="13"/>
              </a:xfrm>
              <a:custGeom>
                <a:avLst/>
                <a:gdLst>
                  <a:gd name="T0" fmla="*/ 1 w 13"/>
                  <a:gd name="T1" fmla="*/ 0 h 13"/>
                  <a:gd name="T2" fmla="*/ 0 w 13"/>
                  <a:gd name="T3" fmla="*/ 11 h 13"/>
                  <a:gd name="T4" fmla="*/ 10 w 13"/>
                  <a:gd name="T5" fmla="*/ 11 h 13"/>
                  <a:gd name="T6" fmla="*/ 11 w 13"/>
                  <a:gd name="T7" fmla="*/ 13 h 13"/>
                  <a:gd name="T8" fmla="*/ 13 w 13"/>
                  <a:gd name="T9" fmla="*/ 1 h 13"/>
                  <a:gd name="T10" fmla="*/ 11 w 13"/>
                  <a:gd name="T11" fmla="*/ 0 h 13"/>
                  <a:gd name="T12" fmla="*/ 1 w 13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3"/>
                  <a:gd name="T23" fmla="*/ 13 w 13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3">
                    <a:moveTo>
                      <a:pt x="1" y="0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0" name="Freeform 65"/>
              <p:cNvSpPr>
                <a:spLocks/>
              </p:cNvSpPr>
              <p:nvPr/>
            </p:nvSpPr>
            <p:spPr bwMode="auto">
              <a:xfrm>
                <a:off x="1650" y="2861"/>
                <a:ext cx="17" cy="16"/>
              </a:xfrm>
              <a:custGeom>
                <a:avLst/>
                <a:gdLst>
                  <a:gd name="T0" fmla="*/ 6 w 17"/>
                  <a:gd name="T1" fmla="*/ 0 h 16"/>
                  <a:gd name="T2" fmla="*/ 0 w 17"/>
                  <a:gd name="T3" fmla="*/ 9 h 16"/>
                  <a:gd name="T4" fmla="*/ 9 w 17"/>
                  <a:gd name="T5" fmla="*/ 15 h 16"/>
                  <a:gd name="T6" fmla="*/ 10 w 17"/>
                  <a:gd name="T7" fmla="*/ 16 h 16"/>
                  <a:gd name="T8" fmla="*/ 17 w 17"/>
                  <a:gd name="T9" fmla="*/ 8 h 16"/>
                  <a:gd name="T10" fmla="*/ 17 w 17"/>
                  <a:gd name="T11" fmla="*/ 6 h 16"/>
                  <a:gd name="T12" fmla="*/ 6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6"/>
                  <a:gd name="T23" fmla="*/ 17 w 1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6">
                    <a:moveTo>
                      <a:pt x="6" y="0"/>
                    </a:moveTo>
                    <a:lnTo>
                      <a:pt x="0" y="9"/>
                    </a:lnTo>
                    <a:lnTo>
                      <a:pt x="9" y="15"/>
                    </a:lnTo>
                    <a:lnTo>
                      <a:pt x="10" y="16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1" name="Freeform 66"/>
              <p:cNvSpPr>
                <a:spLocks/>
              </p:cNvSpPr>
              <p:nvPr/>
            </p:nvSpPr>
            <p:spPr bwMode="auto">
              <a:xfrm>
                <a:off x="1669" y="2876"/>
                <a:ext cx="15" cy="15"/>
              </a:xfrm>
              <a:custGeom>
                <a:avLst/>
                <a:gdLst>
                  <a:gd name="T0" fmla="*/ 7 w 15"/>
                  <a:gd name="T1" fmla="*/ 0 h 15"/>
                  <a:gd name="T2" fmla="*/ 0 w 15"/>
                  <a:gd name="T3" fmla="*/ 8 h 15"/>
                  <a:gd name="T4" fmla="*/ 2 w 15"/>
                  <a:gd name="T5" fmla="*/ 11 h 15"/>
                  <a:gd name="T6" fmla="*/ 7 w 15"/>
                  <a:gd name="T7" fmla="*/ 15 h 15"/>
                  <a:gd name="T8" fmla="*/ 15 w 15"/>
                  <a:gd name="T9" fmla="*/ 8 h 15"/>
                  <a:gd name="T10" fmla="*/ 11 w 15"/>
                  <a:gd name="T11" fmla="*/ 3 h 15"/>
                  <a:gd name="T12" fmla="*/ 7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7" y="0"/>
                    </a:moveTo>
                    <a:lnTo>
                      <a:pt x="0" y="8"/>
                    </a:lnTo>
                    <a:lnTo>
                      <a:pt x="2" y="11"/>
                    </a:lnTo>
                    <a:lnTo>
                      <a:pt x="7" y="15"/>
                    </a:lnTo>
                    <a:lnTo>
                      <a:pt x="15" y="8"/>
                    </a:lnTo>
                    <a:lnTo>
                      <a:pt x="11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2" name="Freeform 67"/>
              <p:cNvSpPr>
                <a:spLocks/>
              </p:cNvSpPr>
              <p:nvPr/>
            </p:nvSpPr>
            <p:spPr bwMode="auto">
              <a:xfrm>
                <a:off x="1683" y="2893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7 h 16"/>
                  <a:gd name="T4" fmla="*/ 1 w 16"/>
                  <a:gd name="T5" fmla="*/ 8 h 16"/>
                  <a:gd name="T6" fmla="*/ 7 w 16"/>
                  <a:gd name="T7" fmla="*/ 16 h 16"/>
                  <a:gd name="T8" fmla="*/ 16 w 16"/>
                  <a:gd name="T9" fmla="*/ 8 h 16"/>
                  <a:gd name="T10" fmla="*/ 10 w 16"/>
                  <a:gd name="T11" fmla="*/ 0 h 16"/>
                  <a:gd name="T12" fmla="*/ 8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8" y="0"/>
                    </a:moveTo>
                    <a:lnTo>
                      <a:pt x="0" y="7"/>
                    </a:lnTo>
                    <a:lnTo>
                      <a:pt x="1" y="8"/>
                    </a:lnTo>
                    <a:lnTo>
                      <a:pt x="7" y="16"/>
                    </a:lnTo>
                    <a:lnTo>
                      <a:pt x="16" y="8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3" name="Freeform 68"/>
              <p:cNvSpPr>
                <a:spLocks/>
              </p:cNvSpPr>
              <p:nvPr/>
            </p:nvSpPr>
            <p:spPr bwMode="auto">
              <a:xfrm>
                <a:off x="1697" y="2910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0 w 16"/>
                  <a:gd name="T3" fmla="*/ 7 h 17"/>
                  <a:gd name="T4" fmla="*/ 2 w 16"/>
                  <a:gd name="T5" fmla="*/ 10 h 17"/>
                  <a:gd name="T6" fmla="*/ 7 w 16"/>
                  <a:gd name="T7" fmla="*/ 17 h 17"/>
                  <a:gd name="T8" fmla="*/ 16 w 16"/>
                  <a:gd name="T9" fmla="*/ 11 h 17"/>
                  <a:gd name="T10" fmla="*/ 10 w 16"/>
                  <a:gd name="T11" fmla="*/ 1 h 17"/>
                  <a:gd name="T12" fmla="*/ 9 w 16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9" y="0"/>
                    </a:moveTo>
                    <a:lnTo>
                      <a:pt x="0" y="7"/>
                    </a:lnTo>
                    <a:lnTo>
                      <a:pt x="2" y="10"/>
                    </a:lnTo>
                    <a:lnTo>
                      <a:pt x="7" y="17"/>
                    </a:lnTo>
                    <a:lnTo>
                      <a:pt x="16" y="11"/>
                    </a:lnTo>
                    <a:lnTo>
                      <a:pt x="10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4" name="Freeform 69"/>
              <p:cNvSpPr>
                <a:spLocks/>
              </p:cNvSpPr>
              <p:nvPr/>
            </p:nvSpPr>
            <p:spPr bwMode="auto">
              <a:xfrm>
                <a:off x="1710" y="2930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0 w 16"/>
                  <a:gd name="T3" fmla="*/ 6 h 16"/>
                  <a:gd name="T4" fmla="*/ 3 w 16"/>
                  <a:gd name="T5" fmla="*/ 10 h 16"/>
                  <a:gd name="T6" fmla="*/ 7 w 16"/>
                  <a:gd name="T7" fmla="*/ 16 h 16"/>
                  <a:gd name="T8" fmla="*/ 16 w 16"/>
                  <a:gd name="T9" fmla="*/ 10 h 16"/>
                  <a:gd name="T10" fmla="*/ 11 w 16"/>
                  <a:gd name="T11" fmla="*/ 2 h 16"/>
                  <a:gd name="T12" fmla="*/ 9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9" y="0"/>
                    </a:moveTo>
                    <a:lnTo>
                      <a:pt x="0" y="6"/>
                    </a:lnTo>
                    <a:lnTo>
                      <a:pt x="3" y="10"/>
                    </a:lnTo>
                    <a:lnTo>
                      <a:pt x="7" y="16"/>
                    </a:lnTo>
                    <a:lnTo>
                      <a:pt x="16" y="10"/>
                    </a:lnTo>
                    <a:lnTo>
                      <a:pt x="11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5" name="Freeform 70"/>
              <p:cNvSpPr>
                <a:spLocks/>
              </p:cNvSpPr>
              <p:nvPr/>
            </p:nvSpPr>
            <p:spPr bwMode="auto">
              <a:xfrm>
                <a:off x="1723" y="2950"/>
                <a:ext cx="14" cy="14"/>
              </a:xfrm>
              <a:custGeom>
                <a:avLst/>
                <a:gdLst>
                  <a:gd name="T0" fmla="*/ 8 w 14"/>
                  <a:gd name="T1" fmla="*/ 0 h 14"/>
                  <a:gd name="T2" fmla="*/ 0 w 14"/>
                  <a:gd name="T3" fmla="*/ 6 h 14"/>
                  <a:gd name="T4" fmla="*/ 4 w 14"/>
                  <a:gd name="T5" fmla="*/ 14 h 14"/>
                  <a:gd name="T6" fmla="*/ 6 w 14"/>
                  <a:gd name="T7" fmla="*/ 14 h 14"/>
                  <a:gd name="T8" fmla="*/ 14 w 14"/>
                  <a:gd name="T9" fmla="*/ 9 h 14"/>
                  <a:gd name="T10" fmla="*/ 13 w 14"/>
                  <a:gd name="T11" fmla="*/ 6 h 14"/>
                  <a:gd name="T12" fmla="*/ 8 w 1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8" y="0"/>
                    </a:moveTo>
                    <a:lnTo>
                      <a:pt x="0" y="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6" name="Freeform 71"/>
              <p:cNvSpPr>
                <a:spLocks/>
              </p:cNvSpPr>
              <p:nvPr/>
            </p:nvSpPr>
            <p:spPr bwMode="auto">
              <a:xfrm>
                <a:off x="1734" y="2969"/>
                <a:ext cx="15" cy="15"/>
              </a:xfrm>
              <a:custGeom>
                <a:avLst/>
                <a:gdLst>
                  <a:gd name="T0" fmla="*/ 9 w 15"/>
                  <a:gd name="T1" fmla="*/ 0 h 15"/>
                  <a:gd name="T2" fmla="*/ 0 w 15"/>
                  <a:gd name="T3" fmla="*/ 5 h 15"/>
                  <a:gd name="T4" fmla="*/ 6 w 15"/>
                  <a:gd name="T5" fmla="*/ 15 h 15"/>
                  <a:gd name="T6" fmla="*/ 15 w 15"/>
                  <a:gd name="T7" fmla="*/ 10 h 15"/>
                  <a:gd name="T8" fmla="*/ 9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9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5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7" name="Freeform 72"/>
              <p:cNvSpPr>
                <a:spLocks/>
              </p:cNvSpPr>
              <p:nvPr/>
            </p:nvSpPr>
            <p:spPr bwMode="auto">
              <a:xfrm>
                <a:off x="1746" y="2989"/>
                <a:ext cx="14" cy="15"/>
              </a:xfrm>
              <a:custGeom>
                <a:avLst/>
                <a:gdLst>
                  <a:gd name="T0" fmla="*/ 8 w 14"/>
                  <a:gd name="T1" fmla="*/ 0 h 15"/>
                  <a:gd name="T2" fmla="*/ 0 w 14"/>
                  <a:gd name="T3" fmla="*/ 5 h 15"/>
                  <a:gd name="T4" fmla="*/ 5 w 14"/>
                  <a:gd name="T5" fmla="*/ 15 h 15"/>
                  <a:gd name="T6" fmla="*/ 14 w 14"/>
                  <a:gd name="T7" fmla="*/ 10 h 15"/>
                  <a:gd name="T8" fmla="*/ 8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8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8" name="Freeform 73"/>
              <p:cNvSpPr>
                <a:spLocks/>
              </p:cNvSpPr>
              <p:nvPr/>
            </p:nvSpPr>
            <p:spPr bwMode="auto">
              <a:xfrm>
                <a:off x="1757" y="3009"/>
                <a:ext cx="14" cy="16"/>
              </a:xfrm>
              <a:custGeom>
                <a:avLst/>
                <a:gdLst>
                  <a:gd name="T0" fmla="*/ 9 w 14"/>
                  <a:gd name="T1" fmla="*/ 0 h 16"/>
                  <a:gd name="T2" fmla="*/ 0 w 14"/>
                  <a:gd name="T3" fmla="*/ 5 h 16"/>
                  <a:gd name="T4" fmla="*/ 2 w 14"/>
                  <a:gd name="T5" fmla="*/ 10 h 16"/>
                  <a:gd name="T6" fmla="*/ 6 w 14"/>
                  <a:gd name="T7" fmla="*/ 16 h 16"/>
                  <a:gd name="T8" fmla="*/ 14 w 14"/>
                  <a:gd name="T9" fmla="*/ 10 h 16"/>
                  <a:gd name="T10" fmla="*/ 10 w 14"/>
                  <a:gd name="T11" fmla="*/ 1 h 16"/>
                  <a:gd name="T12" fmla="*/ 9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9" y="0"/>
                    </a:moveTo>
                    <a:lnTo>
                      <a:pt x="0" y="5"/>
                    </a:lnTo>
                    <a:lnTo>
                      <a:pt x="2" y="10"/>
                    </a:lnTo>
                    <a:lnTo>
                      <a:pt x="6" y="16"/>
                    </a:lnTo>
                    <a:lnTo>
                      <a:pt x="14" y="10"/>
                    </a:lnTo>
                    <a:lnTo>
                      <a:pt x="10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29" name="Freeform 74"/>
              <p:cNvSpPr>
                <a:spLocks/>
              </p:cNvSpPr>
              <p:nvPr/>
            </p:nvSpPr>
            <p:spPr bwMode="auto">
              <a:xfrm>
                <a:off x="1767" y="3029"/>
                <a:ext cx="14" cy="16"/>
              </a:xfrm>
              <a:custGeom>
                <a:avLst/>
                <a:gdLst>
                  <a:gd name="T0" fmla="*/ 9 w 14"/>
                  <a:gd name="T1" fmla="*/ 0 h 16"/>
                  <a:gd name="T2" fmla="*/ 0 w 14"/>
                  <a:gd name="T3" fmla="*/ 6 h 16"/>
                  <a:gd name="T4" fmla="*/ 6 w 14"/>
                  <a:gd name="T5" fmla="*/ 16 h 16"/>
                  <a:gd name="T6" fmla="*/ 14 w 14"/>
                  <a:gd name="T7" fmla="*/ 10 h 16"/>
                  <a:gd name="T8" fmla="*/ 9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9" y="0"/>
                    </a:moveTo>
                    <a:lnTo>
                      <a:pt x="0" y="6"/>
                    </a:lnTo>
                    <a:lnTo>
                      <a:pt x="6" y="16"/>
                    </a:lnTo>
                    <a:lnTo>
                      <a:pt x="14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0" name="Freeform 75"/>
              <p:cNvSpPr>
                <a:spLocks/>
              </p:cNvSpPr>
              <p:nvPr/>
            </p:nvSpPr>
            <p:spPr bwMode="auto">
              <a:xfrm>
                <a:off x="1777" y="3050"/>
                <a:ext cx="16" cy="15"/>
              </a:xfrm>
              <a:custGeom>
                <a:avLst/>
                <a:gdLst>
                  <a:gd name="T0" fmla="*/ 10 w 16"/>
                  <a:gd name="T1" fmla="*/ 0 h 15"/>
                  <a:gd name="T2" fmla="*/ 0 w 16"/>
                  <a:gd name="T3" fmla="*/ 5 h 15"/>
                  <a:gd name="T4" fmla="*/ 6 w 16"/>
                  <a:gd name="T5" fmla="*/ 15 h 15"/>
                  <a:gd name="T6" fmla="*/ 16 w 16"/>
                  <a:gd name="T7" fmla="*/ 10 h 15"/>
                  <a:gd name="T8" fmla="*/ 1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0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1" name="Freeform 76"/>
              <p:cNvSpPr>
                <a:spLocks/>
              </p:cNvSpPr>
              <p:nvPr/>
            </p:nvSpPr>
            <p:spPr bwMode="auto">
              <a:xfrm>
                <a:off x="1789" y="3070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5 h 15"/>
                  <a:gd name="T4" fmla="*/ 2 w 14"/>
                  <a:gd name="T5" fmla="*/ 12 h 15"/>
                  <a:gd name="T6" fmla="*/ 4 w 14"/>
                  <a:gd name="T7" fmla="*/ 15 h 15"/>
                  <a:gd name="T8" fmla="*/ 14 w 14"/>
                  <a:gd name="T9" fmla="*/ 10 h 15"/>
                  <a:gd name="T10" fmla="*/ 11 w 14"/>
                  <a:gd name="T11" fmla="*/ 3 h 15"/>
                  <a:gd name="T12" fmla="*/ 10 w 1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10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4" y="15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2" name="Freeform 77"/>
              <p:cNvSpPr>
                <a:spLocks/>
              </p:cNvSpPr>
              <p:nvPr/>
            </p:nvSpPr>
            <p:spPr bwMode="auto">
              <a:xfrm>
                <a:off x="1799" y="3090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5 h 16"/>
                  <a:gd name="T4" fmla="*/ 4 w 14"/>
                  <a:gd name="T5" fmla="*/ 16 h 16"/>
                  <a:gd name="T6" fmla="*/ 14 w 14"/>
                  <a:gd name="T7" fmla="*/ 12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5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3" name="Freeform 78"/>
              <p:cNvSpPr>
                <a:spLocks/>
              </p:cNvSpPr>
              <p:nvPr/>
            </p:nvSpPr>
            <p:spPr bwMode="auto">
              <a:xfrm>
                <a:off x="1809" y="3112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4" name="Freeform 79"/>
              <p:cNvSpPr>
                <a:spLocks/>
              </p:cNvSpPr>
              <p:nvPr/>
            </p:nvSpPr>
            <p:spPr bwMode="auto">
              <a:xfrm>
                <a:off x="1819" y="3132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5" name="Freeform 80"/>
              <p:cNvSpPr>
                <a:spLocks/>
              </p:cNvSpPr>
              <p:nvPr/>
            </p:nvSpPr>
            <p:spPr bwMode="auto">
              <a:xfrm>
                <a:off x="1829" y="3153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5 h 15"/>
                  <a:gd name="T4" fmla="*/ 4 w 14"/>
                  <a:gd name="T5" fmla="*/ 15 h 15"/>
                  <a:gd name="T6" fmla="*/ 14 w 14"/>
                  <a:gd name="T7" fmla="*/ 10 h 15"/>
                  <a:gd name="T8" fmla="*/ 1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10" y="0"/>
                    </a:moveTo>
                    <a:lnTo>
                      <a:pt x="0" y="5"/>
                    </a:lnTo>
                    <a:lnTo>
                      <a:pt x="4" y="15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6" name="Freeform 81"/>
              <p:cNvSpPr>
                <a:spLocks/>
              </p:cNvSpPr>
              <p:nvPr/>
            </p:nvSpPr>
            <p:spPr bwMode="auto">
              <a:xfrm>
                <a:off x="1837" y="3173"/>
                <a:ext cx="16" cy="15"/>
              </a:xfrm>
              <a:custGeom>
                <a:avLst/>
                <a:gdLst>
                  <a:gd name="T0" fmla="*/ 10 w 16"/>
                  <a:gd name="T1" fmla="*/ 0 h 15"/>
                  <a:gd name="T2" fmla="*/ 0 w 16"/>
                  <a:gd name="T3" fmla="*/ 5 h 15"/>
                  <a:gd name="T4" fmla="*/ 4 w 16"/>
                  <a:gd name="T5" fmla="*/ 13 h 15"/>
                  <a:gd name="T6" fmla="*/ 6 w 16"/>
                  <a:gd name="T7" fmla="*/ 15 h 15"/>
                  <a:gd name="T8" fmla="*/ 16 w 16"/>
                  <a:gd name="T9" fmla="*/ 10 h 15"/>
                  <a:gd name="T10" fmla="*/ 13 w 16"/>
                  <a:gd name="T11" fmla="*/ 5 h 15"/>
                  <a:gd name="T12" fmla="*/ 10 w 16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5"/>
                  <a:gd name="T23" fmla="*/ 16 w 16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5">
                    <a:moveTo>
                      <a:pt x="10" y="0"/>
                    </a:moveTo>
                    <a:lnTo>
                      <a:pt x="0" y="5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16" y="10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7" name="Freeform 82"/>
              <p:cNvSpPr>
                <a:spLocks/>
              </p:cNvSpPr>
              <p:nvPr/>
            </p:nvSpPr>
            <p:spPr bwMode="auto">
              <a:xfrm>
                <a:off x="1847" y="3195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8" name="Freeform 83"/>
              <p:cNvSpPr>
                <a:spLocks/>
              </p:cNvSpPr>
              <p:nvPr/>
            </p:nvSpPr>
            <p:spPr bwMode="auto">
              <a:xfrm>
                <a:off x="1857" y="3215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6 h 16"/>
                  <a:gd name="T6" fmla="*/ 14 w 14"/>
                  <a:gd name="T7" fmla="*/ 11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6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39" name="Freeform 84"/>
              <p:cNvSpPr>
                <a:spLocks/>
              </p:cNvSpPr>
              <p:nvPr/>
            </p:nvSpPr>
            <p:spPr bwMode="auto">
              <a:xfrm>
                <a:off x="1866" y="3236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5 h 15"/>
                  <a:gd name="T4" fmla="*/ 5 w 15"/>
                  <a:gd name="T5" fmla="*/ 15 h 15"/>
                  <a:gd name="T6" fmla="*/ 15 w 15"/>
                  <a:gd name="T7" fmla="*/ 10 h 15"/>
                  <a:gd name="T8" fmla="*/ 1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0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0" name="Freeform 85"/>
              <p:cNvSpPr>
                <a:spLocks/>
              </p:cNvSpPr>
              <p:nvPr/>
            </p:nvSpPr>
            <p:spPr bwMode="auto">
              <a:xfrm>
                <a:off x="1876" y="3256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5 h 16"/>
                  <a:gd name="T4" fmla="*/ 4 w 14"/>
                  <a:gd name="T5" fmla="*/ 16 h 16"/>
                  <a:gd name="T6" fmla="*/ 14 w 14"/>
                  <a:gd name="T7" fmla="*/ 12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5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1" name="Freeform 86"/>
              <p:cNvSpPr>
                <a:spLocks/>
              </p:cNvSpPr>
              <p:nvPr/>
            </p:nvSpPr>
            <p:spPr bwMode="auto">
              <a:xfrm>
                <a:off x="1886" y="3278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2" name="Freeform 87"/>
              <p:cNvSpPr>
                <a:spLocks/>
              </p:cNvSpPr>
              <p:nvPr/>
            </p:nvSpPr>
            <p:spPr bwMode="auto">
              <a:xfrm>
                <a:off x="1894" y="3299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4 h 15"/>
                  <a:gd name="T4" fmla="*/ 5 w 15"/>
                  <a:gd name="T5" fmla="*/ 15 h 15"/>
                  <a:gd name="T6" fmla="*/ 15 w 15"/>
                  <a:gd name="T7" fmla="*/ 10 h 15"/>
                  <a:gd name="T8" fmla="*/ 1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0" y="0"/>
                    </a:moveTo>
                    <a:lnTo>
                      <a:pt x="0" y="4"/>
                    </a:lnTo>
                    <a:lnTo>
                      <a:pt x="5" y="15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3" name="Freeform 88"/>
              <p:cNvSpPr>
                <a:spLocks/>
              </p:cNvSpPr>
              <p:nvPr/>
            </p:nvSpPr>
            <p:spPr bwMode="auto">
              <a:xfrm>
                <a:off x="1904" y="3319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5 h 15"/>
                  <a:gd name="T4" fmla="*/ 5 w 15"/>
                  <a:gd name="T5" fmla="*/ 15 h 15"/>
                  <a:gd name="T6" fmla="*/ 15 w 15"/>
                  <a:gd name="T7" fmla="*/ 10 h 15"/>
                  <a:gd name="T8" fmla="*/ 1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0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4" name="Freeform 89"/>
              <p:cNvSpPr>
                <a:spLocks/>
              </p:cNvSpPr>
              <p:nvPr/>
            </p:nvSpPr>
            <p:spPr bwMode="auto">
              <a:xfrm>
                <a:off x="1913" y="3341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5" name="Freeform 90"/>
              <p:cNvSpPr>
                <a:spLocks/>
              </p:cNvSpPr>
              <p:nvPr/>
            </p:nvSpPr>
            <p:spPr bwMode="auto">
              <a:xfrm>
                <a:off x="1923" y="3361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4 h 15"/>
                  <a:gd name="T4" fmla="*/ 4 w 14"/>
                  <a:gd name="T5" fmla="*/ 15 h 15"/>
                  <a:gd name="T6" fmla="*/ 14 w 14"/>
                  <a:gd name="T7" fmla="*/ 11 h 15"/>
                  <a:gd name="T8" fmla="*/ 1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10" y="0"/>
                    </a:moveTo>
                    <a:lnTo>
                      <a:pt x="0" y="4"/>
                    </a:lnTo>
                    <a:lnTo>
                      <a:pt x="4" y="15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6" name="Freeform 91"/>
              <p:cNvSpPr>
                <a:spLocks/>
              </p:cNvSpPr>
              <p:nvPr/>
            </p:nvSpPr>
            <p:spPr bwMode="auto">
              <a:xfrm>
                <a:off x="1932" y="3382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7" name="Freeform 92"/>
              <p:cNvSpPr>
                <a:spLocks/>
              </p:cNvSpPr>
              <p:nvPr/>
            </p:nvSpPr>
            <p:spPr bwMode="auto">
              <a:xfrm>
                <a:off x="1942" y="3404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2 w 14"/>
                  <a:gd name="T5" fmla="*/ 11 h 14"/>
                  <a:gd name="T6" fmla="*/ 4 w 14"/>
                  <a:gd name="T7" fmla="*/ 14 h 14"/>
                  <a:gd name="T8" fmla="*/ 14 w 14"/>
                  <a:gd name="T9" fmla="*/ 10 h 14"/>
                  <a:gd name="T10" fmla="*/ 11 w 14"/>
                  <a:gd name="T11" fmla="*/ 3 h 14"/>
                  <a:gd name="T12" fmla="*/ 10 w 1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8" name="Freeform 93"/>
              <p:cNvSpPr>
                <a:spLocks/>
              </p:cNvSpPr>
              <p:nvPr/>
            </p:nvSpPr>
            <p:spPr bwMode="auto">
              <a:xfrm>
                <a:off x="1950" y="3424"/>
                <a:ext cx="14" cy="15"/>
              </a:xfrm>
              <a:custGeom>
                <a:avLst/>
                <a:gdLst>
                  <a:gd name="T0" fmla="*/ 10 w 14"/>
                  <a:gd name="T1" fmla="*/ 0 h 15"/>
                  <a:gd name="T2" fmla="*/ 0 w 14"/>
                  <a:gd name="T3" fmla="*/ 4 h 15"/>
                  <a:gd name="T4" fmla="*/ 4 w 14"/>
                  <a:gd name="T5" fmla="*/ 15 h 15"/>
                  <a:gd name="T6" fmla="*/ 14 w 14"/>
                  <a:gd name="T7" fmla="*/ 11 h 15"/>
                  <a:gd name="T8" fmla="*/ 1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10" y="0"/>
                    </a:moveTo>
                    <a:lnTo>
                      <a:pt x="0" y="4"/>
                    </a:lnTo>
                    <a:lnTo>
                      <a:pt x="4" y="15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49" name="Freeform 94"/>
              <p:cNvSpPr>
                <a:spLocks/>
              </p:cNvSpPr>
              <p:nvPr/>
            </p:nvSpPr>
            <p:spPr bwMode="auto">
              <a:xfrm>
                <a:off x="1960" y="3445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0" name="Freeform 95"/>
              <p:cNvSpPr>
                <a:spLocks/>
              </p:cNvSpPr>
              <p:nvPr/>
            </p:nvSpPr>
            <p:spPr bwMode="auto">
              <a:xfrm>
                <a:off x="1969" y="3465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6 h 16"/>
                  <a:gd name="T6" fmla="*/ 14 w 14"/>
                  <a:gd name="T7" fmla="*/ 12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1" name="Freeform 96"/>
              <p:cNvSpPr>
                <a:spLocks/>
              </p:cNvSpPr>
              <p:nvPr/>
            </p:nvSpPr>
            <p:spPr bwMode="auto">
              <a:xfrm>
                <a:off x="1979" y="3487"/>
                <a:ext cx="14" cy="14"/>
              </a:xfrm>
              <a:custGeom>
                <a:avLst/>
                <a:gdLst>
                  <a:gd name="T0" fmla="*/ 10 w 14"/>
                  <a:gd name="T1" fmla="*/ 0 h 14"/>
                  <a:gd name="T2" fmla="*/ 0 w 14"/>
                  <a:gd name="T3" fmla="*/ 4 h 14"/>
                  <a:gd name="T4" fmla="*/ 4 w 14"/>
                  <a:gd name="T5" fmla="*/ 14 h 14"/>
                  <a:gd name="T6" fmla="*/ 14 w 14"/>
                  <a:gd name="T7" fmla="*/ 10 h 14"/>
                  <a:gd name="T8" fmla="*/ 1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0" y="0"/>
                    </a:moveTo>
                    <a:lnTo>
                      <a:pt x="0" y="4"/>
                    </a:lnTo>
                    <a:lnTo>
                      <a:pt x="4" y="14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2" name="Freeform 97"/>
              <p:cNvSpPr>
                <a:spLocks/>
              </p:cNvSpPr>
              <p:nvPr/>
            </p:nvSpPr>
            <p:spPr bwMode="auto">
              <a:xfrm>
                <a:off x="1987" y="3508"/>
                <a:ext cx="16" cy="16"/>
              </a:xfrm>
              <a:custGeom>
                <a:avLst/>
                <a:gdLst>
                  <a:gd name="T0" fmla="*/ 10 w 16"/>
                  <a:gd name="T1" fmla="*/ 0 h 16"/>
                  <a:gd name="T2" fmla="*/ 0 w 16"/>
                  <a:gd name="T3" fmla="*/ 4 h 16"/>
                  <a:gd name="T4" fmla="*/ 6 w 16"/>
                  <a:gd name="T5" fmla="*/ 16 h 16"/>
                  <a:gd name="T6" fmla="*/ 6 w 16"/>
                  <a:gd name="T7" fmla="*/ 14 h 16"/>
                  <a:gd name="T8" fmla="*/ 16 w 16"/>
                  <a:gd name="T9" fmla="*/ 10 h 16"/>
                  <a:gd name="T10" fmla="*/ 15 w 16"/>
                  <a:gd name="T11" fmla="*/ 7 h 16"/>
                  <a:gd name="T12" fmla="*/ 10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10" y="0"/>
                    </a:moveTo>
                    <a:lnTo>
                      <a:pt x="0" y="4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5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3" name="Freeform 98"/>
              <p:cNvSpPr>
                <a:spLocks/>
              </p:cNvSpPr>
              <p:nvPr/>
            </p:nvSpPr>
            <p:spPr bwMode="auto">
              <a:xfrm>
                <a:off x="1997" y="3528"/>
                <a:ext cx="15" cy="14"/>
              </a:xfrm>
              <a:custGeom>
                <a:avLst/>
                <a:gdLst>
                  <a:gd name="T0" fmla="*/ 10 w 15"/>
                  <a:gd name="T1" fmla="*/ 0 h 14"/>
                  <a:gd name="T2" fmla="*/ 0 w 15"/>
                  <a:gd name="T3" fmla="*/ 4 h 14"/>
                  <a:gd name="T4" fmla="*/ 5 w 15"/>
                  <a:gd name="T5" fmla="*/ 14 h 14"/>
                  <a:gd name="T6" fmla="*/ 15 w 15"/>
                  <a:gd name="T7" fmla="*/ 10 h 14"/>
                  <a:gd name="T8" fmla="*/ 1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0" y="0"/>
                    </a:moveTo>
                    <a:lnTo>
                      <a:pt x="0" y="4"/>
                    </a:lnTo>
                    <a:lnTo>
                      <a:pt x="5" y="14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4" name="Freeform 99"/>
              <p:cNvSpPr>
                <a:spLocks/>
              </p:cNvSpPr>
              <p:nvPr/>
            </p:nvSpPr>
            <p:spPr bwMode="auto">
              <a:xfrm>
                <a:off x="2007" y="3550"/>
                <a:ext cx="15" cy="14"/>
              </a:xfrm>
              <a:custGeom>
                <a:avLst/>
                <a:gdLst>
                  <a:gd name="T0" fmla="*/ 10 w 15"/>
                  <a:gd name="T1" fmla="*/ 0 h 14"/>
                  <a:gd name="T2" fmla="*/ 0 w 15"/>
                  <a:gd name="T3" fmla="*/ 4 h 14"/>
                  <a:gd name="T4" fmla="*/ 2 w 15"/>
                  <a:gd name="T5" fmla="*/ 8 h 14"/>
                  <a:gd name="T6" fmla="*/ 5 w 15"/>
                  <a:gd name="T7" fmla="*/ 14 h 14"/>
                  <a:gd name="T8" fmla="*/ 15 w 15"/>
                  <a:gd name="T9" fmla="*/ 10 h 14"/>
                  <a:gd name="T10" fmla="*/ 10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10" y="0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5" y="14"/>
                    </a:lnTo>
                    <a:lnTo>
                      <a:pt x="15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5" name="Freeform 100"/>
              <p:cNvSpPr>
                <a:spLocks/>
              </p:cNvSpPr>
              <p:nvPr/>
            </p:nvSpPr>
            <p:spPr bwMode="auto">
              <a:xfrm>
                <a:off x="2016" y="3570"/>
                <a:ext cx="16" cy="15"/>
              </a:xfrm>
              <a:custGeom>
                <a:avLst/>
                <a:gdLst>
                  <a:gd name="T0" fmla="*/ 10 w 16"/>
                  <a:gd name="T1" fmla="*/ 0 h 15"/>
                  <a:gd name="T2" fmla="*/ 0 w 16"/>
                  <a:gd name="T3" fmla="*/ 4 h 15"/>
                  <a:gd name="T4" fmla="*/ 6 w 16"/>
                  <a:gd name="T5" fmla="*/ 15 h 15"/>
                  <a:gd name="T6" fmla="*/ 16 w 16"/>
                  <a:gd name="T7" fmla="*/ 11 h 15"/>
                  <a:gd name="T8" fmla="*/ 1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10" y="0"/>
                    </a:moveTo>
                    <a:lnTo>
                      <a:pt x="0" y="4"/>
                    </a:lnTo>
                    <a:lnTo>
                      <a:pt x="6" y="15"/>
                    </a:lnTo>
                    <a:lnTo>
                      <a:pt x="16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6" name="Freeform 101"/>
              <p:cNvSpPr>
                <a:spLocks/>
              </p:cNvSpPr>
              <p:nvPr/>
            </p:nvSpPr>
            <p:spPr bwMode="auto">
              <a:xfrm>
                <a:off x="2026" y="3591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7" name="Freeform 102"/>
              <p:cNvSpPr>
                <a:spLocks/>
              </p:cNvSpPr>
              <p:nvPr/>
            </p:nvSpPr>
            <p:spPr bwMode="auto">
              <a:xfrm>
                <a:off x="2036" y="3611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3 w 16"/>
                  <a:gd name="T5" fmla="*/ 10 h 14"/>
                  <a:gd name="T6" fmla="*/ 6 w 16"/>
                  <a:gd name="T7" fmla="*/ 14 h 14"/>
                  <a:gd name="T8" fmla="*/ 16 w 16"/>
                  <a:gd name="T9" fmla="*/ 10 h 14"/>
                  <a:gd name="T10" fmla="*/ 11 w 16"/>
                  <a:gd name="T11" fmla="*/ 2 h 14"/>
                  <a:gd name="T12" fmla="*/ 10 w 16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4"/>
                  <a:gd name="T23" fmla="*/ 16 w 16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3" y="10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1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8" name="Freeform 103"/>
              <p:cNvSpPr>
                <a:spLocks/>
              </p:cNvSpPr>
              <p:nvPr/>
            </p:nvSpPr>
            <p:spPr bwMode="auto">
              <a:xfrm>
                <a:off x="2046" y="3633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59" name="Freeform 104"/>
              <p:cNvSpPr>
                <a:spLocks/>
              </p:cNvSpPr>
              <p:nvPr/>
            </p:nvSpPr>
            <p:spPr bwMode="auto">
              <a:xfrm>
                <a:off x="2056" y="3653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0" name="Freeform 105"/>
              <p:cNvSpPr>
                <a:spLocks/>
              </p:cNvSpPr>
              <p:nvPr/>
            </p:nvSpPr>
            <p:spPr bwMode="auto">
              <a:xfrm>
                <a:off x="2067" y="3673"/>
                <a:ext cx="15" cy="15"/>
              </a:xfrm>
              <a:custGeom>
                <a:avLst/>
                <a:gdLst>
                  <a:gd name="T0" fmla="*/ 9 w 15"/>
                  <a:gd name="T1" fmla="*/ 0 h 15"/>
                  <a:gd name="T2" fmla="*/ 0 w 15"/>
                  <a:gd name="T3" fmla="*/ 5 h 15"/>
                  <a:gd name="T4" fmla="*/ 6 w 15"/>
                  <a:gd name="T5" fmla="*/ 15 h 15"/>
                  <a:gd name="T6" fmla="*/ 15 w 15"/>
                  <a:gd name="T7" fmla="*/ 10 h 15"/>
                  <a:gd name="T8" fmla="*/ 9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9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5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1" name="Freeform 106"/>
              <p:cNvSpPr>
                <a:spLocks/>
              </p:cNvSpPr>
              <p:nvPr/>
            </p:nvSpPr>
            <p:spPr bwMode="auto">
              <a:xfrm>
                <a:off x="2079" y="3693"/>
                <a:ext cx="13" cy="15"/>
              </a:xfrm>
              <a:custGeom>
                <a:avLst/>
                <a:gdLst>
                  <a:gd name="T0" fmla="*/ 8 w 13"/>
                  <a:gd name="T1" fmla="*/ 0 h 15"/>
                  <a:gd name="T2" fmla="*/ 0 w 13"/>
                  <a:gd name="T3" fmla="*/ 5 h 15"/>
                  <a:gd name="T4" fmla="*/ 0 w 13"/>
                  <a:gd name="T5" fmla="*/ 8 h 15"/>
                  <a:gd name="T6" fmla="*/ 4 w 13"/>
                  <a:gd name="T7" fmla="*/ 15 h 15"/>
                  <a:gd name="T8" fmla="*/ 13 w 13"/>
                  <a:gd name="T9" fmla="*/ 10 h 15"/>
                  <a:gd name="T10" fmla="*/ 8 w 1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5"/>
                  <a:gd name="T20" fmla="*/ 13 w 1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5">
                    <a:moveTo>
                      <a:pt x="8" y="0"/>
                    </a:moveTo>
                    <a:lnTo>
                      <a:pt x="0" y="5"/>
                    </a:lnTo>
                    <a:lnTo>
                      <a:pt x="0" y="8"/>
                    </a:lnTo>
                    <a:lnTo>
                      <a:pt x="4" y="15"/>
                    </a:lnTo>
                    <a:lnTo>
                      <a:pt x="13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2" name="Freeform 107"/>
              <p:cNvSpPr>
                <a:spLocks/>
              </p:cNvSpPr>
              <p:nvPr/>
            </p:nvSpPr>
            <p:spPr bwMode="auto">
              <a:xfrm>
                <a:off x="2089" y="3713"/>
                <a:ext cx="15" cy="15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5 h 15"/>
                  <a:gd name="T4" fmla="*/ 3 w 15"/>
                  <a:gd name="T5" fmla="*/ 10 h 15"/>
                  <a:gd name="T6" fmla="*/ 7 w 15"/>
                  <a:gd name="T7" fmla="*/ 15 h 15"/>
                  <a:gd name="T8" fmla="*/ 15 w 15"/>
                  <a:gd name="T9" fmla="*/ 10 h 15"/>
                  <a:gd name="T10" fmla="*/ 11 w 15"/>
                  <a:gd name="T11" fmla="*/ 1 h 15"/>
                  <a:gd name="T12" fmla="*/ 8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8" y="0"/>
                    </a:moveTo>
                    <a:lnTo>
                      <a:pt x="0" y="5"/>
                    </a:lnTo>
                    <a:lnTo>
                      <a:pt x="3" y="10"/>
                    </a:lnTo>
                    <a:lnTo>
                      <a:pt x="7" y="15"/>
                    </a:lnTo>
                    <a:lnTo>
                      <a:pt x="15" y="10"/>
                    </a:lnTo>
                    <a:lnTo>
                      <a:pt x="11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3" name="Freeform 108"/>
              <p:cNvSpPr>
                <a:spLocks/>
              </p:cNvSpPr>
              <p:nvPr/>
            </p:nvSpPr>
            <p:spPr bwMode="auto">
              <a:xfrm>
                <a:off x="2102" y="3731"/>
                <a:ext cx="14" cy="16"/>
              </a:xfrm>
              <a:custGeom>
                <a:avLst/>
                <a:gdLst>
                  <a:gd name="T0" fmla="*/ 8 w 14"/>
                  <a:gd name="T1" fmla="*/ 0 h 16"/>
                  <a:gd name="T2" fmla="*/ 0 w 14"/>
                  <a:gd name="T3" fmla="*/ 6 h 16"/>
                  <a:gd name="T4" fmla="*/ 1 w 14"/>
                  <a:gd name="T5" fmla="*/ 9 h 16"/>
                  <a:gd name="T6" fmla="*/ 5 w 14"/>
                  <a:gd name="T7" fmla="*/ 16 h 16"/>
                  <a:gd name="T8" fmla="*/ 14 w 14"/>
                  <a:gd name="T9" fmla="*/ 9 h 16"/>
                  <a:gd name="T10" fmla="*/ 10 w 14"/>
                  <a:gd name="T11" fmla="*/ 0 h 16"/>
                  <a:gd name="T12" fmla="*/ 8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8" y="0"/>
                    </a:moveTo>
                    <a:lnTo>
                      <a:pt x="0" y="6"/>
                    </a:lnTo>
                    <a:lnTo>
                      <a:pt x="1" y="9"/>
                    </a:lnTo>
                    <a:lnTo>
                      <a:pt x="5" y="16"/>
                    </a:lnTo>
                    <a:lnTo>
                      <a:pt x="14" y="9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4" name="Freeform 109"/>
              <p:cNvSpPr>
                <a:spLocks/>
              </p:cNvSpPr>
              <p:nvPr/>
            </p:nvSpPr>
            <p:spPr bwMode="auto">
              <a:xfrm>
                <a:off x="2114" y="3750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0 w 16"/>
                  <a:gd name="T3" fmla="*/ 7 h 16"/>
                  <a:gd name="T4" fmla="*/ 8 w 16"/>
                  <a:gd name="T5" fmla="*/ 16 h 16"/>
                  <a:gd name="T6" fmla="*/ 16 w 16"/>
                  <a:gd name="T7" fmla="*/ 8 h 16"/>
                  <a:gd name="T8" fmla="*/ 9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9" y="0"/>
                    </a:moveTo>
                    <a:lnTo>
                      <a:pt x="0" y="7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5" name="Freeform 110"/>
              <p:cNvSpPr>
                <a:spLocks/>
              </p:cNvSpPr>
              <p:nvPr/>
            </p:nvSpPr>
            <p:spPr bwMode="auto">
              <a:xfrm>
                <a:off x="2129" y="3767"/>
                <a:ext cx="17" cy="16"/>
              </a:xfrm>
              <a:custGeom>
                <a:avLst/>
                <a:gdLst>
                  <a:gd name="T0" fmla="*/ 8 w 17"/>
                  <a:gd name="T1" fmla="*/ 0 h 16"/>
                  <a:gd name="T2" fmla="*/ 0 w 17"/>
                  <a:gd name="T3" fmla="*/ 7 h 16"/>
                  <a:gd name="T4" fmla="*/ 4 w 17"/>
                  <a:gd name="T5" fmla="*/ 13 h 16"/>
                  <a:gd name="T6" fmla="*/ 8 w 17"/>
                  <a:gd name="T7" fmla="*/ 16 h 16"/>
                  <a:gd name="T8" fmla="*/ 17 w 17"/>
                  <a:gd name="T9" fmla="*/ 7 h 16"/>
                  <a:gd name="T10" fmla="*/ 13 w 17"/>
                  <a:gd name="T11" fmla="*/ 4 h 16"/>
                  <a:gd name="T12" fmla="*/ 8 w 17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6"/>
                  <a:gd name="T23" fmla="*/ 17 w 1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6">
                    <a:moveTo>
                      <a:pt x="8" y="0"/>
                    </a:moveTo>
                    <a:lnTo>
                      <a:pt x="0" y="7"/>
                    </a:lnTo>
                    <a:lnTo>
                      <a:pt x="4" y="13"/>
                    </a:lnTo>
                    <a:lnTo>
                      <a:pt x="8" y="16"/>
                    </a:lnTo>
                    <a:lnTo>
                      <a:pt x="17" y="7"/>
                    </a:lnTo>
                    <a:lnTo>
                      <a:pt x="1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6" name="Freeform 111"/>
              <p:cNvSpPr>
                <a:spLocks/>
              </p:cNvSpPr>
              <p:nvPr/>
            </p:nvSpPr>
            <p:spPr bwMode="auto">
              <a:xfrm>
                <a:off x="2146" y="3783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8 h 16"/>
                  <a:gd name="T4" fmla="*/ 6 w 16"/>
                  <a:gd name="T5" fmla="*/ 14 h 16"/>
                  <a:gd name="T6" fmla="*/ 8 w 16"/>
                  <a:gd name="T7" fmla="*/ 16 h 16"/>
                  <a:gd name="T8" fmla="*/ 16 w 16"/>
                  <a:gd name="T9" fmla="*/ 7 h 16"/>
                  <a:gd name="T10" fmla="*/ 14 w 16"/>
                  <a:gd name="T11" fmla="*/ 6 h 16"/>
                  <a:gd name="T12" fmla="*/ 8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8" y="0"/>
                    </a:moveTo>
                    <a:lnTo>
                      <a:pt x="0" y="8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6" y="7"/>
                    </a:lnTo>
                    <a:lnTo>
                      <a:pt x="14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7" name="Freeform 112"/>
              <p:cNvSpPr>
                <a:spLocks/>
              </p:cNvSpPr>
              <p:nvPr/>
            </p:nvSpPr>
            <p:spPr bwMode="auto">
              <a:xfrm>
                <a:off x="2163" y="3797"/>
                <a:ext cx="16" cy="16"/>
              </a:xfrm>
              <a:custGeom>
                <a:avLst/>
                <a:gdLst>
                  <a:gd name="T0" fmla="*/ 7 w 16"/>
                  <a:gd name="T1" fmla="*/ 0 h 16"/>
                  <a:gd name="T2" fmla="*/ 0 w 16"/>
                  <a:gd name="T3" fmla="*/ 9 h 16"/>
                  <a:gd name="T4" fmla="*/ 6 w 16"/>
                  <a:gd name="T5" fmla="*/ 13 h 16"/>
                  <a:gd name="T6" fmla="*/ 11 w 16"/>
                  <a:gd name="T7" fmla="*/ 16 h 16"/>
                  <a:gd name="T8" fmla="*/ 16 w 16"/>
                  <a:gd name="T9" fmla="*/ 6 h 16"/>
                  <a:gd name="T10" fmla="*/ 14 w 16"/>
                  <a:gd name="T11" fmla="*/ 4 h 16"/>
                  <a:gd name="T12" fmla="*/ 7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7" y="0"/>
                    </a:moveTo>
                    <a:lnTo>
                      <a:pt x="0" y="9"/>
                    </a:lnTo>
                    <a:lnTo>
                      <a:pt x="6" y="13"/>
                    </a:lnTo>
                    <a:lnTo>
                      <a:pt x="11" y="16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8" name="Freeform 113"/>
              <p:cNvSpPr>
                <a:spLocks/>
              </p:cNvSpPr>
              <p:nvPr/>
            </p:nvSpPr>
            <p:spPr bwMode="auto">
              <a:xfrm>
                <a:off x="2184" y="3809"/>
                <a:ext cx="15" cy="12"/>
              </a:xfrm>
              <a:custGeom>
                <a:avLst/>
                <a:gdLst>
                  <a:gd name="T0" fmla="*/ 5 w 15"/>
                  <a:gd name="T1" fmla="*/ 0 h 12"/>
                  <a:gd name="T2" fmla="*/ 0 w 15"/>
                  <a:gd name="T3" fmla="*/ 10 h 12"/>
                  <a:gd name="T4" fmla="*/ 0 w 15"/>
                  <a:gd name="T5" fmla="*/ 10 h 12"/>
                  <a:gd name="T6" fmla="*/ 5 w 15"/>
                  <a:gd name="T7" fmla="*/ 11 h 12"/>
                  <a:gd name="T8" fmla="*/ 12 w 15"/>
                  <a:gd name="T9" fmla="*/ 12 h 12"/>
                  <a:gd name="T10" fmla="*/ 15 w 15"/>
                  <a:gd name="T11" fmla="*/ 2 h 12"/>
                  <a:gd name="T12" fmla="*/ 5 w 15"/>
                  <a:gd name="T13" fmla="*/ 0 h 12"/>
                  <a:gd name="T14" fmla="*/ 5 w 15"/>
                  <a:gd name="T15" fmla="*/ 5 h 12"/>
                  <a:gd name="T16" fmla="*/ 9 w 15"/>
                  <a:gd name="T17" fmla="*/ 1 h 12"/>
                  <a:gd name="T18" fmla="*/ 5 w 15"/>
                  <a:gd name="T19" fmla="*/ 0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2"/>
                  <a:gd name="T32" fmla="*/ 15 w 1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2">
                    <a:moveTo>
                      <a:pt x="5" y="0"/>
                    </a:moveTo>
                    <a:lnTo>
                      <a:pt x="0" y="10"/>
                    </a:lnTo>
                    <a:lnTo>
                      <a:pt x="5" y="11"/>
                    </a:lnTo>
                    <a:lnTo>
                      <a:pt x="12" y="12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69" name="Freeform 114"/>
              <p:cNvSpPr>
                <a:spLocks/>
              </p:cNvSpPr>
              <p:nvPr/>
            </p:nvSpPr>
            <p:spPr bwMode="auto">
              <a:xfrm>
                <a:off x="2209" y="3811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12 h 12"/>
                  <a:gd name="T4" fmla="*/ 7 w 13"/>
                  <a:gd name="T5" fmla="*/ 12 h 12"/>
                  <a:gd name="T6" fmla="*/ 13 w 13"/>
                  <a:gd name="T7" fmla="*/ 10 h 12"/>
                  <a:gd name="T8" fmla="*/ 10 w 13"/>
                  <a:gd name="T9" fmla="*/ 0 h 12"/>
                  <a:gd name="T10" fmla="*/ 7 w 13"/>
                  <a:gd name="T11" fmla="*/ 0 h 12"/>
                  <a:gd name="T12" fmla="*/ 0 w 13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0" y="0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13" y="1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0" name="Freeform 115"/>
              <p:cNvSpPr>
                <a:spLocks/>
              </p:cNvSpPr>
              <p:nvPr/>
            </p:nvSpPr>
            <p:spPr bwMode="auto">
              <a:xfrm>
                <a:off x="2229" y="3801"/>
                <a:ext cx="15" cy="15"/>
              </a:xfrm>
              <a:custGeom>
                <a:avLst/>
                <a:gdLst>
                  <a:gd name="T0" fmla="*/ 0 w 15"/>
                  <a:gd name="T1" fmla="*/ 6 h 15"/>
                  <a:gd name="T2" fmla="*/ 5 w 15"/>
                  <a:gd name="T3" fmla="*/ 15 h 15"/>
                  <a:gd name="T4" fmla="*/ 14 w 15"/>
                  <a:gd name="T5" fmla="*/ 12 h 15"/>
                  <a:gd name="T6" fmla="*/ 15 w 15"/>
                  <a:gd name="T7" fmla="*/ 9 h 15"/>
                  <a:gd name="T8" fmla="*/ 8 w 15"/>
                  <a:gd name="T9" fmla="*/ 0 h 15"/>
                  <a:gd name="T10" fmla="*/ 5 w 15"/>
                  <a:gd name="T11" fmla="*/ 3 h 15"/>
                  <a:gd name="T12" fmla="*/ 0 w 15"/>
                  <a:gd name="T13" fmla="*/ 6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6"/>
                    </a:moveTo>
                    <a:lnTo>
                      <a:pt x="5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1" name="Freeform 116"/>
              <p:cNvSpPr>
                <a:spLocks/>
              </p:cNvSpPr>
              <p:nvPr/>
            </p:nvSpPr>
            <p:spPr bwMode="auto">
              <a:xfrm>
                <a:off x="2244" y="3786"/>
                <a:ext cx="18" cy="15"/>
              </a:xfrm>
              <a:custGeom>
                <a:avLst/>
                <a:gdLst>
                  <a:gd name="T0" fmla="*/ 0 w 18"/>
                  <a:gd name="T1" fmla="*/ 8 h 15"/>
                  <a:gd name="T2" fmla="*/ 9 w 18"/>
                  <a:gd name="T3" fmla="*/ 15 h 15"/>
                  <a:gd name="T4" fmla="*/ 18 w 18"/>
                  <a:gd name="T5" fmla="*/ 7 h 15"/>
                  <a:gd name="T6" fmla="*/ 9 w 18"/>
                  <a:gd name="T7" fmla="*/ 0 h 15"/>
                  <a:gd name="T8" fmla="*/ 0 w 18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0" y="8"/>
                    </a:moveTo>
                    <a:lnTo>
                      <a:pt x="9" y="15"/>
                    </a:lnTo>
                    <a:lnTo>
                      <a:pt x="18" y="7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2" name="Freeform 117"/>
              <p:cNvSpPr>
                <a:spLocks/>
              </p:cNvSpPr>
              <p:nvPr/>
            </p:nvSpPr>
            <p:spPr bwMode="auto">
              <a:xfrm>
                <a:off x="2259" y="3767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5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3" name="Freeform 118"/>
              <p:cNvSpPr>
                <a:spLocks/>
              </p:cNvSpPr>
              <p:nvPr/>
            </p:nvSpPr>
            <p:spPr bwMode="auto">
              <a:xfrm>
                <a:off x="2270" y="3748"/>
                <a:ext cx="14" cy="15"/>
              </a:xfrm>
              <a:custGeom>
                <a:avLst/>
                <a:gdLst>
                  <a:gd name="T0" fmla="*/ 0 w 14"/>
                  <a:gd name="T1" fmla="*/ 10 h 15"/>
                  <a:gd name="T2" fmla="*/ 9 w 14"/>
                  <a:gd name="T3" fmla="*/ 15 h 15"/>
                  <a:gd name="T4" fmla="*/ 14 w 14"/>
                  <a:gd name="T5" fmla="*/ 5 h 15"/>
                  <a:gd name="T6" fmla="*/ 6 w 14"/>
                  <a:gd name="T7" fmla="*/ 0 h 15"/>
                  <a:gd name="T8" fmla="*/ 0 w 14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0"/>
                    </a:moveTo>
                    <a:lnTo>
                      <a:pt x="9" y="15"/>
                    </a:lnTo>
                    <a:lnTo>
                      <a:pt x="14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4" name="Freeform 119"/>
              <p:cNvSpPr>
                <a:spLocks/>
              </p:cNvSpPr>
              <p:nvPr/>
            </p:nvSpPr>
            <p:spPr bwMode="auto">
              <a:xfrm>
                <a:off x="2280" y="3727"/>
                <a:ext cx="14" cy="17"/>
              </a:xfrm>
              <a:custGeom>
                <a:avLst/>
                <a:gdLst>
                  <a:gd name="T0" fmla="*/ 0 w 14"/>
                  <a:gd name="T1" fmla="*/ 11 h 17"/>
                  <a:gd name="T2" fmla="*/ 9 w 14"/>
                  <a:gd name="T3" fmla="*/ 16 h 17"/>
                  <a:gd name="T4" fmla="*/ 10 w 14"/>
                  <a:gd name="T5" fmla="*/ 17 h 17"/>
                  <a:gd name="T6" fmla="*/ 14 w 14"/>
                  <a:gd name="T7" fmla="*/ 4 h 17"/>
                  <a:gd name="T8" fmla="*/ 4 w 14"/>
                  <a:gd name="T9" fmla="*/ 0 h 17"/>
                  <a:gd name="T10" fmla="*/ 2 w 14"/>
                  <a:gd name="T11" fmla="*/ 9 h 17"/>
                  <a:gd name="T12" fmla="*/ 0 w 14"/>
                  <a:gd name="T13" fmla="*/ 11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7"/>
                  <a:gd name="T23" fmla="*/ 14 w 14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7">
                    <a:moveTo>
                      <a:pt x="0" y="11"/>
                    </a:moveTo>
                    <a:lnTo>
                      <a:pt x="9" y="16"/>
                    </a:lnTo>
                    <a:lnTo>
                      <a:pt x="10" y="17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2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5" name="Freeform 120"/>
              <p:cNvSpPr>
                <a:spLocks/>
              </p:cNvSpPr>
              <p:nvPr/>
            </p:nvSpPr>
            <p:spPr bwMode="auto">
              <a:xfrm>
                <a:off x="2289" y="3707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3 w 15"/>
                  <a:gd name="T5" fmla="*/ 11 h 14"/>
                  <a:gd name="T6" fmla="*/ 15 w 15"/>
                  <a:gd name="T7" fmla="*/ 4 h 14"/>
                  <a:gd name="T8" fmla="*/ 5 w 15"/>
                  <a:gd name="T9" fmla="*/ 0 h 14"/>
                  <a:gd name="T10" fmla="*/ 3 w 15"/>
                  <a:gd name="T11" fmla="*/ 7 h 14"/>
                  <a:gd name="T12" fmla="*/ 0 w 15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3" y="11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3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6" name="Freeform 121"/>
              <p:cNvSpPr>
                <a:spLocks/>
              </p:cNvSpPr>
              <p:nvPr/>
            </p:nvSpPr>
            <p:spPr bwMode="auto">
              <a:xfrm>
                <a:off x="2299" y="3686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1 w 14"/>
                  <a:gd name="T5" fmla="*/ 11 h 14"/>
                  <a:gd name="T6" fmla="*/ 14 w 14"/>
                  <a:gd name="T7" fmla="*/ 4 h 14"/>
                  <a:gd name="T8" fmla="*/ 4 w 14"/>
                  <a:gd name="T9" fmla="*/ 0 h 14"/>
                  <a:gd name="T10" fmla="*/ 3 w 14"/>
                  <a:gd name="T11" fmla="*/ 2 h 14"/>
                  <a:gd name="T12" fmla="*/ 0 w 14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1" y="11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7" name="Freeform 122"/>
              <p:cNvSpPr>
                <a:spLocks/>
              </p:cNvSpPr>
              <p:nvPr/>
            </p:nvSpPr>
            <p:spPr bwMode="auto">
              <a:xfrm>
                <a:off x="2307" y="3665"/>
                <a:ext cx="16" cy="15"/>
              </a:xfrm>
              <a:custGeom>
                <a:avLst/>
                <a:gdLst>
                  <a:gd name="T0" fmla="*/ 0 w 16"/>
                  <a:gd name="T1" fmla="*/ 10 h 15"/>
                  <a:gd name="T2" fmla="*/ 10 w 16"/>
                  <a:gd name="T3" fmla="*/ 15 h 15"/>
                  <a:gd name="T4" fmla="*/ 15 w 16"/>
                  <a:gd name="T5" fmla="*/ 9 h 15"/>
                  <a:gd name="T6" fmla="*/ 16 w 16"/>
                  <a:gd name="T7" fmla="*/ 5 h 15"/>
                  <a:gd name="T8" fmla="*/ 6 w 16"/>
                  <a:gd name="T9" fmla="*/ 0 h 15"/>
                  <a:gd name="T10" fmla="*/ 6 w 16"/>
                  <a:gd name="T11" fmla="*/ 0 h 15"/>
                  <a:gd name="T12" fmla="*/ 0 w 16"/>
                  <a:gd name="T13" fmla="*/ 1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5"/>
                  <a:gd name="T23" fmla="*/ 16 w 16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5">
                    <a:moveTo>
                      <a:pt x="0" y="10"/>
                    </a:moveTo>
                    <a:lnTo>
                      <a:pt x="10" y="15"/>
                    </a:lnTo>
                    <a:lnTo>
                      <a:pt x="15" y="9"/>
                    </a:lnTo>
                    <a:lnTo>
                      <a:pt x="16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8" name="Freeform 123"/>
              <p:cNvSpPr>
                <a:spLocks/>
              </p:cNvSpPr>
              <p:nvPr/>
            </p:nvSpPr>
            <p:spPr bwMode="auto">
              <a:xfrm>
                <a:off x="2317" y="3644"/>
                <a:ext cx="16" cy="14"/>
              </a:xfrm>
              <a:custGeom>
                <a:avLst/>
                <a:gdLst>
                  <a:gd name="T0" fmla="*/ 0 w 16"/>
                  <a:gd name="T1" fmla="*/ 10 h 14"/>
                  <a:gd name="T2" fmla="*/ 10 w 16"/>
                  <a:gd name="T3" fmla="*/ 14 h 14"/>
                  <a:gd name="T4" fmla="*/ 16 w 16"/>
                  <a:gd name="T5" fmla="*/ 4 h 14"/>
                  <a:gd name="T6" fmla="*/ 6 w 16"/>
                  <a:gd name="T7" fmla="*/ 0 h 14"/>
                  <a:gd name="T8" fmla="*/ 0 w 16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79" name="Freeform 124"/>
              <p:cNvSpPr>
                <a:spLocks/>
              </p:cNvSpPr>
              <p:nvPr/>
            </p:nvSpPr>
            <p:spPr bwMode="auto">
              <a:xfrm>
                <a:off x="2329" y="3624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5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0" name="Freeform 125"/>
              <p:cNvSpPr>
                <a:spLocks/>
              </p:cNvSpPr>
              <p:nvPr/>
            </p:nvSpPr>
            <p:spPr bwMode="auto">
              <a:xfrm>
                <a:off x="2340" y="3604"/>
                <a:ext cx="16" cy="16"/>
              </a:xfrm>
              <a:custGeom>
                <a:avLst/>
                <a:gdLst>
                  <a:gd name="T0" fmla="*/ 0 w 16"/>
                  <a:gd name="T1" fmla="*/ 10 h 16"/>
                  <a:gd name="T2" fmla="*/ 9 w 16"/>
                  <a:gd name="T3" fmla="*/ 16 h 16"/>
                  <a:gd name="T4" fmla="*/ 16 w 16"/>
                  <a:gd name="T5" fmla="*/ 6 h 16"/>
                  <a:gd name="T6" fmla="*/ 7 w 16"/>
                  <a:gd name="T7" fmla="*/ 0 h 16"/>
                  <a:gd name="T8" fmla="*/ 0 w 16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0"/>
                    </a:moveTo>
                    <a:lnTo>
                      <a:pt x="9" y="16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1" name="Freeform 126"/>
              <p:cNvSpPr>
                <a:spLocks/>
              </p:cNvSpPr>
              <p:nvPr/>
            </p:nvSpPr>
            <p:spPr bwMode="auto">
              <a:xfrm>
                <a:off x="2354" y="3587"/>
                <a:ext cx="18" cy="16"/>
              </a:xfrm>
              <a:custGeom>
                <a:avLst/>
                <a:gdLst>
                  <a:gd name="T0" fmla="*/ 0 w 18"/>
                  <a:gd name="T1" fmla="*/ 7 h 16"/>
                  <a:gd name="T2" fmla="*/ 9 w 18"/>
                  <a:gd name="T3" fmla="*/ 16 h 16"/>
                  <a:gd name="T4" fmla="*/ 18 w 18"/>
                  <a:gd name="T5" fmla="*/ 8 h 16"/>
                  <a:gd name="T6" fmla="*/ 9 w 18"/>
                  <a:gd name="T7" fmla="*/ 0 h 16"/>
                  <a:gd name="T8" fmla="*/ 0 w 18"/>
                  <a:gd name="T9" fmla="*/ 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6"/>
                  <a:gd name="T17" fmla="*/ 18 w 18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6">
                    <a:moveTo>
                      <a:pt x="0" y="7"/>
                    </a:moveTo>
                    <a:lnTo>
                      <a:pt x="9" y="16"/>
                    </a:lnTo>
                    <a:lnTo>
                      <a:pt x="18" y="8"/>
                    </a:lnTo>
                    <a:lnTo>
                      <a:pt x="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2" name="Freeform 127"/>
              <p:cNvSpPr>
                <a:spLocks/>
              </p:cNvSpPr>
              <p:nvPr/>
            </p:nvSpPr>
            <p:spPr bwMode="auto">
              <a:xfrm>
                <a:off x="2374" y="3574"/>
                <a:ext cx="15" cy="16"/>
              </a:xfrm>
              <a:custGeom>
                <a:avLst/>
                <a:gdLst>
                  <a:gd name="T0" fmla="*/ 0 w 15"/>
                  <a:gd name="T1" fmla="*/ 6 h 16"/>
                  <a:gd name="T2" fmla="*/ 5 w 15"/>
                  <a:gd name="T3" fmla="*/ 16 h 16"/>
                  <a:gd name="T4" fmla="*/ 15 w 15"/>
                  <a:gd name="T5" fmla="*/ 11 h 16"/>
                  <a:gd name="T6" fmla="*/ 10 w 15"/>
                  <a:gd name="T7" fmla="*/ 7 h 16"/>
                  <a:gd name="T8" fmla="*/ 10 w 15"/>
                  <a:gd name="T9" fmla="*/ 13 h 16"/>
                  <a:gd name="T10" fmla="*/ 15 w 15"/>
                  <a:gd name="T11" fmla="*/ 10 h 16"/>
                  <a:gd name="T12" fmla="*/ 12 w 15"/>
                  <a:gd name="T13" fmla="*/ 0 h 16"/>
                  <a:gd name="T14" fmla="*/ 10 w 15"/>
                  <a:gd name="T15" fmla="*/ 1 h 16"/>
                  <a:gd name="T16" fmla="*/ 6 w 15"/>
                  <a:gd name="T17" fmla="*/ 3 h 16"/>
                  <a:gd name="T18" fmla="*/ 0 w 15"/>
                  <a:gd name="T19" fmla="*/ 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6"/>
                  <a:gd name="T32" fmla="*/ 15 w 15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6">
                    <a:moveTo>
                      <a:pt x="0" y="6"/>
                    </a:moveTo>
                    <a:lnTo>
                      <a:pt x="5" y="16"/>
                    </a:lnTo>
                    <a:lnTo>
                      <a:pt x="15" y="11"/>
                    </a:lnTo>
                    <a:lnTo>
                      <a:pt x="10" y="7"/>
                    </a:lnTo>
                    <a:lnTo>
                      <a:pt x="10" y="13"/>
                    </a:lnTo>
                    <a:lnTo>
                      <a:pt x="15" y="1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3" name="Freeform 128"/>
              <p:cNvSpPr>
                <a:spLocks/>
              </p:cNvSpPr>
              <p:nvPr/>
            </p:nvSpPr>
            <p:spPr bwMode="auto">
              <a:xfrm>
                <a:off x="2399" y="3571"/>
                <a:ext cx="10" cy="13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11 h 13"/>
                  <a:gd name="T4" fmla="*/ 4 w 10"/>
                  <a:gd name="T5" fmla="*/ 11 h 13"/>
                  <a:gd name="T6" fmla="*/ 10 w 10"/>
                  <a:gd name="T7" fmla="*/ 13 h 13"/>
                  <a:gd name="T8" fmla="*/ 10 w 10"/>
                  <a:gd name="T9" fmla="*/ 1 h 13"/>
                  <a:gd name="T10" fmla="*/ 4 w 10"/>
                  <a:gd name="T11" fmla="*/ 0 h 13"/>
                  <a:gd name="T12" fmla="*/ 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0" y="0"/>
                    </a:moveTo>
                    <a:lnTo>
                      <a:pt x="0" y="11"/>
                    </a:lnTo>
                    <a:lnTo>
                      <a:pt x="4" y="11"/>
                    </a:lnTo>
                    <a:lnTo>
                      <a:pt x="10" y="1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4" name="Freeform 129"/>
              <p:cNvSpPr>
                <a:spLocks/>
              </p:cNvSpPr>
              <p:nvPr/>
            </p:nvSpPr>
            <p:spPr bwMode="auto">
              <a:xfrm>
                <a:off x="2419" y="3575"/>
                <a:ext cx="14" cy="15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10 h 15"/>
                  <a:gd name="T4" fmla="*/ 4 w 14"/>
                  <a:gd name="T5" fmla="*/ 12 h 15"/>
                  <a:gd name="T6" fmla="*/ 4 w 14"/>
                  <a:gd name="T7" fmla="*/ 6 h 15"/>
                  <a:gd name="T8" fmla="*/ 0 w 14"/>
                  <a:gd name="T9" fmla="*/ 10 h 15"/>
                  <a:gd name="T10" fmla="*/ 8 w 14"/>
                  <a:gd name="T11" fmla="*/ 15 h 15"/>
                  <a:gd name="T12" fmla="*/ 14 w 14"/>
                  <a:gd name="T13" fmla="*/ 6 h 15"/>
                  <a:gd name="T14" fmla="*/ 8 w 14"/>
                  <a:gd name="T15" fmla="*/ 2 h 15"/>
                  <a:gd name="T16" fmla="*/ 4 w 14"/>
                  <a:gd name="T17" fmla="*/ 0 h 15"/>
                  <a:gd name="T18" fmla="*/ 3 w 14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5"/>
                  <a:gd name="T32" fmla="*/ 14 w 1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5">
                    <a:moveTo>
                      <a:pt x="3" y="0"/>
                    </a:moveTo>
                    <a:lnTo>
                      <a:pt x="0" y="10"/>
                    </a:lnTo>
                    <a:lnTo>
                      <a:pt x="4" y="1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8" y="15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5" name="Freeform 130"/>
              <p:cNvSpPr>
                <a:spLocks/>
              </p:cNvSpPr>
              <p:nvPr/>
            </p:nvSpPr>
            <p:spPr bwMode="auto">
              <a:xfrm>
                <a:off x="2436" y="3588"/>
                <a:ext cx="17" cy="17"/>
              </a:xfrm>
              <a:custGeom>
                <a:avLst/>
                <a:gdLst>
                  <a:gd name="T0" fmla="*/ 7 w 17"/>
                  <a:gd name="T1" fmla="*/ 0 h 17"/>
                  <a:gd name="T2" fmla="*/ 0 w 17"/>
                  <a:gd name="T3" fmla="*/ 9 h 17"/>
                  <a:gd name="T4" fmla="*/ 1 w 17"/>
                  <a:gd name="T5" fmla="*/ 12 h 17"/>
                  <a:gd name="T6" fmla="*/ 8 w 17"/>
                  <a:gd name="T7" fmla="*/ 17 h 17"/>
                  <a:gd name="T8" fmla="*/ 17 w 17"/>
                  <a:gd name="T9" fmla="*/ 9 h 17"/>
                  <a:gd name="T10" fmla="*/ 10 w 17"/>
                  <a:gd name="T11" fmla="*/ 3 h 17"/>
                  <a:gd name="T12" fmla="*/ 7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7" y="0"/>
                    </a:moveTo>
                    <a:lnTo>
                      <a:pt x="0" y="9"/>
                    </a:lnTo>
                    <a:lnTo>
                      <a:pt x="1" y="12"/>
                    </a:lnTo>
                    <a:lnTo>
                      <a:pt x="8" y="17"/>
                    </a:lnTo>
                    <a:lnTo>
                      <a:pt x="17" y="9"/>
                    </a:lnTo>
                    <a:lnTo>
                      <a:pt x="1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6" name="Freeform 131"/>
              <p:cNvSpPr>
                <a:spLocks/>
              </p:cNvSpPr>
              <p:nvPr/>
            </p:nvSpPr>
            <p:spPr bwMode="auto">
              <a:xfrm>
                <a:off x="2452" y="3605"/>
                <a:ext cx="15" cy="16"/>
              </a:xfrm>
              <a:custGeom>
                <a:avLst/>
                <a:gdLst>
                  <a:gd name="T0" fmla="*/ 8 w 15"/>
                  <a:gd name="T1" fmla="*/ 0 h 16"/>
                  <a:gd name="T2" fmla="*/ 0 w 15"/>
                  <a:gd name="T3" fmla="*/ 8 h 16"/>
                  <a:gd name="T4" fmla="*/ 4 w 15"/>
                  <a:gd name="T5" fmla="*/ 13 h 16"/>
                  <a:gd name="T6" fmla="*/ 7 w 15"/>
                  <a:gd name="T7" fmla="*/ 16 h 16"/>
                  <a:gd name="T8" fmla="*/ 15 w 15"/>
                  <a:gd name="T9" fmla="*/ 9 h 16"/>
                  <a:gd name="T10" fmla="*/ 12 w 15"/>
                  <a:gd name="T11" fmla="*/ 5 h 16"/>
                  <a:gd name="T12" fmla="*/ 8 w 15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6"/>
                  <a:gd name="T23" fmla="*/ 15 w 1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6">
                    <a:moveTo>
                      <a:pt x="8" y="0"/>
                    </a:moveTo>
                    <a:lnTo>
                      <a:pt x="0" y="8"/>
                    </a:lnTo>
                    <a:lnTo>
                      <a:pt x="4" y="13"/>
                    </a:lnTo>
                    <a:lnTo>
                      <a:pt x="7" y="16"/>
                    </a:lnTo>
                    <a:lnTo>
                      <a:pt x="15" y="9"/>
                    </a:lnTo>
                    <a:lnTo>
                      <a:pt x="12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7" name="Freeform 132"/>
              <p:cNvSpPr>
                <a:spLocks/>
              </p:cNvSpPr>
              <p:nvPr/>
            </p:nvSpPr>
            <p:spPr bwMode="auto">
              <a:xfrm>
                <a:off x="2466" y="3623"/>
                <a:ext cx="16" cy="17"/>
              </a:xfrm>
              <a:custGeom>
                <a:avLst/>
                <a:gdLst>
                  <a:gd name="T0" fmla="*/ 8 w 16"/>
                  <a:gd name="T1" fmla="*/ 0 h 17"/>
                  <a:gd name="T2" fmla="*/ 0 w 16"/>
                  <a:gd name="T3" fmla="*/ 7 h 17"/>
                  <a:gd name="T4" fmla="*/ 7 w 16"/>
                  <a:gd name="T5" fmla="*/ 17 h 17"/>
                  <a:gd name="T6" fmla="*/ 7 w 16"/>
                  <a:gd name="T7" fmla="*/ 15 h 17"/>
                  <a:gd name="T8" fmla="*/ 16 w 16"/>
                  <a:gd name="T9" fmla="*/ 10 h 17"/>
                  <a:gd name="T10" fmla="*/ 16 w 16"/>
                  <a:gd name="T11" fmla="*/ 8 h 17"/>
                  <a:gd name="T12" fmla="*/ 8 w 16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8" y="0"/>
                    </a:moveTo>
                    <a:lnTo>
                      <a:pt x="0" y="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8" name="Freeform 133"/>
              <p:cNvSpPr>
                <a:spLocks/>
              </p:cNvSpPr>
              <p:nvPr/>
            </p:nvSpPr>
            <p:spPr bwMode="auto">
              <a:xfrm>
                <a:off x="2479" y="3643"/>
                <a:ext cx="14" cy="15"/>
              </a:xfrm>
              <a:custGeom>
                <a:avLst/>
                <a:gdLst>
                  <a:gd name="T0" fmla="*/ 8 w 14"/>
                  <a:gd name="T1" fmla="*/ 0 h 15"/>
                  <a:gd name="T2" fmla="*/ 0 w 14"/>
                  <a:gd name="T3" fmla="*/ 5 h 15"/>
                  <a:gd name="T4" fmla="*/ 5 w 14"/>
                  <a:gd name="T5" fmla="*/ 15 h 15"/>
                  <a:gd name="T6" fmla="*/ 14 w 14"/>
                  <a:gd name="T7" fmla="*/ 10 h 15"/>
                  <a:gd name="T8" fmla="*/ 8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8" y="0"/>
                    </a:moveTo>
                    <a:lnTo>
                      <a:pt x="0" y="5"/>
                    </a:lnTo>
                    <a:lnTo>
                      <a:pt x="5" y="15"/>
                    </a:lnTo>
                    <a:lnTo>
                      <a:pt x="14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89" name="Freeform 134"/>
              <p:cNvSpPr>
                <a:spLocks/>
              </p:cNvSpPr>
              <p:nvPr/>
            </p:nvSpPr>
            <p:spPr bwMode="auto">
              <a:xfrm>
                <a:off x="2490" y="3663"/>
                <a:ext cx="14" cy="15"/>
              </a:xfrm>
              <a:custGeom>
                <a:avLst/>
                <a:gdLst>
                  <a:gd name="T0" fmla="*/ 9 w 14"/>
                  <a:gd name="T1" fmla="*/ 0 h 15"/>
                  <a:gd name="T2" fmla="*/ 0 w 14"/>
                  <a:gd name="T3" fmla="*/ 5 h 15"/>
                  <a:gd name="T4" fmla="*/ 6 w 14"/>
                  <a:gd name="T5" fmla="*/ 15 h 15"/>
                  <a:gd name="T6" fmla="*/ 14 w 14"/>
                  <a:gd name="T7" fmla="*/ 10 h 15"/>
                  <a:gd name="T8" fmla="*/ 9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9" y="0"/>
                    </a:moveTo>
                    <a:lnTo>
                      <a:pt x="0" y="5"/>
                    </a:lnTo>
                    <a:lnTo>
                      <a:pt x="6" y="15"/>
                    </a:lnTo>
                    <a:lnTo>
                      <a:pt x="14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0" name="Freeform 135"/>
              <p:cNvSpPr>
                <a:spLocks/>
              </p:cNvSpPr>
              <p:nvPr/>
            </p:nvSpPr>
            <p:spPr bwMode="auto">
              <a:xfrm>
                <a:off x="2500" y="3684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6 w 16"/>
                  <a:gd name="T5" fmla="*/ 14 h 14"/>
                  <a:gd name="T6" fmla="*/ 16 w 16"/>
                  <a:gd name="T7" fmla="*/ 10 h 14"/>
                  <a:gd name="T8" fmla="*/ 1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1" name="Freeform 136"/>
              <p:cNvSpPr>
                <a:spLocks/>
              </p:cNvSpPr>
              <p:nvPr/>
            </p:nvSpPr>
            <p:spPr bwMode="auto">
              <a:xfrm>
                <a:off x="2510" y="3704"/>
                <a:ext cx="16" cy="14"/>
              </a:xfrm>
              <a:custGeom>
                <a:avLst/>
                <a:gdLst>
                  <a:gd name="T0" fmla="*/ 10 w 16"/>
                  <a:gd name="T1" fmla="*/ 0 h 14"/>
                  <a:gd name="T2" fmla="*/ 0 w 16"/>
                  <a:gd name="T3" fmla="*/ 4 h 14"/>
                  <a:gd name="T4" fmla="*/ 3 w 16"/>
                  <a:gd name="T5" fmla="*/ 10 h 14"/>
                  <a:gd name="T6" fmla="*/ 6 w 16"/>
                  <a:gd name="T7" fmla="*/ 14 h 14"/>
                  <a:gd name="T8" fmla="*/ 10 w 16"/>
                  <a:gd name="T9" fmla="*/ 12 h 14"/>
                  <a:gd name="T10" fmla="*/ 6 w 16"/>
                  <a:gd name="T11" fmla="*/ 14 h 14"/>
                  <a:gd name="T12" fmla="*/ 6 w 16"/>
                  <a:gd name="T13" fmla="*/ 14 h 14"/>
                  <a:gd name="T14" fmla="*/ 16 w 16"/>
                  <a:gd name="T15" fmla="*/ 10 h 14"/>
                  <a:gd name="T16" fmla="*/ 16 w 16"/>
                  <a:gd name="T17" fmla="*/ 10 h 14"/>
                  <a:gd name="T18" fmla="*/ 16 w 16"/>
                  <a:gd name="T19" fmla="*/ 9 h 14"/>
                  <a:gd name="T20" fmla="*/ 12 w 16"/>
                  <a:gd name="T21" fmla="*/ 2 h 14"/>
                  <a:gd name="T22" fmla="*/ 10 w 16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"/>
                  <a:gd name="T37" fmla="*/ 0 h 14"/>
                  <a:gd name="T38" fmla="*/ 16 w 1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" h="14">
                    <a:moveTo>
                      <a:pt x="10" y="0"/>
                    </a:moveTo>
                    <a:lnTo>
                      <a:pt x="0" y="4"/>
                    </a:lnTo>
                    <a:lnTo>
                      <a:pt x="3" y="10"/>
                    </a:lnTo>
                    <a:lnTo>
                      <a:pt x="6" y="14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2" name="Freeform 137"/>
              <p:cNvSpPr>
                <a:spLocks/>
              </p:cNvSpPr>
              <p:nvPr/>
            </p:nvSpPr>
            <p:spPr bwMode="auto">
              <a:xfrm>
                <a:off x="2522" y="3724"/>
                <a:ext cx="14" cy="16"/>
              </a:xfrm>
              <a:custGeom>
                <a:avLst/>
                <a:gdLst>
                  <a:gd name="T0" fmla="*/ 8 w 14"/>
                  <a:gd name="T1" fmla="*/ 0 h 16"/>
                  <a:gd name="T2" fmla="*/ 0 w 14"/>
                  <a:gd name="T3" fmla="*/ 6 h 16"/>
                  <a:gd name="T4" fmla="*/ 2 w 14"/>
                  <a:gd name="T5" fmla="*/ 12 h 16"/>
                  <a:gd name="T6" fmla="*/ 5 w 14"/>
                  <a:gd name="T7" fmla="*/ 16 h 16"/>
                  <a:gd name="T8" fmla="*/ 14 w 14"/>
                  <a:gd name="T9" fmla="*/ 10 h 16"/>
                  <a:gd name="T10" fmla="*/ 11 w 14"/>
                  <a:gd name="T11" fmla="*/ 3 h 16"/>
                  <a:gd name="T12" fmla="*/ 8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8" y="0"/>
                    </a:moveTo>
                    <a:lnTo>
                      <a:pt x="0" y="6"/>
                    </a:lnTo>
                    <a:lnTo>
                      <a:pt x="2" y="12"/>
                    </a:lnTo>
                    <a:lnTo>
                      <a:pt x="5" y="16"/>
                    </a:lnTo>
                    <a:lnTo>
                      <a:pt x="14" y="10"/>
                    </a:lnTo>
                    <a:lnTo>
                      <a:pt x="11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3" name="Freeform 138"/>
              <p:cNvSpPr>
                <a:spLocks/>
              </p:cNvSpPr>
              <p:nvPr/>
            </p:nvSpPr>
            <p:spPr bwMode="auto">
              <a:xfrm>
                <a:off x="2533" y="3744"/>
                <a:ext cx="14" cy="16"/>
              </a:xfrm>
              <a:custGeom>
                <a:avLst/>
                <a:gdLst>
                  <a:gd name="T0" fmla="*/ 9 w 14"/>
                  <a:gd name="T1" fmla="*/ 0 h 16"/>
                  <a:gd name="T2" fmla="*/ 0 w 14"/>
                  <a:gd name="T3" fmla="*/ 6 h 16"/>
                  <a:gd name="T4" fmla="*/ 4 w 14"/>
                  <a:gd name="T5" fmla="*/ 14 h 16"/>
                  <a:gd name="T6" fmla="*/ 6 w 14"/>
                  <a:gd name="T7" fmla="*/ 16 h 16"/>
                  <a:gd name="T8" fmla="*/ 14 w 14"/>
                  <a:gd name="T9" fmla="*/ 9 h 16"/>
                  <a:gd name="T10" fmla="*/ 13 w 14"/>
                  <a:gd name="T11" fmla="*/ 6 h 16"/>
                  <a:gd name="T12" fmla="*/ 9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9" y="0"/>
                    </a:moveTo>
                    <a:lnTo>
                      <a:pt x="0" y="6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4" name="Freeform 139"/>
              <p:cNvSpPr>
                <a:spLocks/>
              </p:cNvSpPr>
              <p:nvPr/>
            </p:nvSpPr>
            <p:spPr bwMode="auto">
              <a:xfrm>
                <a:off x="2546" y="3761"/>
                <a:ext cx="16" cy="16"/>
              </a:xfrm>
              <a:custGeom>
                <a:avLst/>
                <a:gdLst>
                  <a:gd name="T0" fmla="*/ 8 w 16"/>
                  <a:gd name="T1" fmla="*/ 0 h 16"/>
                  <a:gd name="T2" fmla="*/ 0 w 16"/>
                  <a:gd name="T3" fmla="*/ 7 h 16"/>
                  <a:gd name="T4" fmla="*/ 7 w 16"/>
                  <a:gd name="T5" fmla="*/ 16 h 16"/>
                  <a:gd name="T6" fmla="*/ 16 w 16"/>
                  <a:gd name="T7" fmla="*/ 9 h 16"/>
                  <a:gd name="T8" fmla="*/ 8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8" y="0"/>
                    </a:moveTo>
                    <a:lnTo>
                      <a:pt x="0" y="7"/>
                    </a:lnTo>
                    <a:lnTo>
                      <a:pt x="7" y="16"/>
                    </a:lnTo>
                    <a:lnTo>
                      <a:pt x="16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5" name="Freeform 140"/>
              <p:cNvSpPr>
                <a:spLocks/>
              </p:cNvSpPr>
              <p:nvPr/>
            </p:nvSpPr>
            <p:spPr bwMode="auto">
              <a:xfrm>
                <a:off x="2560" y="3779"/>
                <a:ext cx="16" cy="17"/>
              </a:xfrm>
              <a:custGeom>
                <a:avLst/>
                <a:gdLst>
                  <a:gd name="T0" fmla="*/ 9 w 16"/>
                  <a:gd name="T1" fmla="*/ 0 h 17"/>
                  <a:gd name="T2" fmla="*/ 0 w 16"/>
                  <a:gd name="T3" fmla="*/ 7 h 17"/>
                  <a:gd name="T4" fmla="*/ 7 w 16"/>
                  <a:gd name="T5" fmla="*/ 15 h 17"/>
                  <a:gd name="T6" fmla="*/ 9 w 16"/>
                  <a:gd name="T7" fmla="*/ 17 h 17"/>
                  <a:gd name="T8" fmla="*/ 16 w 16"/>
                  <a:gd name="T9" fmla="*/ 8 h 17"/>
                  <a:gd name="T10" fmla="*/ 16 w 16"/>
                  <a:gd name="T11" fmla="*/ 7 h 17"/>
                  <a:gd name="T12" fmla="*/ 9 w 16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7"/>
                  <a:gd name="T23" fmla="*/ 16 w 16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7">
                    <a:moveTo>
                      <a:pt x="9" y="0"/>
                    </a:moveTo>
                    <a:lnTo>
                      <a:pt x="0" y="7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6" name="Freeform 141"/>
              <p:cNvSpPr>
                <a:spLocks/>
              </p:cNvSpPr>
              <p:nvPr/>
            </p:nvSpPr>
            <p:spPr bwMode="auto">
              <a:xfrm>
                <a:off x="2579" y="3794"/>
                <a:ext cx="15" cy="15"/>
              </a:xfrm>
              <a:custGeom>
                <a:avLst/>
                <a:gdLst>
                  <a:gd name="T0" fmla="*/ 7 w 15"/>
                  <a:gd name="T1" fmla="*/ 0 h 15"/>
                  <a:gd name="T2" fmla="*/ 0 w 15"/>
                  <a:gd name="T3" fmla="*/ 9 h 15"/>
                  <a:gd name="T4" fmla="*/ 1 w 15"/>
                  <a:gd name="T5" fmla="*/ 10 h 15"/>
                  <a:gd name="T6" fmla="*/ 10 w 15"/>
                  <a:gd name="T7" fmla="*/ 15 h 15"/>
                  <a:gd name="T8" fmla="*/ 15 w 15"/>
                  <a:gd name="T9" fmla="*/ 6 h 15"/>
                  <a:gd name="T10" fmla="*/ 10 w 15"/>
                  <a:gd name="T11" fmla="*/ 2 h 15"/>
                  <a:gd name="T12" fmla="*/ 7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7" y="0"/>
                    </a:moveTo>
                    <a:lnTo>
                      <a:pt x="0" y="9"/>
                    </a:lnTo>
                    <a:lnTo>
                      <a:pt x="1" y="10"/>
                    </a:lnTo>
                    <a:lnTo>
                      <a:pt x="10" y="15"/>
                    </a:lnTo>
                    <a:lnTo>
                      <a:pt x="15" y="6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7" name="Freeform 142"/>
              <p:cNvSpPr>
                <a:spLocks/>
              </p:cNvSpPr>
              <p:nvPr/>
            </p:nvSpPr>
            <p:spPr bwMode="auto">
              <a:xfrm>
                <a:off x="2599" y="3804"/>
                <a:ext cx="14" cy="16"/>
              </a:xfrm>
              <a:custGeom>
                <a:avLst/>
                <a:gdLst>
                  <a:gd name="T0" fmla="*/ 4 w 14"/>
                  <a:gd name="T1" fmla="*/ 0 h 16"/>
                  <a:gd name="T2" fmla="*/ 0 w 14"/>
                  <a:gd name="T3" fmla="*/ 10 h 16"/>
                  <a:gd name="T4" fmla="*/ 11 w 14"/>
                  <a:gd name="T5" fmla="*/ 16 h 16"/>
                  <a:gd name="T6" fmla="*/ 13 w 14"/>
                  <a:gd name="T7" fmla="*/ 16 h 16"/>
                  <a:gd name="T8" fmla="*/ 14 w 14"/>
                  <a:gd name="T9" fmla="*/ 5 h 16"/>
                  <a:gd name="T10" fmla="*/ 11 w 14"/>
                  <a:gd name="T11" fmla="*/ 5 h 16"/>
                  <a:gd name="T12" fmla="*/ 4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4" y="0"/>
                    </a:moveTo>
                    <a:lnTo>
                      <a:pt x="0" y="10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8" name="Freeform 143"/>
              <p:cNvSpPr>
                <a:spLocks/>
              </p:cNvSpPr>
              <p:nvPr/>
            </p:nvSpPr>
            <p:spPr bwMode="auto">
              <a:xfrm>
                <a:off x="2623" y="3809"/>
                <a:ext cx="13" cy="12"/>
              </a:xfrm>
              <a:custGeom>
                <a:avLst/>
                <a:gdLst>
                  <a:gd name="T0" fmla="*/ 1 w 13"/>
                  <a:gd name="T1" fmla="*/ 1 h 12"/>
                  <a:gd name="T2" fmla="*/ 0 w 13"/>
                  <a:gd name="T3" fmla="*/ 12 h 12"/>
                  <a:gd name="T4" fmla="*/ 3 w 13"/>
                  <a:gd name="T5" fmla="*/ 12 h 12"/>
                  <a:gd name="T6" fmla="*/ 13 w 13"/>
                  <a:gd name="T7" fmla="*/ 11 h 12"/>
                  <a:gd name="T8" fmla="*/ 11 w 13"/>
                  <a:gd name="T9" fmla="*/ 0 h 12"/>
                  <a:gd name="T10" fmla="*/ 3 w 13"/>
                  <a:gd name="T11" fmla="*/ 1 h 12"/>
                  <a:gd name="T12" fmla="*/ 1 w 13"/>
                  <a:gd name="T13" fmla="*/ 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2"/>
                  <a:gd name="T23" fmla="*/ 13 w 1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2">
                    <a:moveTo>
                      <a:pt x="1" y="1"/>
                    </a:moveTo>
                    <a:lnTo>
                      <a:pt x="0" y="12"/>
                    </a:lnTo>
                    <a:lnTo>
                      <a:pt x="3" y="12"/>
                    </a:lnTo>
                    <a:lnTo>
                      <a:pt x="13" y="11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199" name="Freeform 144"/>
              <p:cNvSpPr>
                <a:spLocks/>
              </p:cNvSpPr>
              <p:nvPr/>
            </p:nvSpPr>
            <p:spPr bwMode="auto">
              <a:xfrm>
                <a:off x="2644" y="3803"/>
                <a:ext cx="13" cy="14"/>
              </a:xfrm>
              <a:custGeom>
                <a:avLst/>
                <a:gdLst>
                  <a:gd name="T0" fmla="*/ 0 w 13"/>
                  <a:gd name="T1" fmla="*/ 4 h 14"/>
                  <a:gd name="T2" fmla="*/ 3 w 13"/>
                  <a:gd name="T3" fmla="*/ 14 h 14"/>
                  <a:gd name="T4" fmla="*/ 13 w 13"/>
                  <a:gd name="T5" fmla="*/ 10 h 14"/>
                  <a:gd name="T6" fmla="*/ 10 w 13"/>
                  <a:gd name="T7" fmla="*/ 0 h 14"/>
                  <a:gd name="T8" fmla="*/ 0 w 13"/>
                  <a:gd name="T9" fmla="*/ 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4"/>
                    </a:moveTo>
                    <a:lnTo>
                      <a:pt x="3" y="14"/>
                    </a:lnTo>
                    <a:lnTo>
                      <a:pt x="13" y="10"/>
                    </a:lnTo>
                    <a:lnTo>
                      <a:pt x="1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0" name="Freeform 145"/>
              <p:cNvSpPr>
                <a:spLocks/>
              </p:cNvSpPr>
              <p:nvPr/>
            </p:nvSpPr>
            <p:spPr bwMode="auto">
              <a:xfrm>
                <a:off x="2663" y="3790"/>
                <a:ext cx="16" cy="16"/>
              </a:xfrm>
              <a:custGeom>
                <a:avLst/>
                <a:gdLst>
                  <a:gd name="T0" fmla="*/ 0 w 16"/>
                  <a:gd name="T1" fmla="*/ 7 h 16"/>
                  <a:gd name="T2" fmla="*/ 7 w 16"/>
                  <a:gd name="T3" fmla="*/ 16 h 16"/>
                  <a:gd name="T4" fmla="*/ 14 w 16"/>
                  <a:gd name="T5" fmla="*/ 11 h 16"/>
                  <a:gd name="T6" fmla="*/ 16 w 16"/>
                  <a:gd name="T7" fmla="*/ 9 h 16"/>
                  <a:gd name="T8" fmla="*/ 9 w 16"/>
                  <a:gd name="T9" fmla="*/ 0 h 16"/>
                  <a:gd name="T10" fmla="*/ 6 w 16"/>
                  <a:gd name="T11" fmla="*/ 3 h 16"/>
                  <a:gd name="T12" fmla="*/ 0 w 16"/>
                  <a:gd name="T13" fmla="*/ 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7"/>
                    </a:moveTo>
                    <a:lnTo>
                      <a:pt x="7" y="16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1" name="Freeform 146"/>
              <p:cNvSpPr>
                <a:spLocks/>
              </p:cNvSpPr>
              <p:nvPr/>
            </p:nvSpPr>
            <p:spPr bwMode="auto">
              <a:xfrm>
                <a:off x="2679" y="3776"/>
                <a:ext cx="15" cy="14"/>
              </a:xfrm>
              <a:custGeom>
                <a:avLst/>
                <a:gdLst>
                  <a:gd name="T0" fmla="*/ 0 w 15"/>
                  <a:gd name="T1" fmla="*/ 7 h 14"/>
                  <a:gd name="T2" fmla="*/ 8 w 15"/>
                  <a:gd name="T3" fmla="*/ 14 h 14"/>
                  <a:gd name="T4" fmla="*/ 15 w 15"/>
                  <a:gd name="T5" fmla="*/ 8 h 14"/>
                  <a:gd name="T6" fmla="*/ 15 w 15"/>
                  <a:gd name="T7" fmla="*/ 7 h 14"/>
                  <a:gd name="T8" fmla="*/ 7 w 15"/>
                  <a:gd name="T9" fmla="*/ 0 h 14"/>
                  <a:gd name="T10" fmla="*/ 7 w 15"/>
                  <a:gd name="T11" fmla="*/ 0 h 14"/>
                  <a:gd name="T12" fmla="*/ 0 w 15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0" y="7"/>
                    </a:moveTo>
                    <a:lnTo>
                      <a:pt x="8" y="14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2" name="Freeform 147"/>
              <p:cNvSpPr>
                <a:spLocks/>
              </p:cNvSpPr>
              <p:nvPr/>
            </p:nvSpPr>
            <p:spPr bwMode="auto">
              <a:xfrm>
                <a:off x="2693" y="3757"/>
                <a:ext cx="16" cy="16"/>
              </a:xfrm>
              <a:custGeom>
                <a:avLst/>
                <a:gdLst>
                  <a:gd name="T0" fmla="*/ 0 w 16"/>
                  <a:gd name="T1" fmla="*/ 9 h 16"/>
                  <a:gd name="T2" fmla="*/ 9 w 16"/>
                  <a:gd name="T3" fmla="*/ 16 h 16"/>
                  <a:gd name="T4" fmla="*/ 10 w 16"/>
                  <a:gd name="T5" fmla="*/ 16 h 16"/>
                  <a:gd name="T6" fmla="*/ 16 w 16"/>
                  <a:gd name="T7" fmla="*/ 6 h 16"/>
                  <a:gd name="T8" fmla="*/ 7 w 16"/>
                  <a:gd name="T9" fmla="*/ 0 h 16"/>
                  <a:gd name="T10" fmla="*/ 1 w 16"/>
                  <a:gd name="T11" fmla="*/ 7 h 16"/>
                  <a:gd name="T12" fmla="*/ 0 w 16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9"/>
                    </a:moveTo>
                    <a:lnTo>
                      <a:pt x="9" y="16"/>
                    </a:lnTo>
                    <a:lnTo>
                      <a:pt x="10" y="16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1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3" name="Freeform 148"/>
              <p:cNvSpPr>
                <a:spLocks/>
              </p:cNvSpPr>
              <p:nvPr/>
            </p:nvSpPr>
            <p:spPr bwMode="auto">
              <a:xfrm>
                <a:off x="2706" y="3737"/>
                <a:ext cx="14" cy="16"/>
              </a:xfrm>
              <a:custGeom>
                <a:avLst/>
                <a:gdLst>
                  <a:gd name="T0" fmla="*/ 0 w 14"/>
                  <a:gd name="T1" fmla="*/ 10 h 16"/>
                  <a:gd name="T2" fmla="*/ 8 w 14"/>
                  <a:gd name="T3" fmla="*/ 16 h 16"/>
                  <a:gd name="T4" fmla="*/ 14 w 14"/>
                  <a:gd name="T5" fmla="*/ 6 h 16"/>
                  <a:gd name="T6" fmla="*/ 6 w 14"/>
                  <a:gd name="T7" fmla="*/ 0 h 16"/>
                  <a:gd name="T8" fmla="*/ 0 w 14"/>
                  <a:gd name="T9" fmla="*/ 1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0"/>
                    </a:moveTo>
                    <a:lnTo>
                      <a:pt x="8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4" name="Freeform 149"/>
              <p:cNvSpPr>
                <a:spLocks/>
              </p:cNvSpPr>
              <p:nvPr/>
            </p:nvSpPr>
            <p:spPr bwMode="auto">
              <a:xfrm>
                <a:off x="2717" y="3717"/>
                <a:ext cx="15" cy="16"/>
              </a:xfrm>
              <a:custGeom>
                <a:avLst/>
                <a:gdLst>
                  <a:gd name="T0" fmla="*/ 0 w 15"/>
                  <a:gd name="T1" fmla="*/ 11 h 16"/>
                  <a:gd name="T2" fmla="*/ 9 w 15"/>
                  <a:gd name="T3" fmla="*/ 16 h 16"/>
                  <a:gd name="T4" fmla="*/ 13 w 15"/>
                  <a:gd name="T5" fmla="*/ 9 h 16"/>
                  <a:gd name="T6" fmla="*/ 15 w 15"/>
                  <a:gd name="T7" fmla="*/ 6 h 16"/>
                  <a:gd name="T8" fmla="*/ 5 w 15"/>
                  <a:gd name="T9" fmla="*/ 1 h 16"/>
                  <a:gd name="T10" fmla="*/ 5 w 15"/>
                  <a:gd name="T11" fmla="*/ 0 h 16"/>
                  <a:gd name="T12" fmla="*/ 0 w 15"/>
                  <a:gd name="T13" fmla="*/ 11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6"/>
                  <a:gd name="T23" fmla="*/ 15 w 1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6">
                    <a:moveTo>
                      <a:pt x="0" y="11"/>
                    </a:moveTo>
                    <a:lnTo>
                      <a:pt x="9" y="16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5" name="Freeform 150"/>
              <p:cNvSpPr>
                <a:spLocks/>
              </p:cNvSpPr>
              <p:nvPr/>
            </p:nvSpPr>
            <p:spPr bwMode="auto">
              <a:xfrm>
                <a:off x="2726" y="3696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3 w 14"/>
                  <a:gd name="T5" fmla="*/ 8 h 15"/>
                  <a:gd name="T6" fmla="*/ 14 w 14"/>
                  <a:gd name="T7" fmla="*/ 4 h 15"/>
                  <a:gd name="T8" fmla="*/ 14 w 14"/>
                  <a:gd name="T9" fmla="*/ 5 h 15"/>
                  <a:gd name="T10" fmla="*/ 4 w 14"/>
                  <a:gd name="T11" fmla="*/ 1 h 15"/>
                  <a:gd name="T12" fmla="*/ 3 w 14"/>
                  <a:gd name="T13" fmla="*/ 4 h 15"/>
                  <a:gd name="T14" fmla="*/ 8 w 14"/>
                  <a:gd name="T15" fmla="*/ 4 h 15"/>
                  <a:gd name="T16" fmla="*/ 4 w 14"/>
                  <a:gd name="T17" fmla="*/ 0 h 15"/>
                  <a:gd name="T18" fmla="*/ 0 w 14"/>
                  <a:gd name="T19" fmla="*/ 11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5"/>
                  <a:gd name="T32" fmla="*/ 14 w 1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3" y="8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4" y="1"/>
                    </a:lnTo>
                    <a:lnTo>
                      <a:pt x="3" y="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6" name="Freeform 151"/>
              <p:cNvSpPr>
                <a:spLocks/>
              </p:cNvSpPr>
              <p:nvPr/>
            </p:nvSpPr>
            <p:spPr bwMode="auto">
              <a:xfrm>
                <a:off x="2734" y="3675"/>
                <a:ext cx="15" cy="15"/>
              </a:xfrm>
              <a:custGeom>
                <a:avLst/>
                <a:gdLst>
                  <a:gd name="T0" fmla="*/ 0 w 15"/>
                  <a:gd name="T1" fmla="*/ 11 h 15"/>
                  <a:gd name="T2" fmla="*/ 10 w 15"/>
                  <a:gd name="T3" fmla="*/ 15 h 15"/>
                  <a:gd name="T4" fmla="*/ 15 w 15"/>
                  <a:gd name="T5" fmla="*/ 5 h 15"/>
                  <a:gd name="T6" fmla="*/ 5 w 15"/>
                  <a:gd name="T7" fmla="*/ 0 h 15"/>
                  <a:gd name="T8" fmla="*/ 0 w 15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7" name="Freeform 152"/>
              <p:cNvSpPr>
                <a:spLocks/>
              </p:cNvSpPr>
              <p:nvPr/>
            </p:nvSpPr>
            <p:spPr bwMode="auto">
              <a:xfrm>
                <a:off x="2743" y="3654"/>
                <a:ext cx="14" cy="16"/>
              </a:xfrm>
              <a:custGeom>
                <a:avLst/>
                <a:gdLst>
                  <a:gd name="T0" fmla="*/ 0 w 14"/>
                  <a:gd name="T1" fmla="*/ 11 h 16"/>
                  <a:gd name="T2" fmla="*/ 10 w 14"/>
                  <a:gd name="T3" fmla="*/ 16 h 16"/>
                  <a:gd name="T4" fmla="*/ 14 w 14"/>
                  <a:gd name="T5" fmla="*/ 4 h 16"/>
                  <a:gd name="T6" fmla="*/ 4 w 14"/>
                  <a:gd name="T7" fmla="*/ 0 h 16"/>
                  <a:gd name="T8" fmla="*/ 0 w 14"/>
                  <a:gd name="T9" fmla="*/ 1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0" y="11"/>
                    </a:moveTo>
                    <a:lnTo>
                      <a:pt x="10" y="16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8" name="Freeform 153"/>
              <p:cNvSpPr>
                <a:spLocks/>
              </p:cNvSpPr>
              <p:nvPr/>
            </p:nvSpPr>
            <p:spPr bwMode="auto">
              <a:xfrm>
                <a:off x="2750" y="3633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4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09" name="Freeform 154"/>
              <p:cNvSpPr>
                <a:spLocks/>
              </p:cNvSpPr>
              <p:nvPr/>
            </p:nvSpPr>
            <p:spPr bwMode="auto">
              <a:xfrm>
                <a:off x="2759" y="3611"/>
                <a:ext cx="14" cy="16"/>
              </a:xfrm>
              <a:custGeom>
                <a:avLst/>
                <a:gdLst>
                  <a:gd name="T0" fmla="*/ 0 w 14"/>
                  <a:gd name="T1" fmla="*/ 12 h 16"/>
                  <a:gd name="T2" fmla="*/ 10 w 14"/>
                  <a:gd name="T3" fmla="*/ 16 h 16"/>
                  <a:gd name="T4" fmla="*/ 13 w 14"/>
                  <a:gd name="T5" fmla="*/ 7 h 16"/>
                  <a:gd name="T6" fmla="*/ 14 w 14"/>
                  <a:gd name="T7" fmla="*/ 3 h 16"/>
                  <a:gd name="T8" fmla="*/ 4 w 14"/>
                  <a:gd name="T9" fmla="*/ 0 h 16"/>
                  <a:gd name="T10" fmla="*/ 1 w 14"/>
                  <a:gd name="T11" fmla="*/ 7 h 16"/>
                  <a:gd name="T12" fmla="*/ 0 w 14"/>
                  <a:gd name="T13" fmla="*/ 1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0" y="12"/>
                    </a:moveTo>
                    <a:lnTo>
                      <a:pt x="10" y="16"/>
                    </a:lnTo>
                    <a:lnTo>
                      <a:pt x="13" y="7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1" y="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0" name="Freeform 155"/>
              <p:cNvSpPr>
                <a:spLocks/>
              </p:cNvSpPr>
              <p:nvPr/>
            </p:nvSpPr>
            <p:spPr bwMode="auto">
              <a:xfrm>
                <a:off x="2766" y="3590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1" name="Freeform 156"/>
              <p:cNvSpPr>
                <a:spLocks/>
              </p:cNvSpPr>
              <p:nvPr/>
            </p:nvSpPr>
            <p:spPr bwMode="auto">
              <a:xfrm>
                <a:off x="2773" y="3568"/>
                <a:ext cx="14" cy="14"/>
              </a:xfrm>
              <a:custGeom>
                <a:avLst/>
                <a:gdLst>
                  <a:gd name="T0" fmla="*/ 0 w 14"/>
                  <a:gd name="T1" fmla="*/ 12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2" name="Freeform 157"/>
              <p:cNvSpPr>
                <a:spLocks/>
              </p:cNvSpPr>
              <p:nvPr/>
            </p:nvSpPr>
            <p:spPr bwMode="auto">
              <a:xfrm>
                <a:off x="2780" y="3547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3 w 14"/>
                  <a:gd name="T5" fmla="*/ 5 h 14"/>
                  <a:gd name="T6" fmla="*/ 14 w 14"/>
                  <a:gd name="T7" fmla="*/ 3 h 14"/>
                  <a:gd name="T8" fmla="*/ 4 w 14"/>
                  <a:gd name="T9" fmla="*/ 0 h 14"/>
                  <a:gd name="T10" fmla="*/ 2 w 14"/>
                  <a:gd name="T11" fmla="*/ 5 h 14"/>
                  <a:gd name="T12" fmla="*/ 0 w 14"/>
                  <a:gd name="T13" fmla="*/ 1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2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3" name="Freeform 158"/>
              <p:cNvSpPr>
                <a:spLocks/>
              </p:cNvSpPr>
              <p:nvPr/>
            </p:nvSpPr>
            <p:spPr bwMode="auto">
              <a:xfrm>
                <a:off x="2787" y="3525"/>
                <a:ext cx="15" cy="13"/>
              </a:xfrm>
              <a:custGeom>
                <a:avLst/>
                <a:gdLst>
                  <a:gd name="T0" fmla="*/ 0 w 15"/>
                  <a:gd name="T1" fmla="*/ 10 h 13"/>
                  <a:gd name="T2" fmla="*/ 10 w 15"/>
                  <a:gd name="T3" fmla="*/ 13 h 13"/>
                  <a:gd name="T4" fmla="*/ 15 w 15"/>
                  <a:gd name="T5" fmla="*/ 3 h 13"/>
                  <a:gd name="T6" fmla="*/ 5 w 15"/>
                  <a:gd name="T7" fmla="*/ 0 h 13"/>
                  <a:gd name="T8" fmla="*/ 0 w 15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4" name="Freeform 159"/>
              <p:cNvSpPr>
                <a:spLocks/>
              </p:cNvSpPr>
              <p:nvPr/>
            </p:nvSpPr>
            <p:spPr bwMode="auto">
              <a:xfrm>
                <a:off x="2794" y="3502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10 w 15"/>
                  <a:gd name="T3" fmla="*/ 15 h 15"/>
                  <a:gd name="T4" fmla="*/ 15 w 15"/>
                  <a:gd name="T5" fmla="*/ 3 h 15"/>
                  <a:gd name="T6" fmla="*/ 5 w 15"/>
                  <a:gd name="T7" fmla="*/ 0 h 15"/>
                  <a:gd name="T8" fmla="*/ 0 w 15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5" name="Freeform 160"/>
              <p:cNvSpPr>
                <a:spLocks/>
              </p:cNvSpPr>
              <p:nvPr/>
            </p:nvSpPr>
            <p:spPr bwMode="auto">
              <a:xfrm>
                <a:off x="2802" y="3481"/>
                <a:ext cx="12" cy="14"/>
              </a:xfrm>
              <a:custGeom>
                <a:avLst/>
                <a:gdLst>
                  <a:gd name="T0" fmla="*/ 0 w 12"/>
                  <a:gd name="T1" fmla="*/ 11 h 14"/>
                  <a:gd name="T2" fmla="*/ 10 w 12"/>
                  <a:gd name="T3" fmla="*/ 14 h 14"/>
                  <a:gd name="T4" fmla="*/ 12 w 12"/>
                  <a:gd name="T5" fmla="*/ 3 h 14"/>
                  <a:gd name="T6" fmla="*/ 2 w 12"/>
                  <a:gd name="T7" fmla="*/ 0 h 14"/>
                  <a:gd name="T8" fmla="*/ 0 w 12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2" y="3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6" name="Freeform 161"/>
              <p:cNvSpPr>
                <a:spLocks/>
              </p:cNvSpPr>
              <p:nvPr/>
            </p:nvSpPr>
            <p:spPr bwMode="auto">
              <a:xfrm>
                <a:off x="2809" y="3459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7" name="Freeform 162"/>
              <p:cNvSpPr>
                <a:spLocks/>
              </p:cNvSpPr>
              <p:nvPr/>
            </p:nvSpPr>
            <p:spPr bwMode="auto">
              <a:xfrm>
                <a:off x="2814" y="3438"/>
                <a:ext cx="15" cy="13"/>
              </a:xfrm>
              <a:custGeom>
                <a:avLst/>
                <a:gdLst>
                  <a:gd name="T0" fmla="*/ 0 w 15"/>
                  <a:gd name="T1" fmla="*/ 10 h 13"/>
                  <a:gd name="T2" fmla="*/ 10 w 15"/>
                  <a:gd name="T3" fmla="*/ 13 h 13"/>
                  <a:gd name="T4" fmla="*/ 15 w 15"/>
                  <a:gd name="T5" fmla="*/ 3 h 13"/>
                  <a:gd name="T6" fmla="*/ 5 w 15"/>
                  <a:gd name="T7" fmla="*/ 0 h 13"/>
                  <a:gd name="T8" fmla="*/ 0 w 15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8" name="Freeform 163"/>
              <p:cNvSpPr>
                <a:spLocks/>
              </p:cNvSpPr>
              <p:nvPr/>
            </p:nvSpPr>
            <p:spPr bwMode="auto">
              <a:xfrm>
                <a:off x="2822" y="3415"/>
                <a:ext cx="14" cy="14"/>
              </a:xfrm>
              <a:custGeom>
                <a:avLst/>
                <a:gdLst>
                  <a:gd name="T0" fmla="*/ 0 w 14"/>
                  <a:gd name="T1" fmla="*/ 12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19" name="Freeform 164"/>
              <p:cNvSpPr>
                <a:spLocks/>
              </p:cNvSpPr>
              <p:nvPr/>
            </p:nvSpPr>
            <p:spPr bwMode="auto">
              <a:xfrm>
                <a:off x="2829" y="3394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1 w 13"/>
                  <a:gd name="T5" fmla="*/ 11 h 14"/>
                  <a:gd name="T6" fmla="*/ 13 w 13"/>
                  <a:gd name="T7" fmla="*/ 2 h 14"/>
                  <a:gd name="T8" fmla="*/ 3 w 13"/>
                  <a:gd name="T9" fmla="*/ 0 h 14"/>
                  <a:gd name="T10" fmla="*/ 0 w 13"/>
                  <a:gd name="T11" fmla="*/ 1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4"/>
                  <a:gd name="T20" fmla="*/ 13 w 13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1" y="11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0" name="Freeform 165"/>
              <p:cNvSpPr>
                <a:spLocks/>
              </p:cNvSpPr>
              <p:nvPr/>
            </p:nvSpPr>
            <p:spPr bwMode="auto">
              <a:xfrm>
                <a:off x="2836" y="3372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3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1" name="Freeform 166"/>
              <p:cNvSpPr>
                <a:spLocks/>
              </p:cNvSpPr>
              <p:nvPr/>
            </p:nvSpPr>
            <p:spPr bwMode="auto">
              <a:xfrm>
                <a:off x="2842" y="3351"/>
                <a:ext cx="14" cy="13"/>
              </a:xfrm>
              <a:custGeom>
                <a:avLst/>
                <a:gdLst>
                  <a:gd name="T0" fmla="*/ 0 w 14"/>
                  <a:gd name="T1" fmla="*/ 10 h 13"/>
                  <a:gd name="T2" fmla="*/ 10 w 14"/>
                  <a:gd name="T3" fmla="*/ 13 h 13"/>
                  <a:gd name="T4" fmla="*/ 14 w 14"/>
                  <a:gd name="T5" fmla="*/ 3 h 13"/>
                  <a:gd name="T6" fmla="*/ 4 w 14"/>
                  <a:gd name="T7" fmla="*/ 0 h 13"/>
                  <a:gd name="T8" fmla="*/ 0 w 14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2" name="Freeform 167"/>
              <p:cNvSpPr>
                <a:spLocks/>
              </p:cNvSpPr>
              <p:nvPr/>
            </p:nvSpPr>
            <p:spPr bwMode="auto">
              <a:xfrm>
                <a:off x="2849" y="3328"/>
                <a:ext cx="13" cy="14"/>
              </a:xfrm>
              <a:custGeom>
                <a:avLst/>
                <a:gdLst>
                  <a:gd name="T0" fmla="*/ 0 w 13"/>
                  <a:gd name="T1" fmla="*/ 11 h 14"/>
                  <a:gd name="T2" fmla="*/ 10 w 13"/>
                  <a:gd name="T3" fmla="*/ 14 h 14"/>
                  <a:gd name="T4" fmla="*/ 13 w 13"/>
                  <a:gd name="T5" fmla="*/ 3 h 14"/>
                  <a:gd name="T6" fmla="*/ 3 w 13"/>
                  <a:gd name="T7" fmla="*/ 0 h 14"/>
                  <a:gd name="T8" fmla="*/ 0 w 13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3" name="Freeform 168"/>
              <p:cNvSpPr>
                <a:spLocks/>
              </p:cNvSpPr>
              <p:nvPr/>
            </p:nvSpPr>
            <p:spPr bwMode="auto">
              <a:xfrm>
                <a:off x="2856" y="3306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4" name="Freeform 169"/>
              <p:cNvSpPr>
                <a:spLocks/>
              </p:cNvSpPr>
              <p:nvPr/>
            </p:nvSpPr>
            <p:spPr bwMode="auto">
              <a:xfrm>
                <a:off x="2863" y="3285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3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5" name="Freeform 170"/>
              <p:cNvSpPr>
                <a:spLocks/>
              </p:cNvSpPr>
              <p:nvPr/>
            </p:nvSpPr>
            <p:spPr bwMode="auto">
              <a:xfrm>
                <a:off x="2869" y="3262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6" name="Freeform 171"/>
              <p:cNvSpPr>
                <a:spLocks/>
              </p:cNvSpPr>
              <p:nvPr/>
            </p:nvSpPr>
            <p:spPr bwMode="auto">
              <a:xfrm>
                <a:off x="2876" y="3241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3 w 14"/>
                  <a:gd name="T5" fmla="*/ 5 h 14"/>
                  <a:gd name="T6" fmla="*/ 14 w 14"/>
                  <a:gd name="T7" fmla="*/ 2 h 14"/>
                  <a:gd name="T8" fmla="*/ 4 w 14"/>
                  <a:gd name="T9" fmla="*/ 0 h 14"/>
                  <a:gd name="T10" fmla="*/ 1 w 14"/>
                  <a:gd name="T11" fmla="*/ 5 h 14"/>
                  <a:gd name="T12" fmla="*/ 0 w 14"/>
                  <a:gd name="T13" fmla="*/ 11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3" y="5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1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7" name="Freeform 172"/>
              <p:cNvSpPr>
                <a:spLocks/>
              </p:cNvSpPr>
              <p:nvPr/>
            </p:nvSpPr>
            <p:spPr bwMode="auto">
              <a:xfrm>
                <a:off x="2883" y="3219"/>
                <a:ext cx="14" cy="14"/>
              </a:xfrm>
              <a:custGeom>
                <a:avLst/>
                <a:gdLst>
                  <a:gd name="T0" fmla="*/ 0 w 14"/>
                  <a:gd name="T1" fmla="*/ 12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2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8" name="Freeform 173"/>
              <p:cNvSpPr>
                <a:spLocks/>
              </p:cNvSpPr>
              <p:nvPr/>
            </p:nvSpPr>
            <p:spPr bwMode="auto">
              <a:xfrm>
                <a:off x="2890" y="3198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2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29" name="Freeform 174"/>
              <p:cNvSpPr>
                <a:spLocks/>
              </p:cNvSpPr>
              <p:nvPr/>
            </p:nvSpPr>
            <p:spPr bwMode="auto">
              <a:xfrm>
                <a:off x="2897" y="3176"/>
                <a:ext cx="13" cy="13"/>
              </a:xfrm>
              <a:custGeom>
                <a:avLst/>
                <a:gdLst>
                  <a:gd name="T0" fmla="*/ 0 w 13"/>
                  <a:gd name="T1" fmla="*/ 10 h 13"/>
                  <a:gd name="T2" fmla="*/ 10 w 13"/>
                  <a:gd name="T3" fmla="*/ 13 h 13"/>
                  <a:gd name="T4" fmla="*/ 13 w 13"/>
                  <a:gd name="T5" fmla="*/ 3 h 13"/>
                  <a:gd name="T6" fmla="*/ 3 w 13"/>
                  <a:gd name="T7" fmla="*/ 0 h 13"/>
                  <a:gd name="T8" fmla="*/ 0 w 13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0" y="10"/>
                    </a:moveTo>
                    <a:lnTo>
                      <a:pt x="10" y="1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0" name="Freeform 175"/>
              <p:cNvSpPr>
                <a:spLocks/>
              </p:cNvSpPr>
              <p:nvPr/>
            </p:nvSpPr>
            <p:spPr bwMode="auto">
              <a:xfrm>
                <a:off x="2904" y="3153"/>
                <a:ext cx="13" cy="15"/>
              </a:xfrm>
              <a:custGeom>
                <a:avLst/>
                <a:gdLst>
                  <a:gd name="T0" fmla="*/ 0 w 13"/>
                  <a:gd name="T1" fmla="*/ 12 h 15"/>
                  <a:gd name="T2" fmla="*/ 10 w 13"/>
                  <a:gd name="T3" fmla="*/ 15 h 15"/>
                  <a:gd name="T4" fmla="*/ 13 w 13"/>
                  <a:gd name="T5" fmla="*/ 3 h 15"/>
                  <a:gd name="T6" fmla="*/ 3 w 13"/>
                  <a:gd name="T7" fmla="*/ 0 h 15"/>
                  <a:gd name="T8" fmla="*/ 0 w 13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1" name="Freeform 176"/>
              <p:cNvSpPr>
                <a:spLocks/>
              </p:cNvSpPr>
              <p:nvPr/>
            </p:nvSpPr>
            <p:spPr bwMode="auto">
              <a:xfrm>
                <a:off x="2912" y="3132"/>
                <a:ext cx="14" cy="14"/>
              </a:xfrm>
              <a:custGeom>
                <a:avLst/>
                <a:gdLst>
                  <a:gd name="T0" fmla="*/ 0 w 14"/>
                  <a:gd name="T1" fmla="*/ 11 h 14"/>
                  <a:gd name="T2" fmla="*/ 10 w 14"/>
                  <a:gd name="T3" fmla="*/ 14 h 14"/>
                  <a:gd name="T4" fmla="*/ 14 w 14"/>
                  <a:gd name="T5" fmla="*/ 3 h 14"/>
                  <a:gd name="T6" fmla="*/ 4 w 14"/>
                  <a:gd name="T7" fmla="*/ 0 h 14"/>
                  <a:gd name="T8" fmla="*/ 0 w 14"/>
                  <a:gd name="T9" fmla="*/ 1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1"/>
                    </a:moveTo>
                    <a:lnTo>
                      <a:pt x="10" y="14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2" name="Freeform 177"/>
              <p:cNvSpPr>
                <a:spLocks/>
              </p:cNvSpPr>
              <p:nvPr/>
            </p:nvSpPr>
            <p:spPr bwMode="auto">
              <a:xfrm>
                <a:off x="2919" y="3110"/>
                <a:ext cx="14" cy="15"/>
              </a:xfrm>
              <a:custGeom>
                <a:avLst/>
                <a:gdLst>
                  <a:gd name="T0" fmla="*/ 0 w 14"/>
                  <a:gd name="T1" fmla="*/ 12 h 15"/>
                  <a:gd name="T2" fmla="*/ 10 w 14"/>
                  <a:gd name="T3" fmla="*/ 15 h 15"/>
                  <a:gd name="T4" fmla="*/ 14 w 14"/>
                  <a:gd name="T5" fmla="*/ 3 h 15"/>
                  <a:gd name="T6" fmla="*/ 4 w 14"/>
                  <a:gd name="T7" fmla="*/ 0 h 15"/>
                  <a:gd name="T8" fmla="*/ 0 w 14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4" y="3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3" name="Freeform 178"/>
              <p:cNvSpPr>
                <a:spLocks/>
              </p:cNvSpPr>
              <p:nvPr/>
            </p:nvSpPr>
            <p:spPr bwMode="auto">
              <a:xfrm>
                <a:off x="2926" y="3087"/>
                <a:ext cx="14" cy="15"/>
              </a:xfrm>
              <a:custGeom>
                <a:avLst/>
                <a:gdLst>
                  <a:gd name="T0" fmla="*/ 0 w 14"/>
                  <a:gd name="T1" fmla="*/ 12 h 15"/>
                  <a:gd name="T2" fmla="*/ 10 w 14"/>
                  <a:gd name="T3" fmla="*/ 15 h 15"/>
                  <a:gd name="T4" fmla="*/ 13 w 14"/>
                  <a:gd name="T5" fmla="*/ 9 h 15"/>
                  <a:gd name="T6" fmla="*/ 14 w 14"/>
                  <a:gd name="T7" fmla="*/ 5 h 15"/>
                  <a:gd name="T8" fmla="*/ 4 w 14"/>
                  <a:gd name="T9" fmla="*/ 0 h 15"/>
                  <a:gd name="T10" fmla="*/ 1 w 14"/>
                  <a:gd name="T11" fmla="*/ 9 h 15"/>
                  <a:gd name="T12" fmla="*/ 0 w 14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2"/>
                    </a:moveTo>
                    <a:lnTo>
                      <a:pt x="10" y="15"/>
                    </a:lnTo>
                    <a:lnTo>
                      <a:pt x="13" y="9"/>
                    </a:lnTo>
                    <a:lnTo>
                      <a:pt x="14" y="5"/>
                    </a:lnTo>
                    <a:lnTo>
                      <a:pt x="4" y="0"/>
                    </a:lnTo>
                    <a:lnTo>
                      <a:pt x="1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4" name="Freeform 179"/>
              <p:cNvSpPr>
                <a:spLocks/>
              </p:cNvSpPr>
              <p:nvPr/>
            </p:nvSpPr>
            <p:spPr bwMode="auto">
              <a:xfrm>
                <a:off x="2934" y="3066"/>
                <a:ext cx="15" cy="16"/>
              </a:xfrm>
              <a:custGeom>
                <a:avLst/>
                <a:gdLst>
                  <a:gd name="T0" fmla="*/ 0 w 15"/>
                  <a:gd name="T1" fmla="*/ 11 h 16"/>
                  <a:gd name="T2" fmla="*/ 10 w 15"/>
                  <a:gd name="T3" fmla="*/ 16 h 16"/>
                  <a:gd name="T4" fmla="*/ 15 w 15"/>
                  <a:gd name="T5" fmla="*/ 4 h 16"/>
                  <a:gd name="T6" fmla="*/ 5 w 15"/>
                  <a:gd name="T7" fmla="*/ 0 h 16"/>
                  <a:gd name="T8" fmla="*/ 0 w 15"/>
                  <a:gd name="T9" fmla="*/ 11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11"/>
                    </a:moveTo>
                    <a:lnTo>
                      <a:pt x="10" y="16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5" name="Freeform 180"/>
              <p:cNvSpPr>
                <a:spLocks/>
              </p:cNvSpPr>
              <p:nvPr/>
            </p:nvSpPr>
            <p:spPr bwMode="auto">
              <a:xfrm>
                <a:off x="2942" y="3045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4 w 14"/>
                  <a:gd name="T5" fmla="*/ 4 h 15"/>
                  <a:gd name="T6" fmla="*/ 4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6" name="Freeform 181"/>
              <p:cNvSpPr>
                <a:spLocks/>
              </p:cNvSpPr>
              <p:nvPr/>
            </p:nvSpPr>
            <p:spPr bwMode="auto">
              <a:xfrm>
                <a:off x="2950" y="3023"/>
                <a:ext cx="14" cy="16"/>
              </a:xfrm>
              <a:custGeom>
                <a:avLst/>
                <a:gdLst>
                  <a:gd name="T0" fmla="*/ 0 w 14"/>
                  <a:gd name="T1" fmla="*/ 12 h 16"/>
                  <a:gd name="T2" fmla="*/ 10 w 14"/>
                  <a:gd name="T3" fmla="*/ 16 h 16"/>
                  <a:gd name="T4" fmla="*/ 13 w 14"/>
                  <a:gd name="T5" fmla="*/ 6 h 16"/>
                  <a:gd name="T6" fmla="*/ 14 w 14"/>
                  <a:gd name="T7" fmla="*/ 4 h 16"/>
                  <a:gd name="T8" fmla="*/ 4 w 14"/>
                  <a:gd name="T9" fmla="*/ 0 h 16"/>
                  <a:gd name="T10" fmla="*/ 2 w 14"/>
                  <a:gd name="T11" fmla="*/ 6 h 16"/>
                  <a:gd name="T12" fmla="*/ 0 w 14"/>
                  <a:gd name="T13" fmla="*/ 12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0" y="12"/>
                    </a:moveTo>
                    <a:lnTo>
                      <a:pt x="10" y="16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7" name="Freeform 182"/>
              <p:cNvSpPr>
                <a:spLocks/>
              </p:cNvSpPr>
              <p:nvPr/>
            </p:nvSpPr>
            <p:spPr bwMode="auto">
              <a:xfrm>
                <a:off x="2959" y="3003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4 w 14"/>
                  <a:gd name="T5" fmla="*/ 4 h 14"/>
                  <a:gd name="T6" fmla="*/ 4 w 14"/>
                  <a:gd name="T7" fmla="*/ 0 h 14"/>
                  <a:gd name="T8" fmla="*/ 0 w 14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8" name="Freeform 183"/>
              <p:cNvSpPr>
                <a:spLocks/>
              </p:cNvSpPr>
              <p:nvPr/>
            </p:nvSpPr>
            <p:spPr bwMode="auto">
              <a:xfrm>
                <a:off x="2967" y="2982"/>
                <a:ext cx="15" cy="14"/>
              </a:xfrm>
              <a:custGeom>
                <a:avLst/>
                <a:gdLst>
                  <a:gd name="T0" fmla="*/ 0 w 15"/>
                  <a:gd name="T1" fmla="*/ 10 h 14"/>
                  <a:gd name="T2" fmla="*/ 10 w 15"/>
                  <a:gd name="T3" fmla="*/ 14 h 14"/>
                  <a:gd name="T4" fmla="*/ 15 w 15"/>
                  <a:gd name="T5" fmla="*/ 4 h 14"/>
                  <a:gd name="T6" fmla="*/ 5 w 15"/>
                  <a:gd name="T7" fmla="*/ 0 h 14"/>
                  <a:gd name="T8" fmla="*/ 0 w 15"/>
                  <a:gd name="T9" fmla="*/ 1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39" name="Freeform 184"/>
              <p:cNvSpPr>
                <a:spLocks/>
              </p:cNvSpPr>
              <p:nvPr/>
            </p:nvSpPr>
            <p:spPr bwMode="auto">
              <a:xfrm>
                <a:off x="2976" y="2960"/>
                <a:ext cx="14" cy="14"/>
              </a:xfrm>
              <a:custGeom>
                <a:avLst/>
                <a:gdLst>
                  <a:gd name="T0" fmla="*/ 0 w 14"/>
                  <a:gd name="T1" fmla="*/ 10 h 14"/>
                  <a:gd name="T2" fmla="*/ 10 w 14"/>
                  <a:gd name="T3" fmla="*/ 14 h 14"/>
                  <a:gd name="T4" fmla="*/ 11 w 14"/>
                  <a:gd name="T5" fmla="*/ 14 h 14"/>
                  <a:gd name="T6" fmla="*/ 14 w 14"/>
                  <a:gd name="T7" fmla="*/ 4 h 14"/>
                  <a:gd name="T8" fmla="*/ 4 w 14"/>
                  <a:gd name="T9" fmla="*/ 0 h 14"/>
                  <a:gd name="T10" fmla="*/ 3 w 14"/>
                  <a:gd name="T11" fmla="*/ 6 h 14"/>
                  <a:gd name="T12" fmla="*/ 0 w 14"/>
                  <a:gd name="T13" fmla="*/ 1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0" y="10"/>
                    </a:moveTo>
                    <a:lnTo>
                      <a:pt x="10" y="14"/>
                    </a:lnTo>
                    <a:lnTo>
                      <a:pt x="11" y="14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3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0" name="Freeform 185"/>
              <p:cNvSpPr>
                <a:spLocks/>
              </p:cNvSpPr>
              <p:nvPr/>
            </p:nvSpPr>
            <p:spPr bwMode="auto">
              <a:xfrm>
                <a:off x="2986" y="2939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10 w 14"/>
                  <a:gd name="T3" fmla="*/ 15 h 15"/>
                  <a:gd name="T4" fmla="*/ 13 w 14"/>
                  <a:gd name="T5" fmla="*/ 8 h 15"/>
                  <a:gd name="T6" fmla="*/ 14 w 14"/>
                  <a:gd name="T7" fmla="*/ 5 h 15"/>
                  <a:gd name="T8" fmla="*/ 6 w 14"/>
                  <a:gd name="T9" fmla="*/ 1 h 15"/>
                  <a:gd name="T10" fmla="*/ 4 w 14"/>
                  <a:gd name="T11" fmla="*/ 0 h 15"/>
                  <a:gd name="T12" fmla="*/ 0 w 14"/>
                  <a:gd name="T13" fmla="*/ 1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5"/>
                  <a:gd name="T23" fmla="*/ 14 w 1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5">
                    <a:moveTo>
                      <a:pt x="0" y="11"/>
                    </a:moveTo>
                    <a:lnTo>
                      <a:pt x="10" y="15"/>
                    </a:lnTo>
                    <a:lnTo>
                      <a:pt x="13" y="8"/>
                    </a:lnTo>
                    <a:lnTo>
                      <a:pt x="14" y="5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1" name="Freeform 186"/>
              <p:cNvSpPr>
                <a:spLocks/>
              </p:cNvSpPr>
              <p:nvPr/>
            </p:nvSpPr>
            <p:spPr bwMode="auto">
              <a:xfrm>
                <a:off x="2996" y="2919"/>
                <a:ext cx="14" cy="15"/>
              </a:xfrm>
              <a:custGeom>
                <a:avLst/>
                <a:gdLst>
                  <a:gd name="T0" fmla="*/ 0 w 14"/>
                  <a:gd name="T1" fmla="*/ 11 h 15"/>
                  <a:gd name="T2" fmla="*/ 8 w 14"/>
                  <a:gd name="T3" fmla="*/ 15 h 15"/>
                  <a:gd name="T4" fmla="*/ 14 w 14"/>
                  <a:gd name="T5" fmla="*/ 4 h 15"/>
                  <a:gd name="T6" fmla="*/ 6 w 14"/>
                  <a:gd name="T7" fmla="*/ 0 h 15"/>
                  <a:gd name="T8" fmla="*/ 0 w 14"/>
                  <a:gd name="T9" fmla="*/ 11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5"/>
                  <a:gd name="T17" fmla="*/ 14 w 14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5">
                    <a:moveTo>
                      <a:pt x="0" y="11"/>
                    </a:moveTo>
                    <a:lnTo>
                      <a:pt x="8" y="15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2" name="Freeform 187"/>
              <p:cNvSpPr>
                <a:spLocks/>
              </p:cNvSpPr>
              <p:nvPr/>
            </p:nvSpPr>
            <p:spPr bwMode="auto">
              <a:xfrm>
                <a:off x="3007" y="2899"/>
                <a:ext cx="15" cy="15"/>
              </a:xfrm>
              <a:custGeom>
                <a:avLst/>
                <a:gdLst>
                  <a:gd name="T0" fmla="*/ 0 w 15"/>
                  <a:gd name="T1" fmla="*/ 10 h 15"/>
                  <a:gd name="T2" fmla="*/ 9 w 15"/>
                  <a:gd name="T3" fmla="*/ 15 h 15"/>
                  <a:gd name="T4" fmla="*/ 15 w 15"/>
                  <a:gd name="T5" fmla="*/ 5 h 15"/>
                  <a:gd name="T6" fmla="*/ 6 w 15"/>
                  <a:gd name="T7" fmla="*/ 0 h 15"/>
                  <a:gd name="T8" fmla="*/ 0 w 15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0" y="10"/>
                    </a:moveTo>
                    <a:lnTo>
                      <a:pt x="9" y="15"/>
                    </a:lnTo>
                    <a:lnTo>
                      <a:pt x="15" y="5"/>
                    </a:lnTo>
                    <a:lnTo>
                      <a:pt x="6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3" name="Freeform 188"/>
              <p:cNvSpPr>
                <a:spLocks/>
              </p:cNvSpPr>
              <p:nvPr/>
            </p:nvSpPr>
            <p:spPr bwMode="auto">
              <a:xfrm>
                <a:off x="3019" y="2879"/>
                <a:ext cx="15" cy="15"/>
              </a:xfrm>
              <a:custGeom>
                <a:avLst/>
                <a:gdLst>
                  <a:gd name="T0" fmla="*/ 0 w 15"/>
                  <a:gd name="T1" fmla="*/ 10 h 15"/>
                  <a:gd name="T2" fmla="*/ 8 w 15"/>
                  <a:gd name="T3" fmla="*/ 15 h 15"/>
                  <a:gd name="T4" fmla="*/ 15 w 15"/>
                  <a:gd name="T5" fmla="*/ 8 h 15"/>
                  <a:gd name="T6" fmla="*/ 15 w 15"/>
                  <a:gd name="T7" fmla="*/ 7 h 15"/>
                  <a:gd name="T8" fmla="*/ 7 w 15"/>
                  <a:gd name="T9" fmla="*/ 0 h 15"/>
                  <a:gd name="T10" fmla="*/ 7 w 15"/>
                  <a:gd name="T11" fmla="*/ 0 h 15"/>
                  <a:gd name="T12" fmla="*/ 0 w 15"/>
                  <a:gd name="T13" fmla="*/ 1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10"/>
                    </a:moveTo>
                    <a:lnTo>
                      <a:pt x="8" y="15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4" name="Freeform 189"/>
              <p:cNvSpPr>
                <a:spLocks/>
              </p:cNvSpPr>
              <p:nvPr/>
            </p:nvSpPr>
            <p:spPr bwMode="auto">
              <a:xfrm>
                <a:off x="3033" y="2861"/>
                <a:ext cx="16" cy="16"/>
              </a:xfrm>
              <a:custGeom>
                <a:avLst/>
                <a:gdLst>
                  <a:gd name="T0" fmla="*/ 0 w 16"/>
                  <a:gd name="T1" fmla="*/ 9 h 16"/>
                  <a:gd name="T2" fmla="*/ 9 w 16"/>
                  <a:gd name="T3" fmla="*/ 16 h 16"/>
                  <a:gd name="T4" fmla="*/ 11 w 16"/>
                  <a:gd name="T5" fmla="*/ 13 h 16"/>
                  <a:gd name="T6" fmla="*/ 16 w 16"/>
                  <a:gd name="T7" fmla="*/ 9 h 16"/>
                  <a:gd name="T8" fmla="*/ 9 w 16"/>
                  <a:gd name="T9" fmla="*/ 0 h 16"/>
                  <a:gd name="T10" fmla="*/ 3 w 16"/>
                  <a:gd name="T11" fmla="*/ 5 h 16"/>
                  <a:gd name="T12" fmla="*/ 0 w 16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0" y="9"/>
                    </a:moveTo>
                    <a:lnTo>
                      <a:pt x="9" y="16"/>
                    </a:lnTo>
                    <a:lnTo>
                      <a:pt x="11" y="13"/>
                    </a:lnTo>
                    <a:lnTo>
                      <a:pt x="16" y="9"/>
                    </a:lnTo>
                    <a:lnTo>
                      <a:pt x="9" y="0"/>
                    </a:lnTo>
                    <a:lnTo>
                      <a:pt x="3" y="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5" name="Freeform 190"/>
              <p:cNvSpPr>
                <a:spLocks/>
              </p:cNvSpPr>
              <p:nvPr/>
            </p:nvSpPr>
            <p:spPr bwMode="auto">
              <a:xfrm>
                <a:off x="3052" y="2849"/>
                <a:ext cx="15" cy="15"/>
              </a:xfrm>
              <a:custGeom>
                <a:avLst/>
                <a:gdLst>
                  <a:gd name="T0" fmla="*/ 0 w 15"/>
                  <a:gd name="T1" fmla="*/ 5 h 15"/>
                  <a:gd name="T2" fmla="*/ 4 w 15"/>
                  <a:gd name="T3" fmla="*/ 15 h 15"/>
                  <a:gd name="T4" fmla="*/ 15 w 15"/>
                  <a:gd name="T5" fmla="*/ 10 h 15"/>
                  <a:gd name="T6" fmla="*/ 11 w 15"/>
                  <a:gd name="T7" fmla="*/ 5 h 15"/>
                  <a:gd name="T8" fmla="*/ 11 w 15"/>
                  <a:gd name="T9" fmla="*/ 11 h 15"/>
                  <a:gd name="T10" fmla="*/ 11 w 15"/>
                  <a:gd name="T11" fmla="*/ 11 h 15"/>
                  <a:gd name="T12" fmla="*/ 12 w 15"/>
                  <a:gd name="T13" fmla="*/ 0 h 15"/>
                  <a:gd name="T14" fmla="*/ 11 w 15"/>
                  <a:gd name="T15" fmla="*/ 0 h 15"/>
                  <a:gd name="T16" fmla="*/ 7 w 15"/>
                  <a:gd name="T17" fmla="*/ 1 h 15"/>
                  <a:gd name="T18" fmla="*/ 0 w 15"/>
                  <a:gd name="T19" fmla="*/ 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5"/>
                  <a:gd name="T32" fmla="*/ 15 w 15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5">
                    <a:moveTo>
                      <a:pt x="0" y="5"/>
                    </a:moveTo>
                    <a:lnTo>
                      <a:pt x="4" y="15"/>
                    </a:lnTo>
                    <a:lnTo>
                      <a:pt x="15" y="10"/>
                    </a:lnTo>
                    <a:lnTo>
                      <a:pt x="11" y="5"/>
                    </a:lnTo>
                    <a:lnTo>
                      <a:pt x="11" y="1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6" name="Freeform 191"/>
              <p:cNvSpPr>
                <a:spLocks/>
              </p:cNvSpPr>
              <p:nvPr/>
            </p:nvSpPr>
            <p:spPr bwMode="auto">
              <a:xfrm>
                <a:off x="3074" y="2849"/>
                <a:ext cx="15" cy="14"/>
              </a:xfrm>
              <a:custGeom>
                <a:avLst/>
                <a:gdLst>
                  <a:gd name="T0" fmla="*/ 2 w 15"/>
                  <a:gd name="T1" fmla="*/ 0 h 14"/>
                  <a:gd name="T2" fmla="*/ 0 w 15"/>
                  <a:gd name="T3" fmla="*/ 11 h 14"/>
                  <a:gd name="T4" fmla="*/ 9 w 15"/>
                  <a:gd name="T5" fmla="*/ 12 h 14"/>
                  <a:gd name="T6" fmla="*/ 9 w 15"/>
                  <a:gd name="T7" fmla="*/ 7 h 14"/>
                  <a:gd name="T8" fmla="*/ 5 w 15"/>
                  <a:gd name="T9" fmla="*/ 11 h 14"/>
                  <a:gd name="T10" fmla="*/ 9 w 15"/>
                  <a:gd name="T11" fmla="*/ 14 h 14"/>
                  <a:gd name="T12" fmla="*/ 15 w 15"/>
                  <a:gd name="T13" fmla="*/ 5 h 14"/>
                  <a:gd name="T14" fmla="*/ 13 w 15"/>
                  <a:gd name="T15" fmla="*/ 2 h 14"/>
                  <a:gd name="T16" fmla="*/ 9 w 15"/>
                  <a:gd name="T17" fmla="*/ 1 h 14"/>
                  <a:gd name="T18" fmla="*/ 2 w 15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4"/>
                  <a:gd name="T32" fmla="*/ 15 w 15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4">
                    <a:moveTo>
                      <a:pt x="2" y="0"/>
                    </a:moveTo>
                    <a:lnTo>
                      <a:pt x="0" y="11"/>
                    </a:lnTo>
                    <a:lnTo>
                      <a:pt x="9" y="12"/>
                    </a:lnTo>
                    <a:lnTo>
                      <a:pt x="9" y="7"/>
                    </a:lnTo>
                    <a:lnTo>
                      <a:pt x="5" y="11"/>
                    </a:lnTo>
                    <a:lnTo>
                      <a:pt x="9" y="14"/>
                    </a:lnTo>
                    <a:lnTo>
                      <a:pt x="15" y="5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7" name="Freeform 192"/>
              <p:cNvSpPr>
                <a:spLocks/>
              </p:cNvSpPr>
              <p:nvPr/>
            </p:nvSpPr>
            <p:spPr bwMode="auto">
              <a:xfrm>
                <a:off x="3090" y="2861"/>
                <a:ext cx="17" cy="16"/>
              </a:xfrm>
              <a:custGeom>
                <a:avLst/>
                <a:gdLst>
                  <a:gd name="T0" fmla="*/ 9 w 17"/>
                  <a:gd name="T1" fmla="*/ 0 h 16"/>
                  <a:gd name="T2" fmla="*/ 0 w 17"/>
                  <a:gd name="T3" fmla="*/ 8 h 16"/>
                  <a:gd name="T4" fmla="*/ 9 w 17"/>
                  <a:gd name="T5" fmla="*/ 16 h 16"/>
                  <a:gd name="T6" fmla="*/ 17 w 17"/>
                  <a:gd name="T7" fmla="*/ 9 h 16"/>
                  <a:gd name="T8" fmla="*/ 9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9" y="0"/>
                    </a:moveTo>
                    <a:lnTo>
                      <a:pt x="0" y="8"/>
                    </a:lnTo>
                    <a:lnTo>
                      <a:pt x="9" y="16"/>
                    </a:lnTo>
                    <a:lnTo>
                      <a:pt x="17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8" name="Freeform 193"/>
              <p:cNvSpPr>
                <a:spLocks/>
              </p:cNvSpPr>
              <p:nvPr/>
            </p:nvSpPr>
            <p:spPr bwMode="auto">
              <a:xfrm>
                <a:off x="3104" y="2880"/>
                <a:ext cx="16" cy="16"/>
              </a:xfrm>
              <a:custGeom>
                <a:avLst/>
                <a:gdLst>
                  <a:gd name="T0" fmla="*/ 9 w 16"/>
                  <a:gd name="T1" fmla="*/ 0 h 16"/>
                  <a:gd name="T2" fmla="*/ 0 w 16"/>
                  <a:gd name="T3" fmla="*/ 6 h 16"/>
                  <a:gd name="T4" fmla="*/ 6 w 16"/>
                  <a:gd name="T5" fmla="*/ 13 h 16"/>
                  <a:gd name="T6" fmla="*/ 8 w 16"/>
                  <a:gd name="T7" fmla="*/ 16 h 16"/>
                  <a:gd name="T8" fmla="*/ 16 w 16"/>
                  <a:gd name="T9" fmla="*/ 10 h 16"/>
                  <a:gd name="T10" fmla="*/ 15 w 16"/>
                  <a:gd name="T11" fmla="*/ 4 h 16"/>
                  <a:gd name="T12" fmla="*/ 9 w 16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6"/>
                  <a:gd name="T23" fmla="*/ 16 w 1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6">
                    <a:moveTo>
                      <a:pt x="9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16" y="10"/>
                    </a:lnTo>
                    <a:lnTo>
                      <a:pt x="15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49" name="Freeform 194"/>
              <p:cNvSpPr>
                <a:spLocks/>
              </p:cNvSpPr>
              <p:nvPr/>
            </p:nvSpPr>
            <p:spPr bwMode="auto">
              <a:xfrm>
                <a:off x="3117" y="2900"/>
                <a:ext cx="15" cy="14"/>
              </a:xfrm>
              <a:custGeom>
                <a:avLst/>
                <a:gdLst>
                  <a:gd name="T0" fmla="*/ 9 w 15"/>
                  <a:gd name="T1" fmla="*/ 0 h 14"/>
                  <a:gd name="T2" fmla="*/ 0 w 15"/>
                  <a:gd name="T3" fmla="*/ 6 h 14"/>
                  <a:gd name="T4" fmla="*/ 3 w 15"/>
                  <a:gd name="T5" fmla="*/ 11 h 14"/>
                  <a:gd name="T6" fmla="*/ 5 w 15"/>
                  <a:gd name="T7" fmla="*/ 14 h 14"/>
                  <a:gd name="T8" fmla="*/ 15 w 15"/>
                  <a:gd name="T9" fmla="*/ 10 h 14"/>
                  <a:gd name="T10" fmla="*/ 12 w 15"/>
                  <a:gd name="T11" fmla="*/ 3 h 14"/>
                  <a:gd name="T12" fmla="*/ 9 w 15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4"/>
                  <a:gd name="T23" fmla="*/ 15 w 15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4">
                    <a:moveTo>
                      <a:pt x="9" y="0"/>
                    </a:moveTo>
                    <a:lnTo>
                      <a:pt x="0" y="6"/>
                    </a:lnTo>
                    <a:lnTo>
                      <a:pt x="3" y="11"/>
                    </a:lnTo>
                    <a:lnTo>
                      <a:pt x="5" y="14"/>
                    </a:lnTo>
                    <a:lnTo>
                      <a:pt x="15" y="10"/>
                    </a:lnTo>
                    <a:lnTo>
                      <a:pt x="12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0" name="Freeform 195"/>
              <p:cNvSpPr>
                <a:spLocks/>
              </p:cNvSpPr>
              <p:nvPr/>
            </p:nvSpPr>
            <p:spPr bwMode="auto">
              <a:xfrm>
                <a:off x="3126" y="2920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3 h 16"/>
                  <a:gd name="T6" fmla="*/ 4 w 14"/>
                  <a:gd name="T7" fmla="*/ 16 h 16"/>
                  <a:gd name="T8" fmla="*/ 14 w 14"/>
                  <a:gd name="T9" fmla="*/ 12 h 16"/>
                  <a:gd name="T10" fmla="*/ 13 w 14"/>
                  <a:gd name="T11" fmla="*/ 4 h 16"/>
                  <a:gd name="T12" fmla="*/ 10 w 1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6"/>
                  <a:gd name="T23" fmla="*/ 14 w 1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14" y="12"/>
                    </a:lnTo>
                    <a:lnTo>
                      <a:pt x="13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1" name="Freeform 196"/>
              <p:cNvSpPr>
                <a:spLocks/>
              </p:cNvSpPr>
              <p:nvPr/>
            </p:nvSpPr>
            <p:spPr bwMode="auto">
              <a:xfrm>
                <a:off x="3134" y="2942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4 h 15"/>
                  <a:gd name="T4" fmla="*/ 5 w 15"/>
                  <a:gd name="T5" fmla="*/ 15 h 15"/>
                  <a:gd name="T6" fmla="*/ 9 w 15"/>
                  <a:gd name="T7" fmla="*/ 11 h 15"/>
                  <a:gd name="T8" fmla="*/ 3 w 15"/>
                  <a:gd name="T9" fmla="*/ 11 h 15"/>
                  <a:gd name="T10" fmla="*/ 5 w 15"/>
                  <a:gd name="T11" fmla="*/ 15 h 15"/>
                  <a:gd name="T12" fmla="*/ 15 w 15"/>
                  <a:gd name="T13" fmla="*/ 11 h 15"/>
                  <a:gd name="T14" fmla="*/ 15 w 15"/>
                  <a:gd name="T15" fmla="*/ 11 h 15"/>
                  <a:gd name="T16" fmla="*/ 13 w 15"/>
                  <a:gd name="T17" fmla="*/ 7 h 15"/>
                  <a:gd name="T18" fmla="*/ 10 w 15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5"/>
                  <a:gd name="T32" fmla="*/ 15 w 15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5">
                    <a:moveTo>
                      <a:pt x="10" y="0"/>
                    </a:moveTo>
                    <a:lnTo>
                      <a:pt x="0" y="4"/>
                    </a:lnTo>
                    <a:lnTo>
                      <a:pt x="5" y="15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5" y="15"/>
                    </a:lnTo>
                    <a:lnTo>
                      <a:pt x="15" y="11"/>
                    </a:lnTo>
                    <a:lnTo>
                      <a:pt x="13" y="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2" name="Freeform 197"/>
              <p:cNvSpPr>
                <a:spLocks/>
              </p:cNvSpPr>
              <p:nvPr/>
            </p:nvSpPr>
            <p:spPr bwMode="auto">
              <a:xfrm>
                <a:off x="3143" y="2963"/>
                <a:ext cx="14" cy="16"/>
              </a:xfrm>
              <a:custGeom>
                <a:avLst/>
                <a:gdLst>
                  <a:gd name="T0" fmla="*/ 10 w 14"/>
                  <a:gd name="T1" fmla="*/ 0 h 16"/>
                  <a:gd name="T2" fmla="*/ 0 w 14"/>
                  <a:gd name="T3" fmla="*/ 4 h 16"/>
                  <a:gd name="T4" fmla="*/ 4 w 14"/>
                  <a:gd name="T5" fmla="*/ 16 h 16"/>
                  <a:gd name="T6" fmla="*/ 14 w 14"/>
                  <a:gd name="T7" fmla="*/ 11 h 16"/>
                  <a:gd name="T8" fmla="*/ 1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6"/>
                  <a:gd name="T17" fmla="*/ 14 w 1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6">
                    <a:moveTo>
                      <a:pt x="10" y="0"/>
                    </a:moveTo>
                    <a:lnTo>
                      <a:pt x="0" y="4"/>
                    </a:lnTo>
                    <a:lnTo>
                      <a:pt x="4" y="16"/>
                    </a:lnTo>
                    <a:lnTo>
                      <a:pt x="1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3" name="Freeform 198"/>
              <p:cNvSpPr>
                <a:spLocks/>
              </p:cNvSpPr>
              <p:nvPr/>
            </p:nvSpPr>
            <p:spPr bwMode="auto">
              <a:xfrm>
                <a:off x="3150" y="2986"/>
                <a:ext cx="14" cy="13"/>
              </a:xfrm>
              <a:custGeom>
                <a:avLst/>
                <a:gdLst>
                  <a:gd name="T0" fmla="*/ 10 w 14"/>
                  <a:gd name="T1" fmla="*/ 0 h 13"/>
                  <a:gd name="T2" fmla="*/ 0 w 14"/>
                  <a:gd name="T3" fmla="*/ 3 h 13"/>
                  <a:gd name="T4" fmla="*/ 4 w 14"/>
                  <a:gd name="T5" fmla="*/ 13 h 13"/>
                  <a:gd name="T6" fmla="*/ 14 w 14"/>
                  <a:gd name="T7" fmla="*/ 10 h 13"/>
                  <a:gd name="T8" fmla="*/ 1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3"/>
                  <a:gd name="T17" fmla="*/ 14 w 1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3">
                    <a:moveTo>
                      <a:pt x="10" y="0"/>
                    </a:moveTo>
                    <a:lnTo>
                      <a:pt x="0" y="3"/>
                    </a:lnTo>
                    <a:lnTo>
                      <a:pt x="4" y="13"/>
                    </a:lnTo>
                    <a:lnTo>
                      <a:pt x="14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4" name="Freeform 199"/>
              <p:cNvSpPr>
                <a:spLocks/>
              </p:cNvSpPr>
              <p:nvPr/>
            </p:nvSpPr>
            <p:spPr bwMode="auto">
              <a:xfrm>
                <a:off x="3157" y="3007"/>
                <a:ext cx="15" cy="15"/>
              </a:xfrm>
              <a:custGeom>
                <a:avLst/>
                <a:gdLst>
                  <a:gd name="T0" fmla="*/ 10 w 15"/>
                  <a:gd name="T1" fmla="*/ 0 h 15"/>
                  <a:gd name="T2" fmla="*/ 0 w 15"/>
                  <a:gd name="T3" fmla="*/ 3 h 15"/>
                  <a:gd name="T4" fmla="*/ 0 w 15"/>
                  <a:gd name="T5" fmla="*/ 3 h 15"/>
                  <a:gd name="T6" fmla="*/ 5 w 15"/>
                  <a:gd name="T7" fmla="*/ 15 h 15"/>
                  <a:gd name="T8" fmla="*/ 15 w 15"/>
                  <a:gd name="T9" fmla="*/ 12 h 15"/>
                  <a:gd name="T10" fmla="*/ 12 w 15"/>
                  <a:gd name="T11" fmla="*/ 3 h 15"/>
                  <a:gd name="T12" fmla="*/ 10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0" y="0"/>
                    </a:moveTo>
                    <a:lnTo>
                      <a:pt x="0" y="3"/>
                    </a:lnTo>
                    <a:lnTo>
                      <a:pt x="5" y="15"/>
                    </a:lnTo>
                    <a:lnTo>
                      <a:pt x="15" y="12"/>
                    </a:lnTo>
                    <a:lnTo>
                      <a:pt x="1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5" name="Freeform 200"/>
              <p:cNvSpPr>
                <a:spLocks/>
              </p:cNvSpPr>
              <p:nvPr/>
            </p:nvSpPr>
            <p:spPr bwMode="auto">
              <a:xfrm>
                <a:off x="3164" y="3029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6" name="Freeform 201"/>
              <p:cNvSpPr>
                <a:spLocks/>
              </p:cNvSpPr>
              <p:nvPr/>
            </p:nvSpPr>
            <p:spPr bwMode="auto">
              <a:xfrm>
                <a:off x="3172" y="3052"/>
                <a:ext cx="12" cy="13"/>
              </a:xfrm>
              <a:custGeom>
                <a:avLst/>
                <a:gdLst>
                  <a:gd name="T0" fmla="*/ 10 w 12"/>
                  <a:gd name="T1" fmla="*/ 0 h 13"/>
                  <a:gd name="T2" fmla="*/ 0 w 12"/>
                  <a:gd name="T3" fmla="*/ 3 h 13"/>
                  <a:gd name="T4" fmla="*/ 2 w 12"/>
                  <a:gd name="T5" fmla="*/ 13 h 13"/>
                  <a:gd name="T6" fmla="*/ 12 w 12"/>
                  <a:gd name="T7" fmla="*/ 10 h 13"/>
                  <a:gd name="T8" fmla="*/ 1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3"/>
                  <a:gd name="T17" fmla="*/ 12 w 1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3">
                    <a:moveTo>
                      <a:pt x="10" y="0"/>
                    </a:moveTo>
                    <a:lnTo>
                      <a:pt x="0" y="3"/>
                    </a:lnTo>
                    <a:lnTo>
                      <a:pt x="2" y="13"/>
                    </a:lnTo>
                    <a:lnTo>
                      <a:pt x="12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7" name="Freeform 202"/>
              <p:cNvSpPr>
                <a:spLocks/>
              </p:cNvSpPr>
              <p:nvPr/>
            </p:nvSpPr>
            <p:spPr bwMode="auto">
              <a:xfrm>
                <a:off x="3177" y="3073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0 w 13"/>
                  <a:gd name="T5" fmla="*/ 3 h 14"/>
                  <a:gd name="T6" fmla="*/ 3 w 13"/>
                  <a:gd name="T7" fmla="*/ 14 h 14"/>
                  <a:gd name="T8" fmla="*/ 13 w 13"/>
                  <a:gd name="T9" fmla="*/ 12 h 14"/>
                  <a:gd name="T10" fmla="*/ 12 w 13"/>
                  <a:gd name="T11" fmla="*/ 3 h 14"/>
                  <a:gd name="T12" fmla="*/ 10 w 13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4"/>
                  <a:gd name="T23" fmla="*/ 13 w 1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13" y="12"/>
                    </a:lnTo>
                    <a:lnTo>
                      <a:pt x="12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8" name="Freeform 203"/>
              <p:cNvSpPr>
                <a:spLocks/>
              </p:cNvSpPr>
              <p:nvPr/>
            </p:nvSpPr>
            <p:spPr bwMode="auto">
              <a:xfrm>
                <a:off x="3183" y="3095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2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2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59" name="Freeform 204"/>
              <p:cNvSpPr>
                <a:spLocks/>
              </p:cNvSpPr>
              <p:nvPr/>
            </p:nvSpPr>
            <p:spPr bwMode="auto">
              <a:xfrm>
                <a:off x="3189" y="3118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2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2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60" name="Freeform 205"/>
              <p:cNvSpPr>
                <a:spLocks/>
              </p:cNvSpPr>
              <p:nvPr/>
            </p:nvSpPr>
            <p:spPr bwMode="auto">
              <a:xfrm>
                <a:off x="3194" y="3139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2 w 13"/>
                  <a:gd name="T5" fmla="*/ 9 h 14"/>
                  <a:gd name="T6" fmla="*/ 3 w 13"/>
                  <a:gd name="T7" fmla="*/ 14 h 14"/>
                  <a:gd name="T8" fmla="*/ 13 w 13"/>
                  <a:gd name="T9" fmla="*/ 11 h 14"/>
                  <a:gd name="T10" fmla="*/ 13 w 13"/>
                  <a:gd name="T11" fmla="*/ 9 h 14"/>
                  <a:gd name="T12" fmla="*/ 10 w 13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4"/>
                  <a:gd name="T23" fmla="*/ 13 w 13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61" name="Freeform 206"/>
              <p:cNvSpPr>
                <a:spLocks/>
              </p:cNvSpPr>
              <p:nvPr/>
            </p:nvSpPr>
            <p:spPr bwMode="auto">
              <a:xfrm>
                <a:off x="3200" y="3162"/>
                <a:ext cx="13" cy="14"/>
              </a:xfrm>
              <a:custGeom>
                <a:avLst/>
                <a:gdLst>
                  <a:gd name="T0" fmla="*/ 10 w 13"/>
                  <a:gd name="T1" fmla="*/ 0 h 14"/>
                  <a:gd name="T2" fmla="*/ 0 w 13"/>
                  <a:gd name="T3" fmla="*/ 3 h 14"/>
                  <a:gd name="T4" fmla="*/ 3 w 13"/>
                  <a:gd name="T5" fmla="*/ 14 h 14"/>
                  <a:gd name="T6" fmla="*/ 13 w 13"/>
                  <a:gd name="T7" fmla="*/ 11 h 14"/>
                  <a:gd name="T8" fmla="*/ 10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4"/>
                  <a:gd name="T17" fmla="*/ 13 w 1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4">
                    <a:moveTo>
                      <a:pt x="10" y="0"/>
                    </a:moveTo>
                    <a:lnTo>
                      <a:pt x="0" y="3"/>
                    </a:lnTo>
                    <a:lnTo>
                      <a:pt x="3" y="14"/>
                    </a:lnTo>
                    <a:lnTo>
                      <a:pt x="13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62" name="Freeform 207"/>
              <p:cNvSpPr>
                <a:spLocks/>
              </p:cNvSpPr>
              <p:nvPr/>
            </p:nvSpPr>
            <p:spPr bwMode="auto">
              <a:xfrm>
                <a:off x="3204" y="3183"/>
                <a:ext cx="15" cy="15"/>
              </a:xfrm>
              <a:custGeom>
                <a:avLst/>
                <a:gdLst>
                  <a:gd name="T0" fmla="*/ 12 w 15"/>
                  <a:gd name="T1" fmla="*/ 0 h 15"/>
                  <a:gd name="T2" fmla="*/ 2 w 15"/>
                  <a:gd name="T3" fmla="*/ 3 h 15"/>
                  <a:gd name="T4" fmla="*/ 0 w 15"/>
                  <a:gd name="T5" fmla="*/ 3 h 15"/>
                  <a:gd name="T6" fmla="*/ 5 w 15"/>
                  <a:gd name="T7" fmla="*/ 15 h 15"/>
                  <a:gd name="T8" fmla="*/ 15 w 15"/>
                  <a:gd name="T9" fmla="*/ 12 h 15"/>
                  <a:gd name="T10" fmla="*/ 12 w 15"/>
                  <a:gd name="T11" fmla="*/ 3 h 15"/>
                  <a:gd name="T12" fmla="*/ 12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2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5" y="15"/>
                    </a:lnTo>
                    <a:lnTo>
                      <a:pt x="15" y="12"/>
                    </a:lnTo>
                    <a:lnTo>
                      <a:pt x="12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63" name="Freeform 208"/>
              <p:cNvSpPr>
                <a:spLocks/>
              </p:cNvSpPr>
              <p:nvPr/>
            </p:nvSpPr>
            <p:spPr bwMode="auto">
              <a:xfrm>
                <a:off x="3210" y="3206"/>
                <a:ext cx="13" cy="15"/>
              </a:xfrm>
              <a:custGeom>
                <a:avLst/>
                <a:gdLst>
                  <a:gd name="T0" fmla="*/ 10 w 13"/>
                  <a:gd name="T1" fmla="*/ 0 h 15"/>
                  <a:gd name="T2" fmla="*/ 0 w 13"/>
                  <a:gd name="T3" fmla="*/ 3 h 15"/>
                  <a:gd name="T4" fmla="*/ 3 w 13"/>
                  <a:gd name="T5" fmla="*/ 15 h 15"/>
                  <a:gd name="T6" fmla="*/ 13 w 13"/>
                  <a:gd name="T7" fmla="*/ 12 h 15"/>
                  <a:gd name="T8" fmla="*/ 10 w 1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5"/>
                  <a:gd name="T17" fmla="*/ 13 w 13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5">
                    <a:moveTo>
                      <a:pt x="10" y="0"/>
                    </a:moveTo>
                    <a:lnTo>
                      <a:pt x="0" y="3"/>
                    </a:lnTo>
                    <a:lnTo>
                      <a:pt x="3" y="15"/>
                    </a:lnTo>
                    <a:lnTo>
                      <a:pt x="13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64" name="Freeform 209"/>
              <p:cNvSpPr>
                <a:spLocks/>
              </p:cNvSpPr>
              <p:nvPr/>
            </p:nvSpPr>
            <p:spPr bwMode="auto">
              <a:xfrm>
                <a:off x="3216" y="3229"/>
                <a:ext cx="13" cy="13"/>
              </a:xfrm>
              <a:custGeom>
                <a:avLst/>
                <a:gdLst>
                  <a:gd name="T0" fmla="*/ 10 w 13"/>
                  <a:gd name="T1" fmla="*/ 0 h 13"/>
                  <a:gd name="T2" fmla="*/ 0 w 13"/>
                  <a:gd name="T3" fmla="*/ 3 h 13"/>
                  <a:gd name="T4" fmla="*/ 3 w 13"/>
                  <a:gd name="T5" fmla="*/ 13 h 13"/>
                  <a:gd name="T6" fmla="*/ 13 w 13"/>
                  <a:gd name="T7" fmla="*/ 10 h 13"/>
                  <a:gd name="T8" fmla="*/ 1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0" y="0"/>
                    </a:moveTo>
                    <a:lnTo>
                      <a:pt x="0" y="3"/>
                    </a:lnTo>
                    <a:lnTo>
                      <a:pt x="3" y="13"/>
                    </a:lnTo>
                    <a:lnTo>
                      <a:pt x="13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265" name="Freeform 210"/>
              <p:cNvSpPr>
                <a:spLocks/>
              </p:cNvSpPr>
              <p:nvPr/>
            </p:nvSpPr>
            <p:spPr bwMode="auto">
              <a:xfrm>
                <a:off x="3222" y="3251"/>
                <a:ext cx="12" cy="14"/>
              </a:xfrm>
              <a:custGeom>
                <a:avLst/>
                <a:gdLst>
                  <a:gd name="T0" fmla="*/ 10 w 12"/>
                  <a:gd name="T1" fmla="*/ 0 h 14"/>
                  <a:gd name="T2" fmla="*/ 0 w 12"/>
                  <a:gd name="T3" fmla="*/ 2 h 14"/>
                  <a:gd name="T4" fmla="*/ 2 w 12"/>
                  <a:gd name="T5" fmla="*/ 14 h 14"/>
                  <a:gd name="T6" fmla="*/ 12 w 12"/>
                  <a:gd name="T7" fmla="*/ 11 h 14"/>
                  <a:gd name="T8" fmla="*/ 10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4"/>
                  <a:gd name="T17" fmla="*/ 12 w 12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4">
                    <a:moveTo>
                      <a:pt x="10" y="0"/>
                    </a:moveTo>
                    <a:lnTo>
                      <a:pt x="0" y="2"/>
                    </a:lnTo>
                    <a:lnTo>
                      <a:pt x="2" y="14"/>
                    </a:lnTo>
                    <a:lnTo>
                      <a:pt x="12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029" name="Freeform 212"/>
            <p:cNvSpPr>
              <a:spLocks/>
            </p:cNvSpPr>
            <p:nvPr/>
          </p:nvSpPr>
          <p:spPr bwMode="auto">
            <a:xfrm>
              <a:off x="3226" y="3273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3 w 13"/>
                <a:gd name="T5" fmla="*/ 15 h 15"/>
                <a:gd name="T6" fmla="*/ 13 w 13"/>
                <a:gd name="T7" fmla="*/ 12 h 15"/>
                <a:gd name="T8" fmla="*/ 1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0" name="Freeform 213"/>
            <p:cNvSpPr>
              <a:spLocks/>
            </p:cNvSpPr>
            <p:nvPr/>
          </p:nvSpPr>
          <p:spPr bwMode="auto">
            <a:xfrm>
              <a:off x="3232" y="3295"/>
              <a:ext cx="12" cy="14"/>
            </a:xfrm>
            <a:custGeom>
              <a:avLst/>
              <a:gdLst>
                <a:gd name="T0" fmla="*/ 10 w 12"/>
                <a:gd name="T1" fmla="*/ 0 h 14"/>
                <a:gd name="T2" fmla="*/ 0 w 12"/>
                <a:gd name="T3" fmla="*/ 3 h 14"/>
                <a:gd name="T4" fmla="*/ 2 w 12"/>
                <a:gd name="T5" fmla="*/ 14 h 14"/>
                <a:gd name="T6" fmla="*/ 12 w 12"/>
                <a:gd name="T7" fmla="*/ 11 h 14"/>
                <a:gd name="T8" fmla="*/ 1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10" y="0"/>
                  </a:moveTo>
                  <a:lnTo>
                    <a:pt x="0" y="3"/>
                  </a:lnTo>
                  <a:lnTo>
                    <a:pt x="2" y="14"/>
                  </a:lnTo>
                  <a:lnTo>
                    <a:pt x="12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1" name="Freeform 214"/>
            <p:cNvSpPr>
              <a:spLocks/>
            </p:cNvSpPr>
            <p:nvPr/>
          </p:nvSpPr>
          <p:spPr bwMode="auto">
            <a:xfrm>
              <a:off x="3236" y="3318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2" name="Freeform 215"/>
            <p:cNvSpPr>
              <a:spLocks/>
            </p:cNvSpPr>
            <p:nvPr/>
          </p:nvSpPr>
          <p:spPr bwMode="auto">
            <a:xfrm>
              <a:off x="3242" y="3341"/>
              <a:ext cx="11" cy="13"/>
            </a:xfrm>
            <a:custGeom>
              <a:avLst/>
              <a:gdLst>
                <a:gd name="T0" fmla="*/ 10 w 11"/>
                <a:gd name="T1" fmla="*/ 0 h 13"/>
                <a:gd name="T2" fmla="*/ 0 w 11"/>
                <a:gd name="T3" fmla="*/ 3 h 13"/>
                <a:gd name="T4" fmla="*/ 0 w 11"/>
                <a:gd name="T5" fmla="*/ 5 h 13"/>
                <a:gd name="T6" fmla="*/ 1 w 11"/>
                <a:gd name="T7" fmla="*/ 13 h 13"/>
                <a:gd name="T8" fmla="*/ 11 w 11"/>
                <a:gd name="T9" fmla="*/ 10 h 13"/>
                <a:gd name="T10" fmla="*/ 11 w 11"/>
                <a:gd name="T11" fmla="*/ 5 h 13"/>
                <a:gd name="T12" fmla="*/ 10 w 1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3"/>
                <a:gd name="T23" fmla="*/ 11 w 1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3">
                  <a:moveTo>
                    <a:pt x="1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" y="13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3" name="Freeform 216"/>
            <p:cNvSpPr>
              <a:spLocks/>
            </p:cNvSpPr>
            <p:nvPr/>
          </p:nvSpPr>
          <p:spPr bwMode="auto">
            <a:xfrm>
              <a:off x="3246" y="3362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2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4" name="Freeform 217"/>
            <p:cNvSpPr>
              <a:spLocks/>
            </p:cNvSpPr>
            <p:nvPr/>
          </p:nvSpPr>
          <p:spPr bwMode="auto">
            <a:xfrm>
              <a:off x="3252" y="3385"/>
              <a:ext cx="11" cy="14"/>
            </a:xfrm>
            <a:custGeom>
              <a:avLst/>
              <a:gdLst>
                <a:gd name="T0" fmla="*/ 10 w 11"/>
                <a:gd name="T1" fmla="*/ 0 h 14"/>
                <a:gd name="T2" fmla="*/ 0 w 11"/>
                <a:gd name="T3" fmla="*/ 3 h 14"/>
                <a:gd name="T4" fmla="*/ 1 w 11"/>
                <a:gd name="T5" fmla="*/ 14 h 14"/>
                <a:gd name="T6" fmla="*/ 11 w 11"/>
                <a:gd name="T7" fmla="*/ 11 h 14"/>
                <a:gd name="T8" fmla="*/ 10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4"/>
                <a:gd name="T17" fmla="*/ 11 w 1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4">
                  <a:moveTo>
                    <a:pt x="1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5" name="Freeform 218"/>
            <p:cNvSpPr>
              <a:spLocks/>
            </p:cNvSpPr>
            <p:nvPr/>
          </p:nvSpPr>
          <p:spPr bwMode="auto">
            <a:xfrm>
              <a:off x="3256" y="3408"/>
              <a:ext cx="13" cy="13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3 h 13"/>
                <a:gd name="T4" fmla="*/ 3 w 13"/>
                <a:gd name="T5" fmla="*/ 13 h 13"/>
                <a:gd name="T6" fmla="*/ 13 w 13"/>
                <a:gd name="T7" fmla="*/ 10 h 13"/>
                <a:gd name="T8" fmla="*/ 1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0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13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6" name="Freeform 219"/>
            <p:cNvSpPr>
              <a:spLocks/>
            </p:cNvSpPr>
            <p:nvPr/>
          </p:nvSpPr>
          <p:spPr bwMode="auto">
            <a:xfrm>
              <a:off x="3260" y="3429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3 w 13"/>
                <a:gd name="T5" fmla="*/ 15 h 15"/>
                <a:gd name="T6" fmla="*/ 13 w 13"/>
                <a:gd name="T7" fmla="*/ 12 h 15"/>
                <a:gd name="T8" fmla="*/ 1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7" name="Freeform 220"/>
            <p:cNvSpPr>
              <a:spLocks/>
            </p:cNvSpPr>
            <p:nvPr/>
          </p:nvSpPr>
          <p:spPr bwMode="auto">
            <a:xfrm>
              <a:off x="3266" y="3452"/>
              <a:ext cx="11" cy="15"/>
            </a:xfrm>
            <a:custGeom>
              <a:avLst/>
              <a:gdLst>
                <a:gd name="T0" fmla="*/ 10 w 11"/>
                <a:gd name="T1" fmla="*/ 0 h 15"/>
                <a:gd name="T2" fmla="*/ 0 w 11"/>
                <a:gd name="T3" fmla="*/ 3 h 15"/>
                <a:gd name="T4" fmla="*/ 1 w 11"/>
                <a:gd name="T5" fmla="*/ 15 h 15"/>
                <a:gd name="T6" fmla="*/ 11 w 11"/>
                <a:gd name="T7" fmla="*/ 12 h 15"/>
                <a:gd name="T8" fmla="*/ 10 w 11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5"/>
                <a:gd name="T17" fmla="*/ 11 w 11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5">
                  <a:moveTo>
                    <a:pt x="10" y="0"/>
                  </a:moveTo>
                  <a:lnTo>
                    <a:pt x="0" y="3"/>
                  </a:lnTo>
                  <a:lnTo>
                    <a:pt x="1" y="15"/>
                  </a:lnTo>
                  <a:lnTo>
                    <a:pt x="11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8" name="Freeform 221"/>
            <p:cNvSpPr>
              <a:spLocks/>
            </p:cNvSpPr>
            <p:nvPr/>
          </p:nvSpPr>
          <p:spPr bwMode="auto">
            <a:xfrm>
              <a:off x="3270" y="3474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39" name="Freeform 222"/>
            <p:cNvSpPr>
              <a:spLocks/>
            </p:cNvSpPr>
            <p:nvPr/>
          </p:nvSpPr>
          <p:spPr bwMode="auto">
            <a:xfrm>
              <a:off x="3276" y="3497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1 w 13"/>
                <a:gd name="T5" fmla="*/ 11 h 14"/>
                <a:gd name="T6" fmla="*/ 1 w 13"/>
                <a:gd name="T7" fmla="*/ 14 h 14"/>
                <a:gd name="T8" fmla="*/ 11 w 13"/>
                <a:gd name="T9" fmla="*/ 11 h 14"/>
                <a:gd name="T10" fmla="*/ 13 w 13"/>
                <a:gd name="T11" fmla="*/ 11 h 14"/>
                <a:gd name="T12" fmla="*/ 10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4"/>
                <a:gd name="T23" fmla="*/ 13 w 1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0" name="Freeform 223"/>
            <p:cNvSpPr>
              <a:spLocks/>
            </p:cNvSpPr>
            <p:nvPr/>
          </p:nvSpPr>
          <p:spPr bwMode="auto">
            <a:xfrm>
              <a:off x="3280" y="3520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2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2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1" name="Freeform 224"/>
            <p:cNvSpPr>
              <a:spLocks/>
            </p:cNvSpPr>
            <p:nvPr/>
          </p:nvSpPr>
          <p:spPr bwMode="auto">
            <a:xfrm>
              <a:off x="3286" y="3541"/>
              <a:ext cx="11" cy="14"/>
            </a:xfrm>
            <a:custGeom>
              <a:avLst/>
              <a:gdLst>
                <a:gd name="T0" fmla="*/ 10 w 11"/>
                <a:gd name="T1" fmla="*/ 0 h 14"/>
                <a:gd name="T2" fmla="*/ 0 w 11"/>
                <a:gd name="T3" fmla="*/ 3 h 14"/>
                <a:gd name="T4" fmla="*/ 1 w 11"/>
                <a:gd name="T5" fmla="*/ 14 h 14"/>
                <a:gd name="T6" fmla="*/ 11 w 11"/>
                <a:gd name="T7" fmla="*/ 11 h 14"/>
                <a:gd name="T8" fmla="*/ 10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4"/>
                <a:gd name="T17" fmla="*/ 11 w 1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4">
                  <a:moveTo>
                    <a:pt x="10" y="0"/>
                  </a:moveTo>
                  <a:lnTo>
                    <a:pt x="0" y="3"/>
                  </a:lnTo>
                  <a:lnTo>
                    <a:pt x="1" y="14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2" name="Freeform 225"/>
            <p:cNvSpPr>
              <a:spLocks/>
            </p:cNvSpPr>
            <p:nvPr/>
          </p:nvSpPr>
          <p:spPr bwMode="auto">
            <a:xfrm>
              <a:off x="3290" y="3564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1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3" name="Freeform 226"/>
            <p:cNvSpPr>
              <a:spLocks/>
            </p:cNvSpPr>
            <p:nvPr/>
          </p:nvSpPr>
          <p:spPr bwMode="auto">
            <a:xfrm>
              <a:off x="3294" y="3587"/>
              <a:ext cx="13" cy="13"/>
            </a:xfrm>
            <a:custGeom>
              <a:avLst/>
              <a:gdLst>
                <a:gd name="T0" fmla="*/ 10 w 13"/>
                <a:gd name="T1" fmla="*/ 0 h 13"/>
                <a:gd name="T2" fmla="*/ 0 w 13"/>
                <a:gd name="T3" fmla="*/ 3 h 13"/>
                <a:gd name="T4" fmla="*/ 3 w 13"/>
                <a:gd name="T5" fmla="*/ 13 h 13"/>
                <a:gd name="T6" fmla="*/ 13 w 13"/>
                <a:gd name="T7" fmla="*/ 10 h 13"/>
                <a:gd name="T8" fmla="*/ 1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0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13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4" name="Freeform 227"/>
            <p:cNvSpPr>
              <a:spLocks/>
            </p:cNvSpPr>
            <p:nvPr/>
          </p:nvSpPr>
          <p:spPr bwMode="auto">
            <a:xfrm>
              <a:off x="3300" y="3608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2 w 13"/>
                <a:gd name="T5" fmla="*/ 13 h 15"/>
                <a:gd name="T6" fmla="*/ 3 w 13"/>
                <a:gd name="T7" fmla="*/ 15 h 15"/>
                <a:gd name="T8" fmla="*/ 13 w 13"/>
                <a:gd name="T9" fmla="*/ 12 h 15"/>
                <a:gd name="T10" fmla="*/ 13 w 13"/>
                <a:gd name="T11" fmla="*/ 13 h 15"/>
                <a:gd name="T12" fmla="*/ 10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5" name="Freeform 228"/>
            <p:cNvSpPr>
              <a:spLocks/>
            </p:cNvSpPr>
            <p:nvPr/>
          </p:nvSpPr>
          <p:spPr bwMode="auto">
            <a:xfrm>
              <a:off x="3306" y="3631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3 h 14"/>
                <a:gd name="T4" fmla="*/ 3 w 13"/>
                <a:gd name="T5" fmla="*/ 14 h 14"/>
                <a:gd name="T6" fmla="*/ 13 w 13"/>
                <a:gd name="T7" fmla="*/ 12 h 14"/>
                <a:gd name="T8" fmla="*/ 10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4"/>
                <a:gd name="T17" fmla="*/ 13 w 1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4">
                  <a:moveTo>
                    <a:pt x="10" y="0"/>
                  </a:moveTo>
                  <a:lnTo>
                    <a:pt x="0" y="3"/>
                  </a:lnTo>
                  <a:lnTo>
                    <a:pt x="3" y="14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6" name="Freeform 229"/>
            <p:cNvSpPr>
              <a:spLocks/>
            </p:cNvSpPr>
            <p:nvPr/>
          </p:nvSpPr>
          <p:spPr bwMode="auto">
            <a:xfrm>
              <a:off x="3310" y="3653"/>
              <a:ext cx="13" cy="14"/>
            </a:xfrm>
            <a:custGeom>
              <a:avLst/>
              <a:gdLst>
                <a:gd name="T0" fmla="*/ 10 w 13"/>
                <a:gd name="T1" fmla="*/ 0 h 14"/>
                <a:gd name="T2" fmla="*/ 0 w 13"/>
                <a:gd name="T3" fmla="*/ 2 h 14"/>
                <a:gd name="T4" fmla="*/ 0 w 13"/>
                <a:gd name="T5" fmla="*/ 2 h 14"/>
                <a:gd name="T6" fmla="*/ 3 w 13"/>
                <a:gd name="T7" fmla="*/ 14 h 14"/>
                <a:gd name="T8" fmla="*/ 13 w 13"/>
                <a:gd name="T9" fmla="*/ 11 h 14"/>
                <a:gd name="T10" fmla="*/ 12 w 13"/>
                <a:gd name="T11" fmla="*/ 2 h 14"/>
                <a:gd name="T12" fmla="*/ 10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4"/>
                <a:gd name="T23" fmla="*/ 13 w 1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4">
                  <a:moveTo>
                    <a:pt x="10" y="0"/>
                  </a:moveTo>
                  <a:lnTo>
                    <a:pt x="0" y="2"/>
                  </a:lnTo>
                  <a:lnTo>
                    <a:pt x="3" y="14"/>
                  </a:lnTo>
                  <a:lnTo>
                    <a:pt x="13" y="11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7" name="Freeform 230"/>
            <p:cNvSpPr>
              <a:spLocks/>
            </p:cNvSpPr>
            <p:nvPr/>
          </p:nvSpPr>
          <p:spPr bwMode="auto">
            <a:xfrm>
              <a:off x="3316" y="3675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3 w 13"/>
                <a:gd name="T5" fmla="*/ 15 h 15"/>
                <a:gd name="T6" fmla="*/ 13 w 13"/>
                <a:gd name="T7" fmla="*/ 12 h 15"/>
                <a:gd name="T8" fmla="*/ 10 w 1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5"/>
                <a:gd name="T17" fmla="*/ 13 w 1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8" name="Freeform 231"/>
            <p:cNvSpPr>
              <a:spLocks/>
            </p:cNvSpPr>
            <p:nvPr/>
          </p:nvSpPr>
          <p:spPr bwMode="auto">
            <a:xfrm>
              <a:off x="3322" y="3697"/>
              <a:ext cx="12" cy="14"/>
            </a:xfrm>
            <a:custGeom>
              <a:avLst/>
              <a:gdLst>
                <a:gd name="T0" fmla="*/ 10 w 12"/>
                <a:gd name="T1" fmla="*/ 0 h 14"/>
                <a:gd name="T2" fmla="*/ 0 w 12"/>
                <a:gd name="T3" fmla="*/ 3 h 14"/>
                <a:gd name="T4" fmla="*/ 2 w 12"/>
                <a:gd name="T5" fmla="*/ 14 h 14"/>
                <a:gd name="T6" fmla="*/ 12 w 12"/>
                <a:gd name="T7" fmla="*/ 11 h 14"/>
                <a:gd name="T8" fmla="*/ 1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10" y="0"/>
                  </a:moveTo>
                  <a:lnTo>
                    <a:pt x="0" y="3"/>
                  </a:lnTo>
                  <a:lnTo>
                    <a:pt x="2" y="14"/>
                  </a:lnTo>
                  <a:lnTo>
                    <a:pt x="12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49" name="Freeform 232"/>
            <p:cNvSpPr>
              <a:spLocks/>
            </p:cNvSpPr>
            <p:nvPr/>
          </p:nvSpPr>
          <p:spPr bwMode="auto">
            <a:xfrm>
              <a:off x="3327" y="3720"/>
              <a:ext cx="15" cy="13"/>
            </a:xfrm>
            <a:custGeom>
              <a:avLst/>
              <a:gdLst>
                <a:gd name="T0" fmla="*/ 10 w 15"/>
                <a:gd name="T1" fmla="*/ 0 h 13"/>
                <a:gd name="T2" fmla="*/ 0 w 15"/>
                <a:gd name="T3" fmla="*/ 3 h 13"/>
                <a:gd name="T4" fmla="*/ 5 w 15"/>
                <a:gd name="T5" fmla="*/ 13 h 13"/>
                <a:gd name="T6" fmla="*/ 15 w 15"/>
                <a:gd name="T7" fmla="*/ 10 h 13"/>
                <a:gd name="T8" fmla="*/ 10 w 15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10" y="0"/>
                  </a:moveTo>
                  <a:lnTo>
                    <a:pt x="0" y="3"/>
                  </a:lnTo>
                  <a:lnTo>
                    <a:pt x="5" y="13"/>
                  </a:lnTo>
                  <a:lnTo>
                    <a:pt x="15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0" name="Freeform 233"/>
            <p:cNvSpPr>
              <a:spLocks/>
            </p:cNvSpPr>
            <p:nvPr/>
          </p:nvSpPr>
          <p:spPr bwMode="auto">
            <a:xfrm>
              <a:off x="3334" y="3741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0 w 13"/>
                <a:gd name="T3" fmla="*/ 3 h 15"/>
                <a:gd name="T4" fmla="*/ 0 w 13"/>
                <a:gd name="T5" fmla="*/ 6 h 15"/>
                <a:gd name="T6" fmla="*/ 3 w 13"/>
                <a:gd name="T7" fmla="*/ 15 h 15"/>
                <a:gd name="T8" fmla="*/ 13 w 13"/>
                <a:gd name="T9" fmla="*/ 12 h 15"/>
                <a:gd name="T10" fmla="*/ 12 w 13"/>
                <a:gd name="T11" fmla="*/ 6 h 15"/>
                <a:gd name="T12" fmla="*/ 10 w 1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5"/>
                <a:gd name="T23" fmla="*/ 13 w 1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5">
                  <a:moveTo>
                    <a:pt x="1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3" y="15"/>
                  </a:lnTo>
                  <a:lnTo>
                    <a:pt x="13" y="12"/>
                  </a:lnTo>
                  <a:lnTo>
                    <a:pt x="12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1" name="Freeform 234"/>
            <p:cNvSpPr>
              <a:spLocks/>
            </p:cNvSpPr>
            <p:nvPr/>
          </p:nvSpPr>
          <p:spPr bwMode="auto">
            <a:xfrm>
              <a:off x="3340" y="3764"/>
              <a:ext cx="14" cy="13"/>
            </a:xfrm>
            <a:custGeom>
              <a:avLst/>
              <a:gdLst>
                <a:gd name="T0" fmla="*/ 10 w 14"/>
                <a:gd name="T1" fmla="*/ 0 h 13"/>
                <a:gd name="T2" fmla="*/ 0 w 14"/>
                <a:gd name="T3" fmla="*/ 3 h 13"/>
                <a:gd name="T4" fmla="*/ 2 w 14"/>
                <a:gd name="T5" fmla="*/ 7 h 13"/>
                <a:gd name="T6" fmla="*/ 4 w 14"/>
                <a:gd name="T7" fmla="*/ 13 h 13"/>
                <a:gd name="T8" fmla="*/ 14 w 14"/>
                <a:gd name="T9" fmla="*/ 10 h 13"/>
                <a:gd name="T10" fmla="*/ 13 w 14"/>
                <a:gd name="T11" fmla="*/ 7 h 13"/>
                <a:gd name="T12" fmla="*/ 10 w 1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3"/>
                <a:gd name="T23" fmla="*/ 14 w 1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3">
                  <a:moveTo>
                    <a:pt x="1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4" y="13"/>
                  </a:lnTo>
                  <a:lnTo>
                    <a:pt x="14" y="10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2" name="Freeform 235"/>
            <p:cNvSpPr>
              <a:spLocks/>
            </p:cNvSpPr>
            <p:nvPr/>
          </p:nvSpPr>
          <p:spPr bwMode="auto">
            <a:xfrm>
              <a:off x="3347" y="3786"/>
              <a:ext cx="15" cy="14"/>
            </a:xfrm>
            <a:custGeom>
              <a:avLst/>
              <a:gdLst>
                <a:gd name="T0" fmla="*/ 10 w 15"/>
                <a:gd name="T1" fmla="*/ 0 h 14"/>
                <a:gd name="T2" fmla="*/ 0 w 15"/>
                <a:gd name="T3" fmla="*/ 3 h 14"/>
                <a:gd name="T4" fmla="*/ 3 w 15"/>
                <a:gd name="T5" fmla="*/ 8 h 14"/>
                <a:gd name="T6" fmla="*/ 5 w 15"/>
                <a:gd name="T7" fmla="*/ 13 h 14"/>
                <a:gd name="T8" fmla="*/ 5 w 15"/>
                <a:gd name="T9" fmla="*/ 14 h 14"/>
                <a:gd name="T10" fmla="*/ 15 w 15"/>
                <a:gd name="T11" fmla="*/ 10 h 14"/>
                <a:gd name="T12" fmla="*/ 13 w 15"/>
                <a:gd name="T13" fmla="*/ 4 h 14"/>
                <a:gd name="T14" fmla="*/ 9 w 15"/>
                <a:gd name="T15" fmla="*/ 8 h 14"/>
                <a:gd name="T16" fmla="*/ 15 w 15"/>
                <a:gd name="T17" fmla="*/ 8 h 14"/>
                <a:gd name="T18" fmla="*/ 10 w 15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4"/>
                <a:gd name="T32" fmla="*/ 15 w 15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4">
                  <a:moveTo>
                    <a:pt x="10" y="0"/>
                  </a:moveTo>
                  <a:lnTo>
                    <a:pt x="0" y="3"/>
                  </a:lnTo>
                  <a:lnTo>
                    <a:pt x="3" y="8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15" y="10"/>
                  </a:lnTo>
                  <a:lnTo>
                    <a:pt x="13" y="4"/>
                  </a:lnTo>
                  <a:lnTo>
                    <a:pt x="9" y="8"/>
                  </a:lnTo>
                  <a:lnTo>
                    <a:pt x="1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3" name="Freeform 236"/>
            <p:cNvSpPr>
              <a:spLocks/>
            </p:cNvSpPr>
            <p:nvPr/>
          </p:nvSpPr>
          <p:spPr bwMode="auto">
            <a:xfrm>
              <a:off x="3356" y="3806"/>
              <a:ext cx="14" cy="15"/>
            </a:xfrm>
            <a:custGeom>
              <a:avLst/>
              <a:gdLst>
                <a:gd name="T0" fmla="*/ 10 w 14"/>
                <a:gd name="T1" fmla="*/ 0 h 15"/>
                <a:gd name="T2" fmla="*/ 0 w 14"/>
                <a:gd name="T3" fmla="*/ 4 h 15"/>
                <a:gd name="T4" fmla="*/ 3 w 14"/>
                <a:gd name="T5" fmla="*/ 11 h 15"/>
                <a:gd name="T6" fmla="*/ 4 w 14"/>
                <a:gd name="T7" fmla="*/ 15 h 15"/>
                <a:gd name="T8" fmla="*/ 14 w 14"/>
                <a:gd name="T9" fmla="*/ 11 h 15"/>
                <a:gd name="T10" fmla="*/ 13 w 14"/>
                <a:gd name="T11" fmla="*/ 7 h 15"/>
                <a:gd name="T12" fmla="*/ 10 w 1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5"/>
                <a:gd name="T23" fmla="*/ 14 w 1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5">
                  <a:moveTo>
                    <a:pt x="10" y="0"/>
                  </a:moveTo>
                  <a:lnTo>
                    <a:pt x="0" y="4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14" y="11"/>
                  </a:lnTo>
                  <a:lnTo>
                    <a:pt x="1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4" name="Freeform 237"/>
            <p:cNvSpPr>
              <a:spLocks/>
            </p:cNvSpPr>
            <p:nvPr/>
          </p:nvSpPr>
          <p:spPr bwMode="auto">
            <a:xfrm>
              <a:off x="3364" y="3827"/>
              <a:ext cx="16" cy="14"/>
            </a:xfrm>
            <a:custGeom>
              <a:avLst/>
              <a:gdLst>
                <a:gd name="T0" fmla="*/ 10 w 16"/>
                <a:gd name="T1" fmla="*/ 0 h 14"/>
                <a:gd name="T2" fmla="*/ 0 w 16"/>
                <a:gd name="T3" fmla="*/ 4 h 14"/>
                <a:gd name="T4" fmla="*/ 6 w 16"/>
                <a:gd name="T5" fmla="*/ 14 h 14"/>
                <a:gd name="T6" fmla="*/ 16 w 16"/>
                <a:gd name="T7" fmla="*/ 10 h 14"/>
                <a:gd name="T8" fmla="*/ 10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10" y="0"/>
                  </a:moveTo>
                  <a:lnTo>
                    <a:pt x="0" y="4"/>
                  </a:lnTo>
                  <a:lnTo>
                    <a:pt x="6" y="14"/>
                  </a:lnTo>
                  <a:lnTo>
                    <a:pt x="16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5" name="Freeform 238"/>
            <p:cNvSpPr>
              <a:spLocks/>
            </p:cNvSpPr>
            <p:nvPr/>
          </p:nvSpPr>
          <p:spPr bwMode="auto">
            <a:xfrm>
              <a:off x="3376" y="3847"/>
              <a:ext cx="13" cy="16"/>
            </a:xfrm>
            <a:custGeom>
              <a:avLst/>
              <a:gdLst>
                <a:gd name="T0" fmla="*/ 8 w 13"/>
                <a:gd name="T1" fmla="*/ 0 h 16"/>
                <a:gd name="T2" fmla="*/ 0 w 13"/>
                <a:gd name="T3" fmla="*/ 6 h 16"/>
                <a:gd name="T4" fmla="*/ 4 w 13"/>
                <a:gd name="T5" fmla="*/ 16 h 16"/>
                <a:gd name="T6" fmla="*/ 13 w 13"/>
                <a:gd name="T7" fmla="*/ 10 h 16"/>
                <a:gd name="T8" fmla="*/ 8 w 1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8" y="0"/>
                  </a:moveTo>
                  <a:lnTo>
                    <a:pt x="0" y="6"/>
                  </a:lnTo>
                  <a:lnTo>
                    <a:pt x="4" y="16"/>
                  </a:lnTo>
                  <a:lnTo>
                    <a:pt x="13" y="1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6" name="Freeform 239"/>
            <p:cNvSpPr>
              <a:spLocks/>
            </p:cNvSpPr>
            <p:nvPr/>
          </p:nvSpPr>
          <p:spPr bwMode="auto">
            <a:xfrm>
              <a:off x="3386" y="3867"/>
              <a:ext cx="14" cy="16"/>
            </a:xfrm>
            <a:custGeom>
              <a:avLst/>
              <a:gdLst>
                <a:gd name="T0" fmla="*/ 8 w 14"/>
                <a:gd name="T1" fmla="*/ 0 h 16"/>
                <a:gd name="T2" fmla="*/ 0 w 14"/>
                <a:gd name="T3" fmla="*/ 6 h 16"/>
                <a:gd name="T4" fmla="*/ 3 w 14"/>
                <a:gd name="T5" fmla="*/ 13 h 16"/>
                <a:gd name="T6" fmla="*/ 6 w 14"/>
                <a:gd name="T7" fmla="*/ 16 h 16"/>
                <a:gd name="T8" fmla="*/ 14 w 14"/>
                <a:gd name="T9" fmla="*/ 10 h 16"/>
                <a:gd name="T10" fmla="*/ 11 w 14"/>
                <a:gd name="T11" fmla="*/ 4 h 16"/>
                <a:gd name="T12" fmla="*/ 8 w 1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6"/>
                <a:gd name="T23" fmla="*/ 14 w 1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6">
                  <a:moveTo>
                    <a:pt x="8" y="0"/>
                  </a:moveTo>
                  <a:lnTo>
                    <a:pt x="0" y="6"/>
                  </a:lnTo>
                  <a:lnTo>
                    <a:pt x="3" y="13"/>
                  </a:lnTo>
                  <a:lnTo>
                    <a:pt x="6" y="16"/>
                  </a:lnTo>
                  <a:lnTo>
                    <a:pt x="14" y="10"/>
                  </a:lnTo>
                  <a:lnTo>
                    <a:pt x="1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7" name="Freeform 240"/>
            <p:cNvSpPr>
              <a:spLocks/>
            </p:cNvSpPr>
            <p:nvPr/>
          </p:nvSpPr>
          <p:spPr bwMode="auto">
            <a:xfrm>
              <a:off x="3397" y="3887"/>
              <a:ext cx="16" cy="16"/>
            </a:xfrm>
            <a:custGeom>
              <a:avLst/>
              <a:gdLst>
                <a:gd name="T0" fmla="*/ 9 w 16"/>
                <a:gd name="T1" fmla="*/ 0 h 16"/>
                <a:gd name="T2" fmla="*/ 0 w 16"/>
                <a:gd name="T3" fmla="*/ 6 h 16"/>
                <a:gd name="T4" fmla="*/ 6 w 16"/>
                <a:gd name="T5" fmla="*/ 16 h 16"/>
                <a:gd name="T6" fmla="*/ 7 w 16"/>
                <a:gd name="T7" fmla="*/ 16 h 16"/>
                <a:gd name="T8" fmla="*/ 16 w 16"/>
                <a:gd name="T9" fmla="*/ 9 h 16"/>
                <a:gd name="T10" fmla="*/ 15 w 16"/>
                <a:gd name="T11" fmla="*/ 7 h 16"/>
                <a:gd name="T12" fmla="*/ 9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9" y="0"/>
                  </a:moveTo>
                  <a:lnTo>
                    <a:pt x="0" y="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8" name="Freeform 241"/>
            <p:cNvSpPr>
              <a:spLocks/>
            </p:cNvSpPr>
            <p:nvPr/>
          </p:nvSpPr>
          <p:spPr bwMode="auto">
            <a:xfrm>
              <a:off x="3410" y="3904"/>
              <a:ext cx="16" cy="18"/>
            </a:xfrm>
            <a:custGeom>
              <a:avLst/>
              <a:gdLst>
                <a:gd name="T0" fmla="*/ 9 w 16"/>
                <a:gd name="T1" fmla="*/ 0 h 18"/>
                <a:gd name="T2" fmla="*/ 0 w 16"/>
                <a:gd name="T3" fmla="*/ 8 h 18"/>
                <a:gd name="T4" fmla="*/ 7 w 16"/>
                <a:gd name="T5" fmla="*/ 18 h 18"/>
                <a:gd name="T6" fmla="*/ 16 w 16"/>
                <a:gd name="T7" fmla="*/ 10 h 18"/>
                <a:gd name="T8" fmla="*/ 9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8"/>
                <a:gd name="T17" fmla="*/ 16 w 1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8">
                  <a:moveTo>
                    <a:pt x="9" y="0"/>
                  </a:moveTo>
                  <a:lnTo>
                    <a:pt x="0" y="8"/>
                  </a:lnTo>
                  <a:lnTo>
                    <a:pt x="7" y="18"/>
                  </a:lnTo>
                  <a:lnTo>
                    <a:pt x="1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59" name="Freeform 242"/>
            <p:cNvSpPr>
              <a:spLocks/>
            </p:cNvSpPr>
            <p:nvPr/>
          </p:nvSpPr>
          <p:spPr bwMode="auto">
            <a:xfrm>
              <a:off x="3424" y="3923"/>
              <a:ext cx="16" cy="16"/>
            </a:xfrm>
            <a:custGeom>
              <a:avLst/>
              <a:gdLst>
                <a:gd name="T0" fmla="*/ 9 w 16"/>
                <a:gd name="T1" fmla="*/ 0 h 16"/>
                <a:gd name="T2" fmla="*/ 0 w 16"/>
                <a:gd name="T3" fmla="*/ 7 h 16"/>
                <a:gd name="T4" fmla="*/ 8 w 16"/>
                <a:gd name="T5" fmla="*/ 16 h 16"/>
                <a:gd name="T6" fmla="*/ 9 w 16"/>
                <a:gd name="T7" fmla="*/ 16 h 16"/>
                <a:gd name="T8" fmla="*/ 16 w 16"/>
                <a:gd name="T9" fmla="*/ 7 h 16"/>
                <a:gd name="T10" fmla="*/ 16 w 16"/>
                <a:gd name="T11" fmla="*/ 7 h 16"/>
                <a:gd name="T12" fmla="*/ 9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9" y="0"/>
                  </a:moveTo>
                  <a:lnTo>
                    <a:pt x="0" y="7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0" name="Freeform 243"/>
            <p:cNvSpPr>
              <a:spLocks/>
            </p:cNvSpPr>
            <p:nvPr/>
          </p:nvSpPr>
          <p:spPr bwMode="auto">
            <a:xfrm>
              <a:off x="3442" y="3939"/>
              <a:ext cx="15" cy="15"/>
            </a:xfrm>
            <a:custGeom>
              <a:avLst/>
              <a:gdLst>
                <a:gd name="T0" fmla="*/ 7 w 15"/>
                <a:gd name="T1" fmla="*/ 0 h 15"/>
                <a:gd name="T2" fmla="*/ 0 w 15"/>
                <a:gd name="T3" fmla="*/ 8 h 15"/>
                <a:gd name="T4" fmla="*/ 4 w 15"/>
                <a:gd name="T5" fmla="*/ 13 h 15"/>
                <a:gd name="T6" fmla="*/ 8 w 15"/>
                <a:gd name="T7" fmla="*/ 15 h 15"/>
                <a:gd name="T8" fmla="*/ 15 w 15"/>
                <a:gd name="T9" fmla="*/ 7 h 15"/>
                <a:gd name="T10" fmla="*/ 12 w 15"/>
                <a:gd name="T11" fmla="*/ 4 h 15"/>
                <a:gd name="T12" fmla="*/ 7 w 15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5"/>
                <a:gd name="T23" fmla="*/ 15 w 15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5">
                  <a:moveTo>
                    <a:pt x="7" y="0"/>
                  </a:moveTo>
                  <a:lnTo>
                    <a:pt x="0" y="8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1" name="Freeform 244"/>
            <p:cNvSpPr>
              <a:spLocks/>
            </p:cNvSpPr>
            <p:nvPr/>
          </p:nvSpPr>
          <p:spPr bwMode="auto">
            <a:xfrm>
              <a:off x="3459" y="3953"/>
              <a:ext cx="17" cy="14"/>
            </a:xfrm>
            <a:custGeom>
              <a:avLst/>
              <a:gdLst>
                <a:gd name="T0" fmla="*/ 8 w 17"/>
                <a:gd name="T1" fmla="*/ 0 h 14"/>
                <a:gd name="T2" fmla="*/ 1 w 17"/>
                <a:gd name="T3" fmla="*/ 9 h 14"/>
                <a:gd name="T4" fmla="*/ 0 w 17"/>
                <a:gd name="T5" fmla="*/ 9 h 14"/>
                <a:gd name="T6" fmla="*/ 11 w 17"/>
                <a:gd name="T7" fmla="*/ 14 h 14"/>
                <a:gd name="T8" fmla="*/ 17 w 17"/>
                <a:gd name="T9" fmla="*/ 6 h 14"/>
                <a:gd name="T10" fmla="*/ 8 w 1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4"/>
                <a:gd name="T20" fmla="*/ 17 w 17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4">
                  <a:moveTo>
                    <a:pt x="8" y="0"/>
                  </a:moveTo>
                  <a:lnTo>
                    <a:pt x="1" y="9"/>
                  </a:lnTo>
                  <a:lnTo>
                    <a:pt x="0" y="9"/>
                  </a:lnTo>
                  <a:lnTo>
                    <a:pt x="11" y="14"/>
                  </a:lnTo>
                  <a:lnTo>
                    <a:pt x="17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2" name="Freeform 245"/>
            <p:cNvSpPr>
              <a:spLocks/>
            </p:cNvSpPr>
            <p:nvPr/>
          </p:nvSpPr>
          <p:spPr bwMode="auto">
            <a:xfrm>
              <a:off x="3482" y="3963"/>
              <a:ext cx="14" cy="14"/>
            </a:xfrm>
            <a:custGeom>
              <a:avLst/>
              <a:gdLst>
                <a:gd name="T0" fmla="*/ 4 w 14"/>
                <a:gd name="T1" fmla="*/ 0 h 14"/>
                <a:gd name="T2" fmla="*/ 0 w 14"/>
                <a:gd name="T3" fmla="*/ 10 h 14"/>
                <a:gd name="T4" fmla="*/ 2 w 14"/>
                <a:gd name="T5" fmla="*/ 12 h 14"/>
                <a:gd name="T6" fmla="*/ 7 w 14"/>
                <a:gd name="T7" fmla="*/ 13 h 14"/>
                <a:gd name="T8" fmla="*/ 10 w 14"/>
                <a:gd name="T9" fmla="*/ 14 h 14"/>
                <a:gd name="T10" fmla="*/ 14 w 14"/>
                <a:gd name="T11" fmla="*/ 4 h 14"/>
                <a:gd name="T12" fmla="*/ 7 w 14"/>
                <a:gd name="T13" fmla="*/ 1 h 14"/>
                <a:gd name="T14" fmla="*/ 7 w 14"/>
                <a:gd name="T15" fmla="*/ 7 h 14"/>
                <a:gd name="T16" fmla="*/ 11 w 14"/>
                <a:gd name="T17" fmla="*/ 3 h 14"/>
                <a:gd name="T18" fmla="*/ 4 w 14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4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0" y="14"/>
                  </a:lnTo>
                  <a:lnTo>
                    <a:pt x="14" y="4"/>
                  </a:lnTo>
                  <a:lnTo>
                    <a:pt x="7" y="1"/>
                  </a:lnTo>
                  <a:lnTo>
                    <a:pt x="7" y="7"/>
                  </a:lnTo>
                  <a:lnTo>
                    <a:pt x="1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3" name="Freeform 246"/>
            <p:cNvSpPr>
              <a:spLocks/>
            </p:cNvSpPr>
            <p:nvPr/>
          </p:nvSpPr>
          <p:spPr bwMode="auto">
            <a:xfrm>
              <a:off x="3503" y="3972"/>
              <a:ext cx="13" cy="13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10 h 13"/>
                <a:gd name="T4" fmla="*/ 10 w 13"/>
                <a:gd name="T5" fmla="*/ 13 h 13"/>
                <a:gd name="T6" fmla="*/ 13 w 13"/>
                <a:gd name="T7" fmla="*/ 3 h 13"/>
                <a:gd name="T8" fmla="*/ 3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3" y="0"/>
                  </a:moveTo>
                  <a:lnTo>
                    <a:pt x="0" y="10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4" name="Freeform 247"/>
            <p:cNvSpPr>
              <a:spLocks/>
            </p:cNvSpPr>
            <p:nvPr/>
          </p:nvSpPr>
          <p:spPr bwMode="auto">
            <a:xfrm>
              <a:off x="3524" y="3979"/>
              <a:ext cx="15" cy="14"/>
            </a:xfrm>
            <a:custGeom>
              <a:avLst/>
              <a:gdLst>
                <a:gd name="T0" fmla="*/ 5 w 15"/>
                <a:gd name="T1" fmla="*/ 0 h 14"/>
                <a:gd name="T2" fmla="*/ 0 w 15"/>
                <a:gd name="T3" fmla="*/ 10 h 14"/>
                <a:gd name="T4" fmla="*/ 10 w 15"/>
                <a:gd name="T5" fmla="*/ 14 h 14"/>
                <a:gd name="T6" fmla="*/ 15 w 15"/>
                <a:gd name="T7" fmla="*/ 4 h 14"/>
                <a:gd name="T8" fmla="*/ 5 w 15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4"/>
                <a:gd name="T17" fmla="*/ 15 w 1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4">
                  <a:moveTo>
                    <a:pt x="5" y="0"/>
                  </a:moveTo>
                  <a:lnTo>
                    <a:pt x="0" y="10"/>
                  </a:lnTo>
                  <a:lnTo>
                    <a:pt x="10" y="14"/>
                  </a:lnTo>
                  <a:lnTo>
                    <a:pt x="15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65" name="Freeform 248"/>
            <p:cNvSpPr>
              <a:spLocks/>
            </p:cNvSpPr>
            <p:nvPr/>
          </p:nvSpPr>
          <p:spPr bwMode="auto">
            <a:xfrm>
              <a:off x="3544" y="3989"/>
              <a:ext cx="16" cy="14"/>
            </a:xfrm>
            <a:custGeom>
              <a:avLst/>
              <a:gdLst>
                <a:gd name="T0" fmla="*/ 6 w 16"/>
                <a:gd name="T1" fmla="*/ 0 h 14"/>
                <a:gd name="T2" fmla="*/ 0 w 16"/>
                <a:gd name="T3" fmla="*/ 8 h 14"/>
                <a:gd name="T4" fmla="*/ 3 w 16"/>
                <a:gd name="T5" fmla="*/ 11 h 14"/>
                <a:gd name="T6" fmla="*/ 9 w 16"/>
                <a:gd name="T7" fmla="*/ 14 h 14"/>
                <a:gd name="T8" fmla="*/ 16 w 16"/>
                <a:gd name="T9" fmla="*/ 6 h 14"/>
                <a:gd name="T10" fmla="*/ 12 w 16"/>
                <a:gd name="T11" fmla="*/ 3 h 14"/>
                <a:gd name="T12" fmla="*/ 6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6" y="0"/>
                  </a:moveTo>
                  <a:lnTo>
                    <a:pt x="0" y="8"/>
                  </a:lnTo>
                  <a:lnTo>
                    <a:pt x="3" y="11"/>
                  </a:lnTo>
                  <a:lnTo>
                    <a:pt x="9" y="14"/>
                  </a:lnTo>
                  <a:lnTo>
                    <a:pt x="16" y="6"/>
                  </a:lnTo>
                  <a:lnTo>
                    <a:pt x="12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968" name="Group 252"/>
          <p:cNvGrpSpPr>
            <a:grpSpLocks/>
          </p:cNvGrpSpPr>
          <p:nvPr/>
        </p:nvGrpSpPr>
        <p:grpSpPr bwMode="auto">
          <a:xfrm>
            <a:off x="1703388" y="6411913"/>
            <a:ext cx="4765675" cy="96837"/>
            <a:chOff x="1073" y="4039"/>
            <a:chExt cx="3002" cy="61"/>
          </a:xfrm>
        </p:grpSpPr>
        <p:sp>
          <p:nvSpPr>
            <p:cNvPr id="41026" name="Line 250"/>
            <p:cNvSpPr>
              <a:spLocks noChangeShapeType="1"/>
            </p:cNvSpPr>
            <p:nvPr/>
          </p:nvSpPr>
          <p:spPr bwMode="auto">
            <a:xfrm>
              <a:off x="1073" y="4069"/>
              <a:ext cx="291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7" name="Freeform 251"/>
            <p:cNvSpPr>
              <a:spLocks/>
            </p:cNvSpPr>
            <p:nvPr/>
          </p:nvSpPr>
          <p:spPr bwMode="auto">
            <a:xfrm>
              <a:off x="3980" y="4039"/>
              <a:ext cx="95" cy="61"/>
            </a:xfrm>
            <a:custGeom>
              <a:avLst/>
              <a:gdLst>
                <a:gd name="T0" fmla="*/ 0 w 95"/>
                <a:gd name="T1" fmla="*/ 61 h 61"/>
                <a:gd name="T2" fmla="*/ 95 w 95"/>
                <a:gd name="T3" fmla="*/ 30 h 61"/>
                <a:gd name="T4" fmla="*/ 0 w 95"/>
                <a:gd name="T5" fmla="*/ 0 h 61"/>
                <a:gd name="T6" fmla="*/ 0 w 95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61"/>
                <a:gd name="T14" fmla="*/ 95 w 9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61">
                  <a:moveTo>
                    <a:pt x="0" y="61"/>
                  </a:moveTo>
                  <a:lnTo>
                    <a:pt x="95" y="30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0969" name="Group 255"/>
          <p:cNvGrpSpPr>
            <a:grpSpLocks/>
          </p:cNvGrpSpPr>
          <p:nvPr/>
        </p:nvGrpSpPr>
        <p:grpSpPr bwMode="auto">
          <a:xfrm>
            <a:off x="3741738" y="3532188"/>
            <a:ext cx="109537" cy="2928937"/>
            <a:chOff x="2373" y="2329"/>
            <a:chExt cx="61" cy="1741"/>
          </a:xfrm>
        </p:grpSpPr>
        <p:sp>
          <p:nvSpPr>
            <p:cNvPr id="41024" name="Line 253"/>
            <p:cNvSpPr>
              <a:spLocks noChangeShapeType="1"/>
            </p:cNvSpPr>
            <p:nvPr/>
          </p:nvSpPr>
          <p:spPr bwMode="auto">
            <a:xfrm flipV="1">
              <a:off x="2399" y="2419"/>
              <a:ext cx="4" cy="165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25" name="Freeform 254"/>
            <p:cNvSpPr>
              <a:spLocks/>
            </p:cNvSpPr>
            <p:nvPr/>
          </p:nvSpPr>
          <p:spPr bwMode="auto">
            <a:xfrm>
              <a:off x="2373" y="2329"/>
              <a:ext cx="61" cy="95"/>
            </a:xfrm>
            <a:custGeom>
              <a:avLst/>
              <a:gdLst>
                <a:gd name="T0" fmla="*/ 61 w 61"/>
                <a:gd name="T1" fmla="*/ 95 h 95"/>
                <a:gd name="T2" fmla="*/ 30 w 61"/>
                <a:gd name="T3" fmla="*/ 0 h 95"/>
                <a:gd name="T4" fmla="*/ 0 w 61"/>
                <a:gd name="T5" fmla="*/ 95 h 95"/>
                <a:gd name="T6" fmla="*/ 61 w 61"/>
                <a:gd name="T7" fmla="*/ 95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95"/>
                <a:gd name="T14" fmla="*/ 61 w 61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95">
                  <a:moveTo>
                    <a:pt x="61" y="95"/>
                  </a:moveTo>
                  <a:lnTo>
                    <a:pt x="30" y="0"/>
                  </a:lnTo>
                  <a:lnTo>
                    <a:pt x="0" y="95"/>
                  </a:lnTo>
                  <a:lnTo>
                    <a:pt x="61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0000" name="Freeform 256"/>
          <p:cNvSpPr>
            <a:spLocks/>
          </p:cNvSpPr>
          <p:nvPr/>
        </p:nvSpPr>
        <p:spPr bwMode="auto">
          <a:xfrm>
            <a:off x="2079625" y="4222750"/>
            <a:ext cx="3492500" cy="2143125"/>
          </a:xfrm>
          <a:custGeom>
            <a:avLst/>
            <a:gdLst>
              <a:gd name="T0" fmla="*/ 2147483647 w 2200"/>
              <a:gd name="T1" fmla="*/ 2147483647 h 1350"/>
              <a:gd name="T2" fmla="*/ 2147483647 w 2200"/>
              <a:gd name="T3" fmla="*/ 2147483647 h 1350"/>
              <a:gd name="T4" fmla="*/ 2147483647 w 2200"/>
              <a:gd name="T5" fmla="*/ 2147483647 h 1350"/>
              <a:gd name="T6" fmla="*/ 2147483647 w 2200"/>
              <a:gd name="T7" fmla="*/ 2147483647 h 1350"/>
              <a:gd name="T8" fmla="*/ 2147483647 w 2200"/>
              <a:gd name="T9" fmla="*/ 2147483647 h 1350"/>
              <a:gd name="T10" fmla="*/ 2147483647 w 2200"/>
              <a:gd name="T11" fmla="*/ 2147483647 h 1350"/>
              <a:gd name="T12" fmla="*/ 2147483647 w 2200"/>
              <a:gd name="T13" fmla="*/ 2147483647 h 1350"/>
              <a:gd name="T14" fmla="*/ 2147483647 w 2200"/>
              <a:gd name="T15" fmla="*/ 2147483647 h 1350"/>
              <a:gd name="T16" fmla="*/ 2147483647 w 2200"/>
              <a:gd name="T17" fmla="*/ 2147483647 h 1350"/>
              <a:gd name="T18" fmla="*/ 2147483647 w 2200"/>
              <a:gd name="T19" fmla="*/ 2147483647 h 1350"/>
              <a:gd name="T20" fmla="*/ 2147483647 w 2200"/>
              <a:gd name="T21" fmla="*/ 2147483647 h 1350"/>
              <a:gd name="T22" fmla="*/ 2147483647 w 2200"/>
              <a:gd name="T23" fmla="*/ 2147483647 h 1350"/>
              <a:gd name="T24" fmla="*/ 2147483647 w 2200"/>
              <a:gd name="T25" fmla="*/ 2147483647 h 1350"/>
              <a:gd name="T26" fmla="*/ 2147483647 w 2200"/>
              <a:gd name="T27" fmla="*/ 2147483647 h 1350"/>
              <a:gd name="T28" fmla="*/ 2147483647 w 2200"/>
              <a:gd name="T29" fmla="*/ 2147483647 h 1350"/>
              <a:gd name="T30" fmla="*/ 2147483647 w 2200"/>
              <a:gd name="T31" fmla="*/ 2147483647 h 1350"/>
              <a:gd name="T32" fmla="*/ 2147483647 w 2200"/>
              <a:gd name="T33" fmla="*/ 2147483647 h 1350"/>
              <a:gd name="T34" fmla="*/ 2147483647 w 2200"/>
              <a:gd name="T35" fmla="*/ 2147483647 h 1350"/>
              <a:gd name="T36" fmla="*/ 2147483647 w 2200"/>
              <a:gd name="T37" fmla="*/ 2147483647 h 1350"/>
              <a:gd name="T38" fmla="*/ 2147483647 w 2200"/>
              <a:gd name="T39" fmla="*/ 2147483647 h 1350"/>
              <a:gd name="T40" fmla="*/ 2147483647 w 2200"/>
              <a:gd name="T41" fmla="*/ 2147483647 h 1350"/>
              <a:gd name="T42" fmla="*/ 2147483647 w 2200"/>
              <a:gd name="T43" fmla="*/ 2147483647 h 1350"/>
              <a:gd name="T44" fmla="*/ 2147483647 w 2200"/>
              <a:gd name="T45" fmla="*/ 2147483647 h 1350"/>
              <a:gd name="T46" fmla="*/ 2147483647 w 2200"/>
              <a:gd name="T47" fmla="*/ 2147483647 h 1350"/>
              <a:gd name="T48" fmla="*/ 2147483647 w 2200"/>
              <a:gd name="T49" fmla="*/ 2147483647 h 1350"/>
              <a:gd name="T50" fmla="*/ 2147483647 w 2200"/>
              <a:gd name="T51" fmla="*/ 2147483647 h 1350"/>
              <a:gd name="T52" fmla="*/ 2147483647 w 2200"/>
              <a:gd name="T53" fmla="*/ 2147483647 h 1350"/>
              <a:gd name="T54" fmla="*/ 2147483647 w 2200"/>
              <a:gd name="T55" fmla="*/ 0 h 1350"/>
              <a:gd name="T56" fmla="*/ 2147483647 w 2200"/>
              <a:gd name="T57" fmla="*/ 2147483647 h 1350"/>
              <a:gd name="T58" fmla="*/ 2147483647 w 2200"/>
              <a:gd name="T59" fmla="*/ 2147483647 h 1350"/>
              <a:gd name="T60" fmla="*/ 2147483647 w 2200"/>
              <a:gd name="T61" fmla="*/ 2147483647 h 1350"/>
              <a:gd name="T62" fmla="*/ 2147483647 w 2200"/>
              <a:gd name="T63" fmla="*/ 2147483647 h 1350"/>
              <a:gd name="T64" fmla="*/ 2147483647 w 2200"/>
              <a:gd name="T65" fmla="*/ 2147483647 h 1350"/>
              <a:gd name="T66" fmla="*/ 2147483647 w 2200"/>
              <a:gd name="T67" fmla="*/ 2147483647 h 1350"/>
              <a:gd name="T68" fmla="*/ 2147483647 w 2200"/>
              <a:gd name="T69" fmla="*/ 2147483647 h 1350"/>
              <a:gd name="T70" fmla="*/ 2147483647 w 2200"/>
              <a:gd name="T71" fmla="*/ 2147483647 h 1350"/>
              <a:gd name="T72" fmla="*/ 2147483647 w 2200"/>
              <a:gd name="T73" fmla="*/ 2147483647 h 1350"/>
              <a:gd name="T74" fmla="*/ 2147483647 w 2200"/>
              <a:gd name="T75" fmla="*/ 2147483647 h 1350"/>
              <a:gd name="T76" fmla="*/ 2147483647 w 2200"/>
              <a:gd name="T77" fmla="*/ 2147483647 h 1350"/>
              <a:gd name="T78" fmla="*/ 2147483647 w 2200"/>
              <a:gd name="T79" fmla="*/ 2147483647 h 1350"/>
              <a:gd name="T80" fmla="*/ 2147483647 w 2200"/>
              <a:gd name="T81" fmla="*/ 2147483647 h 1350"/>
              <a:gd name="T82" fmla="*/ 2147483647 w 2200"/>
              <a:gd name="T83" fmla="*/ 2147483647 h 1350"/>
              <a:gd name="T84" fmla="*/ 2147483647 w 2200"/>
              <a:gd name="T85" fmla="*/ 2147483647 h 1350"/>
              <a:gd name="T86" fmla="*/ 2147483647 w 2200"/>
              <a:gd name="T87" fmla="*/ 2147483647 h 1350"/>
              <a:gd name="T88" fmla="*/ 2147483647 w 2200"/>
              <a:gd name="T89" fmla="*/ 2147483647 h 1350"/>
              <a:gd name="T90" fmla="*/ 2147483647 w 2200"/>
              <a:gd name="T91" fmla="*/ 2147483647 h 1350"/>
              <a:gd name="T92" fmla="*/ 2147483647 w 2200"/>
              <a:gd name="T93" fmla="*/ 2147483647 h 1350"/>
              <a:gd name="T94" fmla="*/ 2147483647 w 2200"/>
              <a:gd name="T95" fmla="*/ 2147483647 h 1350"/>
              <a:gd name="T96" fmla="*/ 2147483647 w 2200"/>
              <a:gd name="T97" fmla="*/ 2147483647 h 1350"/>
              <a:gd name="T98" fmla="*/ 2147483647 w 2200"/>
              <a:gd name="T99" fmla="*/ 2147483647 h 1350"/>
              <a:gd name="T100" fmla="*/ 2147483647 w 2200"/>
              <a:gd name="T101" fmla="*/ 2147483647 h 1350"/>
              <a:gd name="T102" fmla="*/ 2147483647 w 2200"/>
              <a:gd name="T103" fmla="*/ 2147483647 h 1350"/>
              <a:gd name="T104" fmla="*/ 2147483647 w 2200"/>
              <a:gd name="T105" fmla="*/ 2147483647 h 1350"/>
              <a:gd name="T106" fmla="*/ 2147483647 w 2200"/>
              <a:gd name="T107" fmla="*/ 2147483647 h 1350"/>
              <a:gd name="T108" fmla="*/ 2147483647 w 2200"/>
              <a:gd name="T109" fmla="*/ 2147483647 h 1350"/>
              <a:gd name="T110" fmla="*/ 2147483647 w 2200"/>
              <a:gd name="T111" fmla="*/ 2147483647 h 1350"/>
              <a:gd name="T112" fmla="*/ 2147483647 w 2200"/>
              <a:gd name="T113" fmla="*/ 2147483647 h 13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200"/>
              <a:gd name="T172" fmla="*/ 0 h 1350"/>
              <a:gd name="T173" fmla="*/ 2200 w 2200"/>
              <a:gd name="T174" fmla="*/ 1350 h 13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200" h="1350">
                <a:moveTo>
                  <a:pt x="0" y="1350"/>
                </a:moveTo>
                <a:lnTo>
                  <a:pt x="29" y="1329"/>
                </a:lnTo>
                <a:lnTo>
                  <a:pt x="59" y="1304"/>
                </a:lnTo>
                <a:lnTo>
                  <a:pt x="74" y="1290"/>
                </a:lnTo>
                <a:lnTo>
                  <a:pt x="90" y="1274"/>
                </a:lnTo>
                <a:lnTo>
                  <a:pt x="107" y="1257"/>
                </a:lnTo>
                <a:lnTo>
                  <a:pt x="124" y="1239"/>
                </a:lnTo>
                <a:lnTo>
                  <a:pt x="141" y="1219"/>
                </a:lnTo>
                <a:lnTo>
                  <a:pt x="159" y="1199"/>
                </a:lnTo>
                <a:lnTo>
                  <a:pt x="177" y="1179"/>
                </a:lnTo>
                <a:lnTo>
                  <a:pt x="194" y="1156"/>
                </a:lnTo>
                <a:lnTo>
                  <a:pt x="214" y="1130"/>
                </a:lnTo>
                <a:lnTo>
                  <a:pt x="226" y="1114"/>
                </a:lnTo>
                <a:lnTo>
                  <a:pt x="237" y="1098"/>
                </a:lnTo>
                <a:lnTo>
                  <a:pt x="249" y="1081"/>
                </a:lnTo>
                <a:lnTo>
                  <a:pt x="261" y="1063"/>
                </a:lnTo>
                <a:lnTo>
                  <a:pt x="276" y="1041"/>
                </a:lnTo>
                <a:lnTo>
                  <a:pt x="290" y="1018"/>
                </a:lnTo>
                <a:lnTo>
                  <a:pt x="306" y="993"/>
                </a:lnTo>
                <a:lnTo>
                  <a:pt x="324" y="964"/>
                </a:lnTo>
                <a:lnTo>
                  <a:pt x="344" y="933"/>
                </a:lnTo>
                <a:lnTo>
                  <a:pt x="364" y="900"/>
                </a:lnTo>
                <a:lnTo>
                  <a:pt x="386" y="862"/>
                </a:lnTo>
                <a:lnTo>
                  <a:pt x="409" y="825"/>
                </a:lnTo>
                <a:lnTo>
                  <a:pt x="454" y="749"/>
                </a:lnTo>
                <a:lnTo>
                  <a:pt x="500" y="672"/>
                </a:lnTo>
                <a:lnTo>
                  <a:pt x="523" y="635"/>
                </a:lnTo>
                <a:lnTo>
                  <a:pt x="544" y="599"/>
                </a:lnTo>
                <a:lnTo>
                  <a:pt x="564" y="565"/>
                </a:lnTo>
                <a:lnTo>
                  <a:pt x="583" y="533"/>
                </a:lnTo>
                <a:lnTo>
                  <a:pt x="600" y="503"/>
                </a:lnTo>
                <a:lnTo>
                  <a:pt x="616" y="478"/>
                </a:lnTo>
                <a:lnTo>
                  <a:pt x="630" y="455"/>
                </a:lnTo>
                <a:lnTo>
                  <a:pt x="643" y="433"/>
                </a:lnTo>
                <a:lnTo>
                  <a:pt x="654" y="415"/>
                </a:lnTo>
                <a:lnTo>
                  <a:pt x="664" y="397"/>
                </a:lnTo>
                <a:lnTo>
                  <a:pt x="673" y="382"/>
                </a:lnTo>
                <a:lnTo>
                  <a:pt x="682" y="366"/>
                </a:lnTo>
                <a:lnTo>
                  <a:pt x="697" y="340"/>
                </a:lnTo>
                <a:lnTo>
                  <a:pt x="712" y="317"/>
                </a:lnTo>
                <a:lnTo>
                  <a:pt x="726" y="294"/>
                </a:lnTo>
                <a:lnTo>
                  <a:pt x="742" y="272"/>
                </a:lnTo>
                <a:lnTo>
                  <a:pt x="759" y="246"/>
                </a:lnTo>
                <a:lnTo>
                  <a:pt x="799" y="191"/>
                </a:lnTo>
                <a:lnTo>
                  <a:pt x="840" y="138"/>
                </a:lnTo>
                <a:lnTo>
                  <a:pt x="862" y="113"/>
                </a:lnTo>
                <a:lnTo>
                  <a:pt x="883" y="90"/>
                </a:lnTo>
                <a:lnTo>
                  <a:pt x="904" y="70"/>
                </a:lnTo>
                <a:lnTo>
                  <a:pt x="924" y="53"/>
                </a:lnTo>
                <a:lnTo>
                  <a:pt x="943" y="38"/>
                </a:lnTo>
                <a:lnTo>
                  <a:pt x="962" y="27"/>
                </a:lnTo>
                <a:lnTo>
                  <a:pt x="980" y="17"/>
                </a:lnTo>
                <a:lnTo>
                  <a:pt x="997" y="10"/>
                </a:lnTo>
                <a:lnTo>
                  <a:pt x="1016" y="4"/>
                </a:lnTo>
                <a:lnTo>
                  <a:pt x="1036" y="1"/>
                </a:lnTo>
                <a:lnTo>
                  <a:pt x="1057" y="0"/>
                </a:lnTo>
                <a:lnTo>
                  <a:pt x="1080" y="0"/>
                </a:lnTo>
                <a:lnTo>
                  <a:pt x="1104" y="1"/>
                </a:lnTo>
                <a:lnTo>
                  <a:pt x="1129" y="4"/>
                </a:lnTo>
                <a:lnTo>
                  <a:pt x="1152" y="8"/>
                </a:lnTo>
                <a:lnTo>
                  <a:pt x="1164" y="13"/>
                </a:lnTo>
                <a:lnTo>
                  <a:pt x="1176" y="18"/>
                </a:lnTo>
                <a:lnTo>
                  <a:pt x="1189" y="25"/>
                </a:lnTo>
                <a:lnTo>
                  <a:pt x="1202" y="33"/>
                </a:lnTo>
                <a:lnTo>
                  <a:pt x="1216" y="44"/>
                </a:lnTo>
                <a:lnTo>
                  <a:pt x="1230" y="55"/>
                </a:lnTo>
                <a:lnTo>
                  <a:pt x="1246" y="70"/>
                </a:lnTo>
                <a:lnTo>
                  <a:pt x="1263" y="87"/>
                </a:lnTo>
                <a:lnTo>
                  <a:pt x="1280" y="107"/>
                </a:lnTo>
                <a:lnTo>
                  <a:pt x="1299" y="130"/>
                </a:lnTo>
                <a:lnTo>
                  <a:pt x="1319" y="157"/>
                </a:lnTo>
                <a:lnTo>
                  <a:pt x="1342" y="187"/>
                </a:lnTo>
                <a:lnTo>
                  <a:pt x="1366" y="223"/>
                </a:lnTo>
                <a:lnTo>
                  <a:pt x="1392" y="261"/>
                </a:lnTo>
                <a:lnTo>
                  <a:pt x="1419" y="303"/>
                </a:lnTo>
                <a:lnTo>
                  <a:pt x="1447" y="347"/>
                </a:lnTo>
                <a:lnTo>
                  <a:pt x="1474" y="393"/>
                </a:lnTo>
                <a:lnTo>
                  <a:pt x="1503" y="439"/>
                </a:lnTo>
                <a:lnTo>
                  <a:pt x="1559" y="532"/>
                </a:lnTo>
                <a:lnTo>
                  <a:pt x="1586" y="578"/>
                </a:lnTo>
                <a:lnTo>
                  <a:pt x="1613" y="622"/>
                </a:lnTo>
                <a:lnTo>
                  <a:pt x="1637" y="664"/>
                </a:lnTo>
                <a:lnTo>
                  <a:pt x="1660" y="702"/>
                </a:lnTo>
                <a:lnTo>
                  <a:pt x="1682" y="736"/>
                </a:lnTo>
                <a:lnTo>
                  <a:pt x="1700" y="768"/>
                </a:lnTo>
                <a:lnTo>
                  <a:pt x="1717" y="795"/>
                </a:lnTo>
                <a:lnTo>
                  <a:pt x="1733" y="821"/>
                </a:lnTo>
                <a:lnTo>
                  <a:pt x="1747" y="845"/>
                </a:lnTo>
                <a:lnTo>
                  <a:pt x="1760" y="867"/>
                </a:lnTo>
                <a:lnTo>
                  <a:pt x="1772" y="887"/>
                </a:lnTo>
                <a:lnTo>
                  <a:pt x="1782" y="905"/>
                </a:lnTo>
                <a:lnTo>
                  <a:pt x="1802" y="940"/>
                </a:lnTo>
                <a:lnTo>
                  <a:pt x="1819" y="970"/>
                </a:lnTo>
                <a:lnTo>
                  <a:pt x="1834" y="997"/>
                </a:lnTo>
                <a:lnTo>
                  <a:pt x="1852" y="1024"/>
                </a:lnTo>
                <a:lnTo>
                  <a:pt x="1870" y="1051"/>
                </a:lnTo>
                <a:lnTo>
                  <a:pt x="1890" y="1078"/>
                </a:lnTo>
                <a:lnTo>
                  <a:pt x="1907" y="1103"/>
                </a:lnTo>
                <a:lnTo>
                  <a:pt x="1926" y="1126"/>
                </a:lnTo>
                <a:lnTo>
                  <a:pt x="1943" y="1147"/>
                </a:lnTo>
                <a:lnTo>
                  <a:pt x="1979" y="1187"/>
                </a:lnTo>
                <a:lnTo>
                  <a:pt x="2017" y="1224"/>
                </a:lnTo>
                <a:lnTo>
                  <a:pt x="2039" y="1244"/>
                </a:lnTo>
                <a:lnTo>
                  <a:pt x="2059" y="1262"/>
                </a:lnTo>
                <a:lnTo>
                  <a:pt x="2076" y="1276"/>
                </a:lnTo>
                <a:lnTo>
                  <a:pt x="2092" y="1289"/>
                </a:lnTo>
                <a:lnTo>
                  <a:pt x="2106" y="1299"/>
                </a:lnTo>
                <a:lnTo>
                  <a:pt x="2119" y="1307"/>
                </a:lnTo>
                <a:lnTo>
                  <a:pt x="2130" y="1315"/>
                </a:lnTo>
                <a:lnTo>
                  <a:pt x="2140" y="1320"/>
                </a:lnTo>
                <a:lnTo>
                  <a:pt x="2159" y="1329"/>
                </a:lnTo>
                <a:lnTo>
                  <a:pt x="2173" y="1336"/>
                </a:lnTo>
                <a:lnTo>
                  <a:pt x="2187" y="1342"/>
                </a:lnTo>
                <a:lnTo>
                  <a:pt x="2200" y="1350"/>
                </a:lnTo>
              </a:path>
            </a:pathLst>
          </a:custGeom>
          <a:noFill/>
          <a:ln w="33401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6" name="Group 291"/>
          <p:cNvGrpSpPr>
            <a:grpSpLocks/>
          </p:cNvGrpSpPr>
          <p:nvPr/>
        </p:nvGrpSpPr>
        <p:grpSpPr bwMode="auto">
          <a:xfrm>
            <a:off x="1997075" y="3859213"/>
            <a:ext cx="3536950" cy="2503487"/>
            <a:chOff x="1266" y="2575"/>
            <a:chExt cx="2228" cy="1417"/>
          </a:xfrm>
        </p:grpSpPr>
        <p:sp>
          <p:nvSpPr>
            <p:cNvPr id="40990" name="Freeform 257"/>
            <p:cNvSpPr>
              <a:spLocks/>
            </p:cNvSpPr>
            <p:nvPr/>
          </p:nvSpPr>
          <p:spPr bwMode="auto">
            <a:xfrm>
              <a:off x="1266" y="3964"/>
              <a:ext cx="68" cy="28"/>
            </a:xfrm>
            <a:custGeom>
              <a:avLst/>
              <a:gdLst>
                <a:gd name="T0" fmla="*/ 0 w 68"/>
                <a:gd name="T1" fmla="*/ 11 h 28"/>
                <a:gd name="T2" fmla="*/ 1 w 68"/>
                <a:gd name="T3" fmla="*/ 28 h 28"/>
                <a:gd name="T4" fmla="*/ 8 w 68"/>
                <a:gd name="T5" fmla="*/ 26 h 28"/>
                <a:gd name="T6" fmla="*/ 18 w 68"/>
                <a:gd name="T7" fmla="*/ 25 h 28"/>
                <a:gd name="T8" fmla="*/ 31 w 68"/>
                <a:gd name="T9" fmla="*/ 23 h 28"/>
                <a:gd name="T10" fmla="*/ 44 w 68"/>
                <a:gd name="T11" fmla="*/ 21 h 28"/>
                <a:gd name="T12" fmla="*/ 68 w 68"/>
                <a:gd name="T13" fmla="*/ 18 h 28"/>
                <a:gd name="T14" fmla="*/ 65 w 68"/>
                <a:gd name="T15" fmla="*/ 0 h 28"/>
                <a:gd name="T16" fmla="*/ 44 w 68"/>
                <a:gd name="T17" fmla="*/ 3 h 28"/>
                <a:gd name="T18" fmla="*/ 31 w 68"/>
                <a:gd name="T19" fmla="*/ 6 h 28"/>
                <a:gd name="T20" fmla="*/ 18 w 68"/>
                <a:gd name="T21" fmla="*/ 8 h 28"/>
                <a:gd name="T22" fmla="*/ 8 w 68"/>
                <a:gd name="T23" fmla="*/ 9 h 28"/>
                <a:gd name="T24" fmla="*/ 0 w 68"/>
                <a:gd name="T25" fmla="*/ 11 h 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28"/>
                <a:gd name="T41" fmla="*/ 68 w 68"/>
                <a:gd name="T42" fmla="*/ 28 h 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28">
                  <a:moveTo>
                    <a:pt x="0" y="11"/>
                  </a:moveTo>
                  <a:lnTo>
                    <a:pt x="1" y="28"/>
                  </a:lnTo>
                  <a:lnTo>
                    <a:pt x="8" y="26"/>
                  </a:lnTo>
                  <a:lnTo>
                    <a:pt x="18" y="25"/>
                  </a:lnTo>
                  <a:lnTo>
                    <a:pt x="31" y="23"/>
                  </a:lnTo>
                  <a:lnTo>
                    <a:pt x="44" y="21"/>
                  </a:lnTo>
                  <a:lnTo>
                    <a:pt x="68" y="18"/>
                  </a:lnTo>
                  <a:lnTo>
                    <a:pt x="65" y="0"/>
                  </a:lnTo>
                  <a:lnTo>
                    <a:pt x="44" y="3"/>
                  </a:lnTo>
                  <a:lnTo>
                    <a:pt x="31" y="6"/>
                  </a:lnTo>
                  <a:lnTo>
                    <a:pt x="18" y="8"/>
                  </a:lnTo>
                  <a:lnTo>
                    <a:pt x="8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1" name="Freeform 258"/>
            <p:cNvSpPr>
              <a:spLocks/>
            </p:cNvSpPr>
            <p:nvPr/>
          </p:nvSpPr>
          <p:spPr bwMode="auto">
            <a:xfrm>
              <a:off x="1383" y="3943"/>
              <a:ext cx="70" cy="30"/>
            </a:xfrm>
            <a:custGeom>
              <a:avLst/>
              <a:gdLst>
                <a:gd name="T0" fmla="*/ 0 w 70"/>
                <a:gd name="T1" fmla="*/ 13 h 30"/>
                <a:gd name="T2" fmla="*/ 3 w 70"/>
                <a:gd name="T3" fmla="*/ 30 h 30"/>
                <a:gd name="T4" fmla="*/ 28 w 70"/>
                <a:gd name="T5" fmla="*/ 24 h 30"/>
                <a:gd name="T6" fmla="*/ 66 w 70"/>
                <a:gd name="T7" fmla="*/ 19 h 30"/>
                <a:gd name="T8" fmla="*/ 70 w 70"/>
                <a:gd name="T9" fmla="*/ 17 h 30"/>
                <a:gd name="T10" fmla="*/ 67 w 70"/>
                <a:gd name="T11" fmla="*/ 0 h 30"/>
                <a:gd name="T12" fmla="*/ 66 w 70"/>
                <a:gd name="T13" fmla="*/ 1 h 30"/>
                <a:gd name="T14" fmla="*/ 28 w 70"/>
                <a:gd name="T15" fmla="*/ 7 h 30"/>
                <a:gd name="T16" fmla="*/ 0 w 70"/>
                <a:gd name="T17" fmla="*/ 1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30"/>
                <a:gd name="T29" fmla="*/ 70 w 7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30">
                  <a:moveTo>
                    <a:pt x="0" y="13"/>
                  </a:moveTo>
                  <a:lnTo>
                    <a:pt x="3" y="30"/>
                  </a:lnTo>
                  <a:lnTo>
                    <a:pt x="28" y="24"/>
                  </a:lnTo>
                  <a:lnTo>
                    <a:pt x="66" y="19"/>
                  </a:lnTo>
                  <a:lnTo>
                    <a:pt x="70" y="17"/>
                  </a:lnTo>
                  <a:lnTo>
                    <a:pt x="67" y="0"/>
                  </a:lnTo>
                  <a:lnTo>
                    <a:pt x="66" y="1"/>
                  </a:lnTo>
                  <a:lnTo>
                    <a:pt x="28" y="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2" name="Freeform 259"/>
            <p:cNvSpPr>
              <a:spLocks/>
            </p:cNvSpPr>
            <p:nvPr/>
          </p:nvSpPr>
          <p:spPr bwMode="auto">
            <a:xfrm>
              <a:off x="1501" y="3920"/>
              <a:ext cx="70" cy="32"/>
            </a:xfrm>
            <a:custGeom>
              <a:avLst/>
              <a:gdLst>
                <a:gd name="T0" fmla="*/ 0 w 70"/>
                <a:gd name="T1" fmla="*/ 14 h 32"/>
                <a:gd name="T2" fmla="*/ 3 w 70"/>
                <a:gd name="T3" fmla="*/ 32 h 32"/>
                <a:gd name="T4" fmla="*/ 20 w 70"/>
                <a:gd name="T5" fmla="*/ 27 h 32"/>
                <a:gd name="T6" fmla="*/ 70 w 70"/>
                <a:gd name="T7" fmla="*/ 17 h 32"/>
                <a:gd name="T8" fmla="*/ 68 w 70"/>
                <a:gd name="T9" fmla="*/ 0 h 32"/>
                <a:gd name="T10" fmla="*/ 18 w 70"/>
                <a:gd name="T11" fmla="*/ 10 h 32"/>
                <a:gd name="T12" fmla="*/ 0 w 70"/>
                <a:gd name="T13" fmla="*/ 14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32"/>
                <a:gd name="T23" fmla="*/ 70 w 7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32">
                  <a:moveTo>
                    <a:pt x="0" y="14"/>
                  </a:moveTo>
                  <a:lnTo>
                    <a:pt x="3" y="32"/>
                  </a:lnTo>
                  <a:lnTo>
                    <a:pt x="20" y="27"/>
                  </a:lnTo>
                  <a:lnTo>
                    <a:pt x="70" y="17"/>
                  </a:lnTo>
                  <a:lnTo>
                    <a:pt x="68" y="0"/>
                  </a:lnTo>
                  <a:lnTo>
                    <a:pt x="18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3" name="Freeform 260"/>
            <p:cNvSpPr>
              <a:spLocks/>
            </p:cNvSpPr>
            <p:nvPr/>
          </p:nvSpPr>
          <p:spPr bwMode="auto">
            <a:xfrm>
              <a:off x="1619" y="3897"/>
              <a:ext cx="70" cy="32"/>
            </a:xfrm>
            <a:custGeom>
              <a:avLst/>
              <a:gdLst>
                <a:gd name="T0" fmla="*/ 0 w 70"/>
                <a:gd name="T1" fmla="*/ 15 h 32"/>
                <a:gd name="T2" fmla="*/ 2 w 70"/>
                <a:gd name="T3" fmla="*/ 32 h 32"/>
                <a:gd name="T4" fmla="*/ 28 w 70"/>
                <a:gd name="T5" fmla="*/ 26 h 32"/>
                <a:gd name="T6" fmla="*/ 32 w 70"/>
                <a:gd name="T7" fmla="*/ 25 h 32"/>
                <a:gd name="T8" fmla="*/ 65 w 70"/>
                <a:gd name="T9" fmla="*/ 17 h 32"/>
                <a:gd name="T10" fmla="*/ 70 w 70"/>
                <a:gd name="T11" fmla="*/ 16 h 32"/>
                <a:gd name="T12" fmla="*/ 65 w 70"/>
                <a:gd name="T13" fmla="*/ 0 h 32"/>
                <a:gd name="T14" fmla="*/ 58 w 70"/>
                <a:gd name="T15" fmla="*/ 2 h 32"/>
                <a:gd name="T16" fmla="*/ 25 w 70"/>
                <a:gd name="T17" fmla="*/ 9 h 32"/>
                <a:gd name="T18" fmla="*/ 28 w 70"/>
                <a:gd name="T19" fmla="*/ 17 h 32"/>
                <a:gd name="T20" fmla="*/ 28 w 70"/>
                <a:gd name="T21" fmla="*/ 9 h 32"/>
                <a:gd name="T22" fmla="*/ 0 w 70"/>
                <a:gd name="T23" fmla="*/ 15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"/>
                <a:gd name="T37" fmla="*/ 0 h 32"/>
                <a:gd name="T38" fmla="*/ 70 w 7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" h="32">
                  <a:moveTo>
                    <a:pt x="0" y="15"/>
                  </a:moveTo>
                  <a:lnTo>
                    <a:pt x="2" y="32"/>
                  </a:lnTo>
                  <a:lnTo>
                    <a:pt x="28" y="26"/>
                  </a:lnTo>
                  <a:lnTo>
                    <a:pt x="32" y="25"/>
                  </a:lnTo>
                  <a:lnTo>
                    <a:pt x="65" y="17"/>
                  </a:lnTo>
                  <a:lnTo>
                    <a:pt x="70" y="16"/>
                  </a:lnTo>
                  <a:lnTo>
                    <a:pt x="65" y="0"/>
                  </a:lnTo>
                  <a:lnTo>
                    <a:pt x="58" y="2"/>
                  </a:lnTo>
                  <a:lnTo>
                    <a:pt x="25" y="9"/>
                  </a:lnTo>
                  <a:lnTo>
                    <a:pt x="28" y="17"/>
                  </a:lnTo>
                  <a:lnTo>
                    <a:pt x="28" y="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4" name="Freeform 261"/>
            <p:cNvSpPr>
              <a:spLocks/>
            </p:cNvSpPr>
            <p:nvPr/>
          </p:nvSpPr>
          <p:spPr bwMode="auto">
            <a:xfrm>
              <a:off x="1734" y="3864"/>
              <a:ext cx="72" cy="36"/>
            </a:xfrm>
            <a:custGeom>
              <a:avLst/>
              <a:gdLst>
                <a:gd name="T0" fmla="*/ 0 w 72"/>
                <a:gd name="T1" fmla="*/ 20 h 36"/>
                <a:gd name="T2" fmla="*/ 5 w 72"/>
                <a:gd name="T3" fmla="*/ 36 h 36"/>
                <a:gd name="T4" fmla="*/ 22 w 72"/>
                <a:gd name="T5" fmla="*/ 32 h 36"/>
                <a:gd name="T6" fmla="*/ 60 w 72"/>
                <a:gd name="T7" fmla="*/ 20 h 36"/>
                <a:gd name="T8" fmla="*/ 72 w 72"/>
                <a:gd name="T9" fmla="*/ 16 h 36"/>
                <a:gd name="T10" fmla="*/ 66 w 72"/>
                <a:gd name="T11" fmla="*/ 0 h 36"/>
                <a:gd name="T12" fmla="*/ 55 w 72"/>
                <a:gd name="T13" fmla="*/ 5 h 36"/>
                <a:gd name="T14" fmla="*/ 15 w 72"/>
                <a:gd name="T15" fmla="*/ 16 h 36"/>
                <a:gd name="T16" fmla="*/ 0 w 72"/>
                <a:gd name="T17" fmla="*/ 2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36"/>
                <a:gd name="T29" fmla="*/ 72 w 7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36">
                  <a:moveTo>
                    <a:pt x="0" y="20"/>
                  </a:moveTo>
                  <a:lnTo>
                    <a:pt x="5" y="36"/>
                  </a:lnTo>
                  <a:lnTo>
                    <a:pt x="22" y="32"/>
                  </a:lnTo>
                  <a:lnTo>
                    <a:pt x="60" y="20"/>
                  </a:lnTo>
                  <a:lnTo>
                    <a:pt x="72" y="16"/>
                  </a:lnTo>
                  <a:lnTo>
                    <a:pt x="66" y="0"/>
                  </a:lnTo>
                  <a:lnTo>
                    <a:pt x="55" y="5"/>
                  </a:lnTo>
                  <a:lnTo>
                    <a:pt x="15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5" name="Freeform 262"/>
            <p:cNvSpPr>
              <a:spLocks/>
            </p:cNvSpPr>
            <p:nvPr/>
          </p:nvSpPr>
          <p:spPr bwMode="auto">
            <a:xfrm>
              <a:off x="1849" y="3821"/>
              <a:ext cx="70" cy="42"/>
            </a:xfrm>
            <a:custGeom>
              <a:avLst/>
              <a:gdLst>
                <a:gd name="T0" fmla="*/ 0 w 70"/>
                <a:gd name="T1" fmla="*/ 26 h 42"/>
                <a:gd name="T2" fmla="*/ 5 w 70"/>
                <a:gd name="T3" fmla="*/ 42 h 42"/>
                <a:gd name="T4" fmla="*/ 28 w 70"/>
                <a:gd name="T5" fmla="*/ 35 h 42"/>
                <a:gd name="T6" fmla="*/ 70 w 70"/>
                <a:gd name="T7" fmla="*/ 16 h 42"/>
                <a:gd name="T8" fmla="*/ 63 w 70"/>
                <a:gd name="T9" fmla="*/ 0 h 42"/>
                <a:gd name="T10" fmla="*/ 21 w 70"/>
                <a:gd name="T11" fmla="*/ 19 h 42"/>
                <a:gd name="T12" fmla="*/ 0 w 70"/>
                <a:gd name="T13" fmla="*/ 26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42"/>
                <a:gd name="T23" fmla="*/ 70 w 7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42">
                  <a:moveTo>
                    <a:pt x="0" y="26"/>
                  </a:moveTo>
                  <a:lnTo>
                    <a:pt x="5" y="42"/>
                  </a:lnTo>
                  <a:lnTo>
                    <a:pt x="28" y="35"/>
                  </a:lnTo>
                  <a:lnTo>
                    <a:pt x="70" y="16"/>
                  </a:lnTo>
                  <a:lnTo>
                    <a:pt x="63" y="0"/>
                  </a:lnTo>
                  <a:lnTo>
                    <a:pt x="21" y="1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6" name="Freeform 263"/>
            <p:cNvSpPr>
              <a:spLocks/>
            </p:cNvSpPr>
            <p:nvPr/>
          </p:nvSpPr>
          <p:spPr bwMode="auto">
            <a:xfrm>
              <a:off x="1954" y="3754"/>
              <a:ext cx="63" cy="57"/>
            </a:xfrm>
            <a:custGeom>
              <a:avLst/>
              <a:gdLst>
                <a:gd name="T0" fmla="*/ 0 w 63"/>
                <a:gd name="T1" fmla="*/ 43 h 57"/>
                <a:gd name="T2" fmla="*/ 10 w 63"/>
                <a:gd name="T3" fmla="*/ 57 h 57"/>
                <a:gd name="T4" fmla="*/ 26 w 63"/>
                <a:gd name="T5" fmla="*/ 46 h 57"/>
                <a:gd name="T6" fmla="*/ 45 w 63"/>
                <a:gd name="T7" fmla="*/ 32 h 57"/>
                <a:gd name="T8" fmla="*/ 63 w 63"/>
                <a:gd name="T9" fmla="*/ 14 h 57"/>
                <a:gd name="T10" fmla="*/ 63 w 63"/>
                <a:gd name="T11" fmla="*/ 13 h 57"/>
                <a:gd name="T12" fmla="*/ 53 w 63"/>
                <a:gd name="T13" fmla="*/ 0 h 57"/>
                <a:gd name="T14" fmla="*/ 50 w 63"/>
                <a:gd name="T15" fmla="*/ 2 h 57"/>
                <a:gd name="T16" fmla="*/ 32 w 63"/>
                <a:gd name="T17" fmla="*/ 19 h 57"/>
                <a:gd name="T18" fmla="*/ 13 w 63"/>
                <a:gd name="T19" fmla="*/ 33 h 57"/>
                <a:gd name="T20" fmla="*/ 0 w 63"/>
                <a:gd name="T21" fmla="*/ 43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57"/>
                <a:gd name="T35" fmla="*/ 63 w 63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57">
                  <a:moveTo>
                    <a:pt x="0" y="43"/>
                  </a:moveTo>
                  <a:lnTo>
                    <a:pt x="10" y="57"/>
                  </a:lnTo>
                  <a:lnTo>
                    <a:pt x="26" y="46"/>
                  </a:lnTo>
                  <a:lnTo>
                    <a:pt x="45" y="32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53" y="0"/>
                  </a:lnTo>
                  <a:lnTo>
                    <a:pt x="50" y="2"/>
                  </a:lnTo>
                  <a:lnTo>
                    <a:pt x="32" y="19"/>
                  </a:lnTo>
                  <a:lnTo>
                    <a:pt x="13" y="3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7" name="Freeform 264"/>
            <p:cNvSpPr>
              <a:spLocks/>
            </p:cNvSpPr>
            <p:nvPr/>
          </p:nvSpPr>
          <p:spPr bwMode="auto">
            <a:xfrm>
              <a:off x="2040" y="3660"/>
              <a:ext cx="50" cy="68"/>
            </a:xfrm>
            <a:custGeom>
              <a:avLst/>
              <a:gdLst>
                <a:gd name="T0" fmla="*/ 0 w 50"/>
                <a:gd name="T1" fmla="*/ 56 h 68"/>
                <a:gd name="T2" fmla="*/ 12 w 50"/>
                <a:gd name="T3" fmla="*/ 68 h 68"/>
                <a:gd name="T4" fmla="*/ 30 w 50"/>
                <a:gd name="T5" fmla="*/ 46 h 68"/>
                <a:gd name="T6" fmla="*/ 46 w 50"/>
                <a:gd name="T7" fmla="*/ 20 h 68"/>
                <a:gd name="T8" fmla="*/ 50 w 50"/>
                <a:gd name="T9" fmla="*/ 10 h 68"/>
                <a:gd name="T10" fmla="*/ 37 w 50"/>
                <a:gd name="T11" fmla="*/ 0 h 68"/>
                <a:gd name="T12" fmla="*/ 33 w 50"/>
                <a:gd name="T13" fmla="*/ 7 h 68"/>
                <a:gd name="T14" fmla="*/ 17 w 50"/>
                <a:gd name="T15" fmla="*/ 33 h 68"/>
                <a:gd name="T16" fmla="*/ 0 w 50"/>
                <a:gd name="T17" fmla="*/ 5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68"/>
                <a:gd name="T29" fmla="*/ 50 w 50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68">
                  <a:moveTo>
                    <a:pt x="0" y="56"/>
                  </a:moveTo>
                  <a:lnTo>
                    <a:pt x="12" y="68"/>
                  </a:lnTo>
                  <a:lnTo>
                    <a:pt x="30" y="46"/>
                  </a:lnTo>
                  <a:lnTo>
                    <a:pt x="46" y="20"/>
                  </a:lnTo>
                  <a:lnTo>
                    <a:pt x="50" y="10"/>
                  </a:lnTo>
                  <a:lnTo>
                    <a:pt x="37" y="0"/>
                  </a:lnTo>
                  <a:lnTo>
                    <a:pt x="33" y="7"/>
                  </a:lnTo>
                  <a:lnTo>
                    <a:pt x="17" y="3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8" name="Freeform 265"/>
            <p:cNvSpPr>
              <a:spLocks/>
            </p:cNvSpPr>
            <p:nvPr/>
          </p:nvSpPr>
          <p:spPr bwMode="auto">
            <a:xfrm>
              <a:off x="2102" y="3552"/>
              <a:ext cx="40" cy="72"/>
            </a:xfrm>
            <a:custGeom>
              <a:avLst/>
              <a:gdLst>
                <a:gd name="T0" fmla="*/ 0 w 40"/>
                <a:gd name="T1" fmla="*/ 62 h 72"/>
                <a:gd name="T2" fmla="*/ 12 w 40"/>
                <a:gd name="T3" fmla="*/ 72 h 72"/>
                <a:gd name="T4" fmla="*/ 17 w 40"/>
                <a:gd name="T5" fmla="*/ 65 h 72"/>
                <a:gd name="T6" fmla="*/ 32 w 40"/>
                <a:gd name="T7" fmla="*/ 28 h 72"/>
                <a:gd name="T8" fmla="*/ 34 w 40"/>
                <a:gd name="T9" fmla="*/ 22 h 72"/>
                <a:gd name="T10" fmla="*/ 40 w 40"/>
                <a:gd name="T11" fmla="*/ 6 h 72"/>
                <a:gd name="T12" fmla="*/ 25 w 40"/>
                <a:gd name="T13" fmla="*/ 0 h 72"/>
                <a:gd name="T14" fmla="*/ 17 w 40"/>
                <a:gd name="T15" fmla="*/ 22 h 72"/>
                <a:gd name="T16" fmla="*/ 25 w 40"/>
                <a:gd name="T17" fmla="*/ 22 h 72"/>
                <a:gd name="T18" fmla="*/ 20 w 40"/>
                <a:gd name="T19" fmla="*/ 15 h 72"/>
                <a:gd name="T20" fmla="*/ 4 w 40"/>
                <a:gd name="T21" fmla="*/ 52 h 72"/>
                <a:gd name="T22" fmla="*/ 0 w 40"/>
                <a:gd name="T23" fmla="*/ 62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2"/>
                <a:gd name="T38" fmla="*/ 40 w 40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2">
                  <a:moveTo>
                    <a:pt x="0" y="62"/>
                  </a:moveTo>
                  <a:lnTo>
                    <a:pt x="12" y="72"/>
                  </a:lnTo>
                  <a:lnTo>
                    <a:pt x="17" y="65"/>
                  </a:lnTo>
                  <a:lnTo>
                    <a:pt x="32" y="28"/>
                  </a:lnTo>
                  <a:lnTo>
                    <a:pt x="34" y="22"/>
                  </a:lnTo>
                  <a:lnTo>
                    <a:pt x="40" y="6"/>
                  </a:lnTo>
                  <a:lnTo>
                    <a:pt x="25" y="0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0" y="15"/>
                  </a:lnTo>
                  <a:lnTo>
                    <a:pt x="4" y="5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99" name="Freeform 266"/>
            <p:cNvSpPr>
              <a:spLocks/>
            </p:cNvSpPr>
            <p:nvPr/>
          </p:nvSpPr>
          <p:spPr bwMode="auto">
            <a:xfrm>
              <a:off x="2144" y="3439"/>
              <a:ext cx="36" cy="71"/>
            </a:xfrm>
            <a:custGeom>
              <a:avLst/>
              <a:gdLst>
                <a:gd name="T0" fmla="*/ 0 w 36"/>
                <a:gd name="T1" fmla="*/ 65 h 71"/>
                <a:gd name="T2" fmla="*/ 15 w 36"/>
                <a:gd name="T3" fmla="*/ 71 h 71"/>
                <a:gd name="T4" fmla="*/ 23 w 36"/>
                <a:gd name="T5" fmla="*/ 46 h 71"/>
                <a:gd name="T6" fmla="*/ 36 w 36"/>
                <a:gd name="T7" fmla="*/ 5 h 71"/>
                <a:gd name="T8" fmla="*/ 20 w 36"/>
                <a:gd name="T9" fmla="*/ 0 h 71"/>
                <a:gd name="T10" fmla="*/ 6 w 36"/>
                <a:gd name="T11" fmla="*/ 46 h 71"/>
                <a:gd name="T12" fmla="*/ 0 w 36"/>
                <a:gd name="T13" fmla="*/ 65 h 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71"/>
                <a:gd name="T23" fmla="*/ 36 w 36"/>
                <a:gd name="T24" fmla="*/ 71 h 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71">
                  <a:moveTo>
                    <a:pt x="0" y="65"/>
                  </a:moveTo>
                  <a:lnTo>
                    <a:pt x="15" y="71"/>
                  </a:lnTo>
                  <a:lnTo>
                    <a:pt x="23" y="46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6" y="46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0" name="Freeform 267"/>
            <p:cNvSpPr>
              <a:spLocks/>
            </p:cNvSpPr>
            <p:nvPr/>
          </p:nvSpPr>
          <p:spPr bwMode="auto">
            <a:xfrm>
              <a:off x="2179" y="3324"/>
              <a:ext cx="34" cy="71"/>
            </a:xfrm>
            <a:custGeom>
              <a:avLst/>
              <a:gdLst>
                <a:gd name="T0" fmla="*/ 0 w 34"/>
                <a:gd name="T1" fmla="*/ 67 h 71"/>
                <a:gd name="T2" fmla="*/ 15 w 34"/>
                <a:gd name="T3" fmla="*/ 71 h 71"/>
                <a:gd name="T4" fmla="*/ 18 w 34"/>
                <a:gd name="T5" fmla="*/ 62 h 71"/>
                <a:gd name="T6" fmla="*/ 33 w 34"/>
                <a:gd name="T7" fmla="*/ 11 h 71"/>
                <a:gd name="T8" fmla="*/ 34 w 34"/>
                <a:gd name="T9" fmla="*/ 4 h 71"/>
                <a:gd name="T10" fmla="*/ 18 w 34"/>
                <a:gd name="T11" fmla="*/ 0 h 71"/>
                <a:gd name="T12" fmla="*/ 15 w 34"/>
                <a:gd name="T13" fmla="*/ 11 h 71"/>
                <a:gd name="T14" fmla="*/ 1 w 34"/>
                <a:gd name="T15" fmla="*/ 62 h 71"/>
                <a:gd name="T16" fmla="*/ 0 w 34"/>
                <a:gd name="T17" fmla="*/ 67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71"/>
                <a:gd name="T29" fmla="*/ 34 w 34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71">
                  <a:moveTo>
                    <a:pt x="0" y="67"/>
                  </a:moveTo>
                  <a:lnTo>
                    <a:pt x="15" y="71"/>
                  </a:lnTo>
                  <a:lnTo>
                    <a:pt x="18" y="62"/>
                  </a:lnTo>
                  <a:lnTo>
                    <a:pt x="33" y="11"/>
                  </a:lnTo>
                  <a:lnTo>
                    <a:pt x="34" y="4"/>
                  </a:lnTo>
                  <a:lnTo>
                    <a:pt x="18" y="0"/>
                  </a:lnTo>
                  <a:lnTo>
                    <a:pt x="15" y="11"/>
                  </a:lnTo>
                  <a:lnTo>
                    <a:pt x="1" y="62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1" name="Freeform 268"/>
            <p:cNvSpPr>
              <a:spLocks/>
            </p:cNvSpPr>
            <p:nvPr/>
          </p:nvSpPr>
          <p:spPr bwMode="auto">
            <a:xfrm>
              <a:off x="2210" y="3208"/>
              <a:ext cx="33" cy="70"/>
            </a:xfrm>
            <a:custGeom>
              <a:avLst/>
              <a:gdLst>
                <a:gd name="T0" fmla="*/ 0 w 33"/>
                <a:gd name="T1" fmla="*/ 65 h 70"/>
                <a:gd name="T2" fmla="*/ 16 w 33"/>
                <a:gd name="T3" fmla="*/ 70 h 70"/>
                <a:gd name="T4" fmla="*/ 33 w 33"/>
                <a:gd name="T5" fmla="*/ 4 h 70"/>
                <a:gd name="T6" fmla="*/ 17 w 33"/>
                <a:gd name="T7" fmla="*/ 0 h 70"/>
                <a:gd name="T8" fmla="*/ 0 w 33"/>
                <a:gd name="T9" fmla="*/ 65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70"/>
                <a:gd name="T17" fmla="*/ 33 w 33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70">
                  <a:moveTo>
                    <a:pt x="0" y="65"/>
                  </a:moveTo>
                  <a:lnTo>
                    <a:pt x="16" y="70"/>
                  </a:lnTo>
                  <a:lnTo>
                    <a:pt x="33" y="4"/>
                  </a:lnTo>
                  <a:lnTo>
                    <a:pt x="17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2" name="Freeform 269"/>
            <p:cNvSpPr>
              <a:spLocks/>
            </p:cNvSpPr>
            <p:nvPr/>
          </p:nvSpPr>
          <p:spPr bwMode="auto">
            <a:xfrm>
              <a:off x="2239" y="3092"/>
              <a:ext cx="31" cy="68"/>
            </a:xfrm>
            <a:custGeom>
              <a:avLst/>
              <a:gdLst>
                <a:gd name="T0" fmla="*/ 0 w 31"/>
                <a:gd name="T1" fmla="*/ 66 h 68"/>
                <a:gd name="T2" fmla="*/ 15 w 31"/>
                <a:gd name="T3" fmla="*/ 68 h 68"/>
                <a:gd name="T4" fmla="*/ 24 w 31"/>
                <a:gd name="T5" fmla="*/ 31 h 68"/>
                <a:gd name="T6" fmla="*/ 31 w 31"/>
                <a:gd name="T7" fmla="*/ 3 h 68"/>
                <a:gd name="T8" fmla="*/ 15 w 31"/>
                <a:gd name="T9" fmla="*/ 0 h 68"/>
                <a:gd name="T10" fmla="*/ 7 w 31"/>
                <a:gd name="T11" fmla="*/ 31 h 68"/>
                <a:gd name="T12" fmla="*/ 0 w 31"/>
                <a:gd name="T13" fmla="*/ 66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68"/>
                <a:gd name="T23" fmla="*/ 31 w 31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68">
                  <a:moveTo>
                    <a:pt x="0" y="66"/>
                  </a:moveTo>
                  <a:lnTo>
                    <a:pt x="15" y="68"/>
                  </a:lnTo>
                  <a:lnTo>
                    <a:pt x="24" y="31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7" y="31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3" name="Freeform 270"/>
            <p:cNvSpPr>
              <a:spLocks/>
            </p:cNvSpPr>
            <p:nvPr/>
          </p:nvSpPr>
          <p:spPr bwMode="auto">
            <a:xfrm>
              <a:off x="2266" y="2973"/>
              <a:ext cx="30" cy="70"/>
            </a:xfrm>
            <a:custGeom>
              <a:avLst/>
              <a:gdLst>
                <a:gd name="T0" fmla="*/ 0 w 30"/>
                <a:gd name="T1" fmla="*/ 67 h 70"/>
                <a:gd name="T2" fmla="*/ 16 w 30"/>
                <a:gd name="T3" fmla="*/ 70 h 70"/>
                <a:gd name="T4" fmla="*/ 20 w 30"/>
                <a:gd name="T5" fmla="*/ 53 h 70"/>
                <a:gd name="T6" fmla="*/ 28 w 30"/>
                <a:gd name="T7" fmla="*/ 9 h 70"/>
                <a:gd name="T8" fmla="*/ 30 w 30"/>
                <a:gd name="T9" fmla="*/ 3 h 70"/>
                <a:gd name="T10" fmla="*/ 14 w 30"/>
                <a:gd name="T11" fmla="*/ 0 h 70"/>
                <a:gd name="T12" fmla="*/ 11 w 30"/>
                <a:gd name="T13" fmla="*/ 9 h 70"/>
                <a:gd name="T14" fmla="*/ 3 w 30"/>
                <a:gd name="T15" fmla="*/ 53 h 70"/>
                <a:gd name="T16" fmla="*/ 0 w 30"/>
                <a:gd name="T17" fmla="*/ 67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70"/>
                <a:gd name="T29" fmla="*/ 30 w 3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70">
                  <a:moveTo>
                    <a:pt x="0" y="67"/>
                  </a:moveTo>
                  <a:lnTo>
                    <a:pt x="16" y="70"/>
                  </a:lnTo>
                  <a:lnTo>
                    <a:pt x="20" y="53"/>
                  </a:lnTo>
                  <a:lnTo>
                    <a:pt x="28" y="9"/>
                  </a:lnTo>
                  <a:lnTo>
                    <a:pt x="30" y="3"/>
                  </a:lnTo>
                  <a:lnTo>
                    <a:pt x="14" y="0"/>
                  </a:lnTo>
                  <a:lnTo>
                    <a:pt x="11" y="9"/>
                  </a:lnTo>
                  <a:lnTo>
                    <a:pt x="3" y="5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4" name="Freeform 271"/>
            <p:cNvSpPr>
              <a:spLocks/>
            </p:cNvSpPr>
            <p:nvPr/>
          </p:nvSpPr>
          <p:spPr bwMode="auto">
            <a:xfrm>
              <a:off x="2290" y="2856"/>
              <a:ext cx="29" cy="70"/>
            </a:xfrm>
            <a:custGeom>
              <a:avLst/>
              <a:gdLst>
                <a:gd name="T0" fmla="*/ 0 w 29"/>
                <a:gd name="T1" fmla="*/ 67 h 70"/>
                <a:gd name="T2" fmla="*/ 16 w 29"/>
                <a:gd name="T3" fmla="*/ 70 h 70"/>
                <a:gd name="T4" fmla="*/ 20 w 29"/>
                <a:gd name="T5" fmla="*/ 51 h 70"/>
                <a:gd name="T6" fmla="*/ 29 w 29"/>
                <a:gd name="T7" fmla="*/ 3 h 70"/>
                <a:gd name="T8" fmla="*/ 13 w 29"/>
                <a:gd name="T9" fmla="*/ 0 h 70"/>
                <a:gd name="T10" fmla="*/ 4 w 29"/>
                <a:gd name="T11" fmla="*/ 48 h 70"/>
                <a:gd name="T12" fmla="*/ 0 w 29"/>
                <a:gd name="T13" fmla="*/ 67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70"/>
                <a:gd name="T23" fmla="*/ 29 w 2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70">
                  <a:moveTo>
                    <a:pt x="0" y="67"/>
                  </a:moveTo>
                  <a:lnTo>
                    <a:pt x="16" y="70"/>
                  </a:lnTo>
                  <a:lnTo>
                    <a:pt x="20" y="51"/>
                  </a:lnTo>
                  <a:lnTo>
                    <a:pt x="29" y="3"/>
                  </a:lnTo>
                  <a:lnTo>
                    <a:pt x="13" y="0"/>
                  </a:lnTo>
                  <a:lnTo>
                    <a:pt x="4" y="48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5" name="Freeform 272"/>
            <p:cNvSpPr>
              <a:spLocks/>
            </p:cNvSpPr>
            <p:nvPr/>
          </p:nvSpPr>
          <p:spPr bwMode="auto">
            <a:xfrm>
              <a:off x="2312" y="2737"/>
              <a:ext cx="28" cy="71"/>
            </a:xfrm>
            <a:custGeom>
              <a:avLst/>
              <a:gdLst>
                <a:gd name="T0" fmla="*/ 0 w 28"/>
                <a:gd name="T1" fmla="*/ 69 h 71"/>
                <a:gd name="T2" fmla="*/ 15 w 28"/>
                <a:gd name="T3" fmla="*/ 71 h 71"/>
                <a:gd name="T4" fmla="*/ 21 w 28"/>
                <a:gd name="T5" fmla="*/ 43 h 71"/>
                <a:gd name="T6" fmla="*/ 27 w 28"/>
                <a:gd name="T7" fmla="*/ 14 h 71"/>
                <a:gd name="T8" fmla="*/ 28 w 28"/>
                <a:gd name="T9" fmla="*/ 3 h 71"/>
                <a:gd name="T10" fmla="*/ 12 w 28"/>
                <a:gd name="T11" fmla="*/ 0 h 71"/>
                <a:gd name="T12" fmla="*/ 10 w 28"/>
                <a:gd name="T13" fmla="*/ 14 h 71"/>
                <a:gd name="T14" fmla="*/ 4 w 28"/>
                <a:gd name="T15" fmla="*/ 43 h 71"/>
                <a:gd name="T16" fmla="*/ 0 w 28"/>
                <a:gd name="T17" fmla="*/ 69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71"/>
                <a:gd name="T29" fmla="*/ 28 w 28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71">
                  <a:moveTo>
                    <a:pt x="0" y="69"/>
                  </a:moveTo>
                  <a:lnTo>
                    <a:pt x="15" y="71"/>
                  </a:lnTo>
                  <a:lnTo>
                    <a:pt x="21" y="43"/>
                  </a:lnTo>
                  <a:lnTo>
                    <a:pt x="27" y="14"/>
                  </a:lnTo>
                  <a:lnTo>
                    <a:pt x="28" y="3"/>
                  </a:lnTo>
                  <a:lnTo>
                    <a:pt x="12" y="0"/>
                  </a:lnTo>
                  <a:lnTo>
                    <a:pt x="10" y="14"/>
                  </a:lnTo>
                  <a:lnTo>
                    <a:pt x="4" y="4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6" name="Freeform 273"/>
            <p:cNvSpPr>
              <a:spLocks/>
            </p:cNvSpPr>
            <p:nvPr/>
          </p:nvSpPr>
          <p:spPr bwMode="auto">
            <a:xfrm>
              <a:off x="2333" y="2620"/>
              <a:ext cx="34" cy="70"/>
            </a:xfrm>
            <a:custGeom>
              <a:avLst/>
              <a:gdLst>
                <a:gd name="T0" fmla="*/ 0 w 34"/>
                <a:gd name="T1" fmla="*/ 67 h 70"/>
                <a:gd name="T2" fmla="*/ 16 w 34"/>
                <a:gd name="T3" fmla="*/ 70 h 70"/>
                <a:gd name="T4" fmla="*/ 20 w 34"/>
                <a:gd name="T5" fmla="*/ 57 h 70"/>
                <a:gd name="T6" fmla="*/ 26 w 34"/>
                <a:gd name="T7" fmla="*/ 35 h 70"/>
                <a:gd name="T8" fmla="*/ 31 w 34"/>
                <a:gd name="T9" fmla="*/ 17 h 70"/>
                <a:gd name="T10" fmla="*/ 34 w 34"/>
                <a:gd name="T11" fmla="*/ 5 h 70"/>
                <a:gd name="T12" fmla="*/ 20 w 34"/>
                <a:gd name="T13" fmla="*/ 0 h 70"/>
                <a:gd name="T14" fmla="*/ 14 w 34"/>
                <a:gd name="T15" fmla="*/ 17 h 70"/>
                <a:gd name="T16" fmla="*/ 9 w 34"/>
                <a:gd name="T17" fmla="*/ 35 h 70"/>
                <a:gd name="T18" fmla="*/ 3 w 34"/>
                <a:gd name="T19" fmla="*/ 57 h 70"/>
                <a:gd name="T20" fmla="*/ 0 w 34"/>
                <a:gd name="T21" fmla="*/ 67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70"/>
                <a:gd name="T35" fmla="*/ 34 w 34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70">
                  <a:moveTo>
                    <a:pt x="0" y="67"/>
                  </a:moveTo>
                  <a:lnTo>
                    <a:pt x="16" y="70"/>
                  </a:lnTo>
                  <a:lnTo>
                    <a:pt x="20" y="57"/>
                  </a:lnTo>
                  <a:lnTo>
                    <a:pt x="26" y="35"/>
                  </a:lnTo>
                  <a:lnTo>
                    <a:pt x="31" y="17"/>
                  </a:lnTo>
                  <a:lnTo>
                    <a:pt x="34" y="5"/>
                  </a:lnTo>
                  <a:lnTo>
                    <a:pt x="20" y="0"/>
                  </a:lnTo>
                  <a:lnTo>
                    <a:pt x="14" y="17"/>
                  </a:lnTo>
                  <a:lnTo>
                    <a:pt x="9" y="35"/>
                  </a:lnTo>
                  <a:lnTo>
                    <a:pt x="3" y="5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7" name="Freeform 274"/>
            <p:cNvSpPr>
              <a:spLocks/>
            </p:cNvSpPr>
            <p:nvPr/>
          </p:nvSpPr>
          <p:spPr bwMode="auto">
            <a:xfrm>
              <a:off x="2393" y="2575"/>
              <a:ext cx="59" cy="52"/>
            </a:xfrm>
            <a:custGeom>
              <a:avLst/>
              <a:gdLst>
                <a:gd name="T0" fmla="*/ 1 w 59"/>
                <a:gd name="T1" fmla="*/ 2 h 52"/>
                <a:gd name="T2" fmla="*/ 0 w 59"/>
                <a:gd name="T3" fmla="*/ 19 h 52"/>
                <a:gd name="T4" fmla="*/ 10 w 59"/>
                <a:gd name="T5" fmla="*/ 17 h 52"/>
                <a:gd name="T6" fmla="*/ 20 w 59"/>
                <a:gd name="T7" fmla="*/ 20 h 52"/>
                <a:gd name="T8" fmla="*/ 20 w 59"/>
                <a:gd name="T9" fmla="*/ 12 h 52"/>
                <a:gd name="T10" fmla="*/ 17 w 59"/>
                <a:gd name="T11" fmla="*/ 19 h 52"/>
                <a:gd name="T12" fmla="*/ 26 w 59"/>
                <a:gd name="T13" fmla="*/ 23 h 52"/>
                <a:gd name="T14" fmla="*/ 29 w 59"/>
                <a:gd name="T15" fmla="*/ 16 h 52"/>
                <a:gd name="T16" fmla="*/ 23 w 59"/>
                <a:gd name="T17" fmla="*/ 22 h 52"/>
                <a:gd name="T18" fmla="*/ 30 w 59"/>
                <a:gd name="T19" fmla="*/ 30 h 52"/>
                <a:gd name="T20" fmla="*/ 37 w 59"/>
                <a:gd name="T21" fmla="*/ 40 h 52"/>
                <a:gd name="T22" fmla="*/ 43 w 59"/>
                <a:gd name="T23" fmla="*/ 52 h 52"/>
                <a:gd name="T24" fmla="*/ 50 w 59"/>
                <a:gd name="T25" fmla="*/ 46 h 52"/>
                <a:gd name="T26" fmla="*/ 41 w 59"/>
                <a:gd name="T27" fmla="*/ 46 h 52"/>
                <a:gd name="T28" fmla="*/ 43 w 59"/>
                <a:gd name="T29" fmla="*/ 50 h 52"/>
                <a:gd name="T30" fmla="*/ 57 w 59"/>
                <a:gd name="T31" fmla="*/ 45 h 52"/>
                <a:gd name="T32" fmla="*/ 59 w 59"/>
                <a:gd name="T33" fmla="*/ 46 h 52"/>
                <a:gd name="T34" fmla="*/ 56 w 59"/>
                <a:gd name="T35" fmla="*/ 39 h 52"/>
                <a:gd name="T36" fmla="*/ 50 w 59"/>
                <a:gd name="T37" fmla="*/ 27 h 52"/>
                <a:gd name="T38" fmla="*/ 43 w 59"/>
                <a:gd name="T39" fmla="*/ 17 h 52"/>
                <a:gd name="T40" fmla="*/ 36 w 59"/>
                <a:gd name="T41" fmla="*/ 9 h 52"/>
                <a:gd name="T42" fmla="*/ 33 w 59"/>
                <a:gd name="T43" fmla="*/ 7 h 52"/>
                <a:gd name="T44" fmla="*/ 24 w 59"/>
                <a:gd name="T45" fmla="*/ 3 h 52"/>
                <a:gd name="T46" fmla="*/ 20 w 59"/>
                <a:gd name="T47" fmla="*/ 3 h 52"/>
                <a:gd name="T48" fmla="*/ 11 w 59"/>
                <a:gd name="T49" fmla="*/ 0 h 52"/>
                <a:gd name="T50" fmla="*/ 1 w 59"/>
                <a:gd name="T51" fmla="*/ 2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52"/>
                <a:gd name="T80" fmla="*/ 59 w 59"/>
                <a:gd name="T81" fmla="*/ 52 h 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52">
                  <a:moveTo>
                    <a:pt x="1" y="2"/>
                  </a:moveTo>
                  <a:lnTo>
                    <a:pt x="0" y="19"/>
                  </a:lnTo>
                  <a:lnTo>
                    <a:pt x="10" y="17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7" y="19"/>
                  </a:lnTo>
                  <a:lnTo>
                    <a:pt x="26" y="23"/>
                  </a:lnTo>
                  <a:lnTo>
                    <a:pt x="29" y="16"/>
                  </a:lnTo>
                  <a:lnTo>
                    <a:pt x="23" y="22"/>
                  </a:lnTo>
                  <a:lnTo>
                    <a:pt x="30" y="30"/>
                  </a:lnTo>
                  <a:lnTo>
                    <a:pt x="37" y="40"/>
                  </a:lnTo>
                  <a:lnTo>
                    <a:pt x="43" y="52"/>
                  </a:lnTo>
                  <a:lnTo>
                    <a:pt x="50" y="46"/>
                  </a:lnTo>
                  <a:lnTo>
                    <a:pt x="41" y="46"/>
                  </a:lnTo>
                  <a:lnTo>
                    <a:pt x="43" y="50"/>
                  </a:lnTo>
                  <a:lnTo>
                    <a:pt x="57" y="45"/>
                  </a:lnTo>
                  <a:lnTo>
                    <a:pt x="59" y="46"/>
                  </a:lnTo>
                  <a:lnTo>
                    <a:pt x="56" y="39"/>
                  </a:lnTo>
                  <a:lnTo>
                    <a:pt x="50" y="27"/>
                  </a:lnTo>
                  <a:lnTo>
                    <a:pt x="43" y="17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24" y="3"/>
                  </a:lnTo>
                  <a:lnTo>
                    <a:pt x="20" y="3"/>
                  </a:lnTo>
                  <a:lnTo>
                    <a:pt x="1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8" name="Freeform 275"/>
            <p:cNvSpPr>
              <a:spLocks/>
            </p:cNvSpPr>
            <p:nvPr/>
          </p:nvSpPr>
          <p:spPr bwMode="auto">
            <a:xfrm>
              <a:off x="2449" y="2670"/>
              <a:ext cx="28" cy="71"/>
            </a:xfrm>
            <a:custGeom>
              <a:avLst/>
              <a:gdLst>
                <a:gd name="T0" fmla="*/ 15 w 28"/>
                <a:gd name="T1" fmla="*/ 0 h 71"/>
                <a:gd name="T2" fmla="*/ 0 w 28"/>
                <a:gd name="T3" fmla="*/ 3 h 71"/>
                <a:gd name="T4" fmla="*/ 0 w 28"/>
                <a:gd name="T5" fmla="*/ 3 h 71"/>
                <a:gd name="T6" fmla="*/ 4 w 28"/>
                <a:gd name="T7" fmla="*/ 24 h 71"/>
                <a:gd name="T8" fmla="*/ 8 w 28"/>
                <a:gd name="T9" fmla="*/ 47 h 71"/>
                <a:gd name="T10" fmla="*/ 13 w 28"/>
                <a:gd name="T11" fmla="*/ 71 h 71"/>
                <a:gd name="T12" fmla="*/ 28 w 28"/>
                <a:gd name="T13" fmla="*/ 68 h 71"/>
                <a:gd name="T14" fmla="*/ 25 w 28"/>
                <a:gd name="T15" fmla="*/ 47 h 71"/>
                <a:gd name="T16" fmla="*/ 21 w 28"/>
                <a:gd name="T17" fmla="*/ 24 h 71"/>
                <a:gd name="T18" fmla="*/ 17 w 28"/>
                <a:gd name="T19" fmla="*/ 3 h 71"/>
                <a:gd name="T20" fmla="*/ 15 w 28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71"/>
                <a:gd name="T35" fmla="*/ 28 w 28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71">
                  <a:moveTo>
                    <a:pt x="15" y="0"/>
                  </a:moveTo>
                  <a:lnTo>
                    <a:pt x="0" y="3"/>
                  </a:lnTo>
                  <a:lnTo>
                    <a:pt x="4" y="24"/>
                  </a:lnTo>
                  <a:lnTo>
                    <a:pt x="8" y="47"/>
                  </a:lnTo>
                  <a:lnTo>
                    <a:pt x="13" y="71"/>
                  </a:lnTo>
                  <a:lnTo>
                    <a:pt x="28" y="68"/>
                  </a:lnTo>
                  <a:lnTo>
                    <a:pt x="25" y="47"/>
                  </a:lnTo>
                  <a:lnTo>
                    <a:pt x="21" y="24"/>
                  </a:lnTo>
                  <a:lnTo>
                    <a:pt x="1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09" name="Freeform 276"/>
            <p:cNvSpPr>
              <a:spLocks/>
            </p:cNvSpPr>
            <p:nvPr/>
          </p:nvSpPr>
          <p:spPr bwMode="auto">
            <a:xfrm>
              <a:off x="2469" y="2788"/>
              <a:ext cx="28" cy="71"/>
            </a:xfrm>
            <a:custGeom>
              <a:avLst/>
              <a:gdLst>
                <a:gd name="T0" fmla="*/ 15 w 28"/>
                <a:gd name="T1" fmla="*/ 0 h 71"/>
                <a:gd name="T2" fmla="*/ 0 w 28"/>
                <a:gd name="T3" fmla="*/ 3 h 71"/>
                <a:gd name="T4" fmla="*/ 1 w 28"/>
                <a:gd name="T5" fmla="*/ 10 h 71"/>
                <a:gd name="T6" fmla="*/ 7 w 28"/>
                <a:gd name="T7" fmla="*/ 42 h 71"/>
                <a:gd name="T8" fmla="*/ 13 w 28"/>
                <a:gd name="T9" fmla="*/ 71 h 71"/>
                <a:gd name="T10" fmla="*/ 28 w 28"/>
                <a:gd name="T11" fmla="*/ 68 h 71"/>
                <a:gd name="T12" fmla="*/ 24 w 28"/>
                <a:gd name="T13" fmla="*/ 42 h 71"/>
                <a:gd name="T14" fmla="*/ 18 w 28"/>
                <a:gd name="T15" fmla="*/ 10 h 71"/>
                <a:gd name="T16" fmla="*/ 15 w 28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71"/>
                <a:gd name="T29" fmla="*/ 28 w 28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71">
                  <a:moveTo>
                    <a:pt x="15" y="0"/>
                  </a:moveTo>
                  <a:lnTo>
                    <a:pt x="0" y="3"/>
                  </a:lnTo>
                  <a:lnTo>
                    <a:pt x="1" y="10"/>
                  </a:lnTo>
                  <a:lnTo>
                    <a:pt x="7" y="42"/>
                  </a:lnTo>
                  <a:lnTo>
                    <a:pt x="13" y="71"/>
                  </a:lnTo>
                  <a:lnTo>
                    <a:pt x="28" y="68"/>
                  </a:lnTo>
                  <a:lnTo>
                    <a:pt x="24" y="42"/>
                  </a:lnTo>
                  <a:lnTo>
                    <a:pt x="18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0" name="Freeform 277"/>
            <p:cNvSpPr>
              <a:spLocks/>
            </p:cNvSpPr>
            <p:nvPr/>
          </p:nvSpPr>
          <p:spPr bwMode="auto">
            <a:xfrm>
              <a:off x="2492" y="2907"/>
              <a:ext cx="32" cy="70"/>
            </a:xfrm>
            <a:custGeom>
              <a:avLst/>
              <a:gdLst>
                <a:gd name="T0" fmla="*/ 15 w 32"/>
                <a:gd name="T1" fmla="*/ 0 h 70"/>
                <a:gd name="T2" fmla="*/ 0 w 32"/>
                <a:gd name="T3" fmla="*/ 3 h 70"/>
                <a:gd name="T4" fmla="*/ 5 w 32"/>
                <a:gd name="T5" fmla="*/ 27 h 70"/>
                <a:gd name="T6" fmla="*/ 17 w 32"/>
                <a:gd name="T7" fmla="*/ 70 h 70"/>
                <a:gd name="T8" fmla="*/ 32 w 32"/>
                <a:gd name="T9" fmla="*/ 66 h 70"/>
                <a:gd name="T10" fmla="*/ 22 w 32"/>
                <a:gd name="T11" fmla="*/ 27 h 70"/>
                <a:gd name="T12" fmla="*/ 15 w 32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70"/>
                <a:gd name="T23" fmla="*/ 32 w 3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70">
                  <a:moveTo>
                    <a:pt x="15" y="0"/>
                  </a:moveTo>
                  <a:lnTo>
                    <a:pt x="0" y="3"/>
                  </a:lnTo>
                  <a:lnTo>
                    <a:pt x="5" y="27"/>
                  </a:lnTo>
                  <a:lnTo>
                    <a:pt x="17" y="70"/>
                  </a:lnTo>
                  <a:lnTo>
                    <a:pt x="32" y="66"/>
                  </a:lnTo>
                  <a:lnTo>
                    <a:pt x="22" y="2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1" name="Freeform 278"/>
            <p:cNvSpPr>
              <a:spLocks/>
            </p:cNvSpPr>
            <p:nvPr/>
          </p:nvSpPr>
          <p:spPr bwMode="auto">
            <a:xfrm>
              <a:off x="2522" y="3022"/>
              <a:ext cx="35" cy="70"/>
            </a:xfrm>
            <a:custGeom>
              <a:avLst/>
              <a:gdLst>
                <a:gd name="T0" fmla="*/ 15 w 35"/>
                <a:gd name="T1" fmla="*/ 0 h 70"/>
                <a:gd name="T2" fmla="*/ 0 w 35"/>
                <a:gd name="T3" fmla="*/ 4 h 70"/>
                <a:gd name="T4" fmla="*/ 12 w 35"/>
                <a:gd name="T5" fmla="*/ 47 h 70"/>
                <a:gd name="T6" fmla="*/ 20 w 35"/>
                <a:gd name="T7" fmla="*/ 70 h 70"/>
                <a:gd name="T8" fmla="*/ 35 w 35"/>
                <a:gd name="T9" fmla="*/ 65 h 70"/>
                <a:gd name="T10" fmla="*/ 30 w 35"/>
                <a:gd name="T11" fmla="*/ 47 h 70"/>
                <a:gd name="T12" fmla="*/ 15 w 35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70"/>
                <a:gd name="T23" fmla="*/ 35 w 35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70">
                  <a:moveTo>
                    <a:pt x="15" y="0"/>
                  </a:moveTo>
                  <a:lnTo>
                    <a:pt x="0" y="4"/>
                  </a:lnTo>
                  <a:lnTo>
                    <a:pt x="12" y="47"/>
                  </a:lnTo>
                  <a:lnTo>
                    <a:pt x="20" y="70"/>
                  </a:lnTo>
                  <a:lnTo>
                    <a:pt x="35" y="65"/>
                  </a:lnTo>
                  <a:lnTo>
                    <a:pt x="30" y="4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2" name="Freeform 279"/>
            <p:cNvSpPr>
              <a:spLocks/>
            </p:cNvSpPr>
            <p:nvPr/>
          </p:nvSpPr>
          <p:spPr bwMode="auto">
            <a:xfrm>
              <a:off x="2557" y="3138"/>
              <a:ext cx="37" cy="70"/>
            </a:xfrm>
            <a:custGeom>
              <a:avLst/>
              <a:gdLst>
                <a:gd name="T0" fmla="*/ 16 w 37"/>
                <a:gd name="T1" fmla="*/ 0 h 70"/>
                <a:gd name="T2" fmla="*/ 0 w 37"/>
                <a:gd name="T3" fmla="*/ 4 h 70"/>
                <a:gd name="T4" fmla="*/ 9 w 37"/>
                <a:gd name="T5" fmla="*/ 32 h 70"/>
                <a:gd name="T6" fmla="*/ 22 w 37"/>
                <a:gd name="T7" fmla="*/ 70 h 70"/>
                <a:gd name="T8" fmla="*/ 37 w 37"/>
                <a:gd name="T9" fmla="*/ 64 h 70"/>
                <a:gd name="T10" fmla="*/ 26 w 37"/>
                <a:gd name="T11" fmla="*/ 32 h 70"/>
                <a:gd name="T12" fmla="*/ 16 w 37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70"/>
                <a:gd name="T23" fmla="*/ 37 w 37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70">
                  <a:moveTo>
                    <a:pt x="16" y="0"/>
                  </a:moveTo>
                  <a:lnTo>
                    <a:pt x="0" y="4"/>
                  </a:lnTo>
                  <a:lnTo>
                    <a:pt x="9" y="32"/>
                  </a:lnTo>
                  <a:lnTo>
                    <a:pt x="22" y="70"/>
                  </a:lnTo>
                  <a:lnTo>
                    <a:pt x="37" y="64"/>
                  </a:lnTo>
                  <a:lnTo>
                    <a:pt x="26" y="3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3" name="Freeform 280"/>
            <p:cNvSpPr>
              <a:spLocks/>
            </p:cNvSpPr>
            <p:nvPr/>
          </p:nvSpPr>
          <p:spPr bwMode="auto">
            <a:xfrm>
              <a:off x="2594" y="3251"/>
              <a:ext cx="38" cy="70"/>
            </a:xfrm>
            <a:custGeom>
              <a:avLst/>
              <a:gdLst>
                <a:gd name="T0" fmla="*/ 16 w 38"/>
                <a:gd name="T1" fmla="*/ 0 h 70"/>
                <a:gd name="T2" fmla="*/ 0 w 38"/>
                <a:gd name="T3" fmla="*/ 5 h 70"/>
                <a:gd name="T4" fmla="*/ 8 w 38"/>
                <a:gd name="T5" fmla="*/ 27 h 70"/>
                <a:gd name="T6" fmla="*/ 23 w 38"/>
                <a:gd name="T7" fmla="*/ 70 h 70"/>
                <a:gd name="T8" fmla="*/ 38 w 38"/>
                <a:gd name="T9" fmla="*/ 64 h 70"/>
                <a:gd name="T10" fmla="*/ 25 w 38"/>
                <a:gd name="T11" fmla="*/ 27 h 70"/>
                <a:gd name="T12" fmla="*/ 16 w 38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70"/>
                <a:gd name="T23" fmla="*/ 38 w 38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70">
                  <a:moveTo>
                    <a:pt x="16" y="0"/>
                  </a:moveTo>
                  <a:lnTo>
                    <a:pt x="0" y="5"/>
                  </a:lnTo>
                  <a:lnTo>
                    <a:pt x="8" y="27"/>
                  </a:lnTo>
                  <a:lnTo>
                    <a:pt x="23" y="70"/>
                  </a:lnTo>
                  <a:lnTo>
                    <a:pt x="38" y="64"/>
                  </a:lnTo>
                  <a:lnTo>
                    <a:pt x="25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4" name="Freeform 281"/>
            <p:cNvSpPr>
              <a:spLocks/>
            </p:cNvSpPr>
            <p:nvPr/>
          </p:nvSpPr>
          <p:spPr bwMode="auto">
            <a:xfrm>
              <a:off x="2634" y="3364"/>
              <a:ext cx="39" cy="70"/>
            </a:xfrm>
            <a:custGeom>
              <a:avLst/>
              <a:gdLst>
                <a:gd name="T0" fmla="*/ 15 w 39"/>
                <a:gd name="T1" fmla="*/ 0 h 70"/>
                <a:gd name="T2" fmla="*/ 0 w 39"/>
                <a:gd name="T3" fmla="*/ 5 h 70"/>
                <a:gd name="T4" fmla="*/ 5 w 39"/>
                <a:gd name="T5" fmla="*/ 18 h 70"/>
                <a:gd name="T6" fmla="*/ 25 w 39"/>
                <a:gd name="T7" fmla="*/ 70 h 70"/>
                <a:gd name="T8" fmla="*/ 39 w 39"/>
                <a:gd name="T9" fmla="*/ 64 h 70"/>
                <a:gd name="T10" fmla="*/ 22 w 39"/>
                <a:gd name="T11" fmla="*/ 18 h 70"/>
                <a:gd name="T12" fmla="*/ 15 w 39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70"/>
                <a:gd name="T23" fmla="*/ 39 w 39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70">
                  <a:moveTo>
                    <a:pt x="15" y="0"/>
                  </a:moveTo>
                  <a:lnTo>
                    <a:pt x="0" y="5"/>
                  </a:lnTo>
                  <a:lnTo>
                    <a:pt x="5" y="18"/>
                  </a:lnTo>
                  <a:lnTo>
                    <a:pt x="25" y="70"/>
                  </a:lnTo>
                  <a:lnTo>
                    <a:pt x="39" y="64"/>
                  </a:lnTo>
                  <a:lnTo>
                    <a:pt x="22" y="1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5" name="Freeform 282"/>
            <p:cNvSpPr>
              <a:spLocks/>
            </p:cNvSpPr>
            <p:nvPr/>
          </p:nvSpPr>
          <p:spPr bwMode="auto">
            <a:xfrm>
              <a:off x="2677" y="3477"/>
              <a:ext cx="40" cy="70"/>
            </a:xfrm>
            <a:custGeom>
              <a:avLst/>
              <a:gdLst>
                <a:gd name="T0" fmla="*/ 15 w 40"/>
                <a:gd name="T1" fmla="*/ 0 h 70"/>
                <a:gd name="T2" fmla="*/ 0 w 40"/>
                <a:gd name="T3" fmla="*/ 5 h 70"/>
                <a:gd name="T4" fmla="*/ 0 w 40"/>
                <a:gd name="T5" fmla="*/ 4 h 70"/>
                <a:gd name="T6" fmla="*/ 19 w 40"/>
                <a:gd name="T7" fmla="*/ 50 h 70"/>
                <a:gd name="T8" fmla="*/ 20 w 40"/>
                <a:gd name="T9" fmla="*/ 55 h 70"/>
                <a:gd name="T10" fmla="*/ 26 w 40"/>
                <a:gd name="T11" fmla="*/ 70 h 70"/>
                <a:gd name="T12" fmla="*/ 40 w 40"/>
                <a:gd name="T13" fmla="*/ 63 h 70"/>
                <a:gd name="T14" fmla="*/ 33 w 40"/>
                <a:gd name="T15" fmla="*/ 43 h 70"/>
                <a:gd name="T16" fmla="*/ 27 w 40"/>
                <a:gd name="T17" fmla="*/ 50 h 70"/>
                <a:gd name="T18" fmla="*/ 36 w 40"/>
                <a:gd name="T19" fmla="*/ 50 h 70"/>
                <a:gd name="T20" fmla="*/ 17 w 40"/>
                <a:gd name="T21" fmla="*/ 4 h 70"/>
                <a:gd name="T22" fmla="*/ 15 w 40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70"/>
                <a:gd name="T38" fmla="*/ 40 w 40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70">
                  <a:moveTo>
                    <a:pt x="15" y="0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9" y="50"/>
                  </a:lnTo>
                  <a:lnTo>
                    <a:pt x="20" y="55"/>
                  </a:lnTo>
                  <a:lnTo>
                    <a:pt x="26" y="70"/>
                  </a:lnTo>
                  <a:lnTo>
                    <a:pt x="40" y="63"/>
                  </a:lnTo>
                  <a:lnTo>
                    <a:pt x="33" y="43"/>
                  </a:lnTo>
                  <a:lnTo>
                    <a:pt x="27" y="50"/>
                  </a:lnTo>
                  <a:lnTo>
                    <a:pt x="36" y="50"/>
                  </a:lnTo>
                  <a:lnTo>
                    <a:pt x="1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6" name="Freeform 283"/>
            <p:cNvSpPr>
              <a:spLocks/>
            </p:cNvSpPr>
            <p:nvPr/>
          </p:nvSpPr>
          <p:spPr bwMode="auto">
            <a:xfrm>
              <a:off x="2724" y="3587"/>
              <a:ext cx="45" cy="70"/>
            </a:xfrm>
            <a:custGeom>
              <a:avLst/>
              <a:gdLst>
                <a:gd name="T0" fmla="*/ 15 w 45"/>
                <a:gd name="T1" fmla="*/ 0 h 70"/>
                <a:gd name="T2" fmla="*/ 0 w 45"/>
                <a:gd name="T3" fmla="*/ 7 h 70"/>
                <a:gd name="T4" fmla="*/ 9 w 45"/>
                <a:gd name="T5" fmla="*/ 26 h 70"/>
                <a:gd name="T6" fmla="*/ 26 w 45"/>
                <a:gd name="T7" fmla="*/ 58 h 70"/>
                <a:gd name="T8" fmla="*/ 32 w 45"/>
                <a:gd name="T9" fmla="*/ 70 h 70"/>
                <a:gd name="T10" fmla="*/ 45 w 45"/>
                <a:gd name="T11" fmla="*/ 60 h 70"/>
                <a:gd name="T12" fmla="*/ 39 w 45"/>
                <a:gd name="T13" fmla="*/ 48 h 70"/>
                <a:gd name="T14" fmla="*/ 22 w 45"/>
                <a:gd name="T15" fmla="*/ 13 h 70"/>
                <a:gd name="T16" fmla="*/ 15 w 45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70"/>
                <a:gd name="T29" fmla="*/ 45 w 4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70">
                  <a:moveTo>
                    <a:pt x="15" y="0"/>
                  </a:moveTo>
                  <a:lnTo>
                    <a:pt x="0" y="7"/>
                  </a:lnTo>
                  <a:lnTo>
                    <a:pt x="9" y="26"/>
                  </a:lnTo>
                  <a:lnTo>
                    <a:pt x="26" y="58"/>
                  </a:lnTo>
                  <a:lnTo>
                    <a:pt x="32" y="70"/>
                  </a:lnTo>
                  <a:lnTo>
                    <a:pt x="45" y="60"/>
                  </a:lnTo>
                  <a:lnTo>
                    <a:pt x="39" y="48"/>
                  </a:lnTo>
                  <a:lnTo>
                    <a:pt x="22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7" name="Freeform 284"/>
            <p:cNvSpPr>
              <a:spLocks/>
            </p:cNvSpPr>
            <p:nvPr/>
          </p:nvSpPr>
          <p:spPr bwMode="auto">
            <a:xfrm>
              <a:off x="2783" y="3688"/>
              <a:ext cx="53" cy="69"/>
            </a:xfrm>
            <a:custGeom>
              <a:avLst/>
              <a:gdLst>
                <a:gd name="T0" fmla="*/ 11 w 53"/>
                <a:gd name="T1" fmla="*/ 0 h 69"/>
                <a:gd name="T2" fmla="*/ 0 w 53"/>
                <a:gd name="T3" fmla="*/ 13 h 69"/>
                <a:gd name="T4" fmla="*/ 14 w 53"/>
                <a:gd name="T5" fmla="*/ 36 h 69"/>
                <a:gd name="T6" fmla="*/ 31 w 53"/>
                <a:gd name="T7" fmla="*/ 58 h 69"/>
                <a:gd name="T8" fmla="*/ 41 w 53"/>
                <a:gd name="T9" fmla="*/ 69 h 69"/>
                <a:gd name="T10" fmla="*/ 53 w 53"/>
                <a:gd name="T11" fmla="*/ 56 h 69"/>
                <a:gd name="T12" fmla="*/ 44 w 53"/>
                <a:gd name="T13" fmla="*/ 45 h 69"/>
                <a:gd name="T14" fmla="*/ 27 w 53"/>
                <a:gd name="T15" fmla="*/ 23 h 69"/>
                <a:gd name="T16" fmla="*/ 11 w 53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69"/>
                <a:gd name="T29" fmla="*/ 53 w 53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69">
                  <a:moveTo>
                    <a:pt x="11" y="0"/>
                  </a:moveTo>
                  <a:lnTo>
                    <a:pt x="0" y="13"/>
                  </a:lnTo>
                  <a:lnTo>
                    <a:pt x="14" y="36"/>
                  </a:lnTo>
                  <a:lnTo>
                    <a:pt x="31" y="58"/>
                  </a:lnTo>
                  <a:lnTo>
                    <a:pt x="41" y="69"/>
                  </a:lnTo>
                  <a:lnTo>
                    <a:pt x="53" y="56"/>
                  </a:lnTo>
                  <a:lnTo>
                    <a:pt x="44" y="45"/>
                  </a:lnTo>
                  <a:lnTo>
                    <a:pt x="27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8" name="Freeform 285"/>
            <p:cNvSpPr>
              <a:spLocks/>
            </p:cNvSpPr>
            <p:nvPr/>
          </p:nvSpPr>
          <p:spPr bwMode="auto">
            <a:xfrm>
              <a:off x="2862" y="3780"/>
              <a:ext cx="64" cy="54"/>
            </a:xfrm>
            <a:custGeom>
              <a:avLst/>
              <a:gdLst>
                <a:gd name="T0" fmla="*/ 10 w 64"/>
                <a:gd name="T1" fmla="*/ 0 h 54"/>
                <a:gd name="T2" fmla="*/ 0 w 64"/>
                <a:gd name="T3" fmla="*/ 13 h 54"/>
                <a:gd name="T4" fmla="*/ 0 w 64"/>
                <a:gd name="T5" fmla="*/ 14 h 54"/>
                <a:gd name="T6" fmla="*/ 15 w 64"/>
                <a:gd name="T7" fmla="*/ 29 h 54"/>
                <a:gd name="T8" fmla="*/ 48 w 64"/>
                <a:gd name="T9" fmla="*/ 50 h 54"/>
                <a:gd name="T10" fmla="*/ 51 w 64"/>
                <a:gd name="T11" fmla="*/ 51 h 54"/>
                <a:gd name="T12" fmla="*/ 55 w 64"/>
                <a:gd name="T13" fmla="*/ 54 h 54"/>
                <a:gd name="T14" fmla="*/ 64 w 64"/>
                <a:gd name="T15" fmla="*/ 40 h 54"/>
                <a:gd name="T16" fmla="*/ 58 w 64"/>
                <a:gd name="T17" fmla="*/ 36 h 54"/>
                <a:gd name="T18" fmla="*/ 54 w 64"/>
                <a:gd name="T19" fmla="*/ 44 h 54"/>
                <a:gd name="T20" fmla="*/ 61 w 64"/>
                <a:gd name="T21" fmla="*/ 37 h 54"/>
                <a:gd name="T22" fmla="*/ 28 w 64"/>
                <a:gd name="T23" fmla="*/ 16 h 54"/>
                <a:gd name="T24" fmla="*/ 12 w 64"/>
                <a:gd name="T25" fmla="*/ 1 h 54"/>
                <a:gd name="T26" fmla="*/ 10 w 64"/>
                <a:gd name="T27" fmla="*/ 0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4"/>
                <a:gd name="T44" fmla="*/ 64 w 64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4">
                  <a:moveTo>
                    <a:pt x="10" y="0"/>
                  </a:moveTo>
                  <a:lnTo>
                    <a:pt x="0" y="13"/>
                  </a:lnTo>
                  <a:lnTo>
                    <a:pt x="0" y="14"/>
                  </a:lnTo>
                  <a:lnTo>
                    <a:pt x="15" y="29"/>
                  </a:lnTo>
                  <a:lnTo>
                    <a:pt x="48" y="50"/>
                  </a:lnTo>
                  <a:lnTo>
                    <a:pt x="51" y="51"/>
                  </a:lnTo>
                  <a:lnTo>
                    <a:pt x="55" y="54"/>
                  </a:lnTo>
                  <a:lnTo>
                    <a:pt x="64" y="40"/>
                  </a:lnTo>
                  <a:lnTo>
                    <a:pt x="58" y="36"/>
                  </a:lnTo>
                  <a:lnTo>
                    <a:pt x="54" y="44"/>
                  </a:lnTo>
                  <a:lnTo>
                    <a:pt x="61" y="37"/>
                  </a:lnTo>
                  <a:lnTo>
                    <a:pt x="28" y="16"/>
                  </a:lnTo>
                  <a:lnTo>
                    <a:pt x="12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19" name="Freeform 286"/>
            <p:cNvSpPr>
              <a:spLocks/>
            </p:cNvSpPr>
            <p:nvPr/>
          </p:nvSpPr>
          <p:spPr bwMode="auto">
            <a:xfrm>
              <a:off x="2962" y="3846"/>
              <a:ext cx="68" cy="48"/>
            </a:xfrm>
            <a:custGeom>
              <a:avLst/>
              <a:gdLst>
                <a:gd name="T0" fmla="*/ 8 w 68"/>
                <a:gd name="T1" fmla="*/ 0 h 48"/>
                <a:gd name="T2" fmla="*/ 0 w 68"/>
                <a:gd name="T3" fmla="*/ 14 h 48"/>
                <a:gd name="T4" fmla="*/ 17 w 68"/>
                <a:gd name="T5" fmla="*/ 24 h 48"/>
                <a:gd name="T6" fmla="*/ 50 w 68"/>
                <a:gd name="T7" fmla="*/ 43 h 48"/>
                <a:gd name="T8" fmla="*/ 60 w 68"/>
                <a:gd name="T9" fmla="*/ 48 h 48"/>
                <a:gd name="T10" fmla="*/ 68 w 68"/>
                <a:gd name="T11" fmla="*/ 34 h 48"/>
                <a:gd name="T12" fmla="*/ 58 w 68"/>
                <a:gd name="T13" fmla="*/ 28 h 48"/>
                <a:gd name="T14" fmla="*/ 24 w 68"/>
                <a:gd name="T15" fmla="*/ 8 h 48"/>
                <a:gd name="T16" fmla="*/ 8 w 68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48"/>
                <a:gd name="T29" fmla="*/ 68 w 68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48">
                  <a:moveTo>
                    <a:pt x="8" y="0"/>
                  </a:moveTo>
                  <a:lnTo>
                    <a:pt x="0" y="14"/>
                  </a:lnTo>
                  <a:lnTo>
                    <a:pt x="17" y="24"/>
                  </a:lnTo>
                  <a:lnTo>
                    <a:pt x="50" y="43"/>
                  </a:lnTo>
                  <a:lnTo>
                    <a:pt x="60" y="48"/>
                  </a:lnTo>
                  <a:lnTo>
                    <a:pt x="68" y="34"/>
                  </a:lnTo>
                  <a:lnTo>
                    <a:pt x="58" y="28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0" name="Freeform 287"/>
            <p:cNvSpPr>
              <a:spLocks/>
            </p:cNvSpPr>
            <p:nvPr/>
          </p:nvSpPr>
          <p:spPr bwMode="auto">
            <a:xfrm>
              <a:off x="3069" y="3900"/>
              <a:ext cx="71" cy="37"/>
            </a:xfrm>
            <a:custGeom>
              <a:avLst/>
              <a:gdLst>
                <a:gd name="T0" fmla="*/ 7 w 71"/>
                <a:gd name="T1" fmla="*/ 0 h 37"/>
                <a:gd name="T2" fmla="*/ 0 w 71"/>
                <a:gd name="T3" fmla="*/ 16 h 37"/>
                <a:gd name="T4" fmla="*/ 15 w 71"/>
                <a:gd name="T5" fmla="*/ 22 h 37"/>
                <a:gd name="T6" fmla="*/ 53 w 71"/>
                <a:gd name="T7" fmla="*/ 34 h 37"/>
                <a:gd name="T8" fmla="*/ 67 w 71"/>
                <a:gd name="T9" fmla="*/ 37 h 37"/>
                <a:gd name="T10" fmla="*/ 71 w 71"/>
                <a:gd name="T11" fmla="*/ 22 h 37"/>
                <a:gd name="T12" fmla="*/ 60 w 71"/>
                <a:gd name="T13" fmla="*/ 19 h 37"/>
                <a:gd name="T14" fmla="*/ 23 w 71"/>
                <a:gd name="T15" fmla="*/ 6 h 37"/>
                <a:gd name="T16" fmla="*/ 7 w 71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7"/>
                <a:gd name="T29" fmla="*/ 71 w 71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7">
                  <a:moveTo>
                    <a:pt x="7" y="0"/>
                  </a:moveTo>
                  <a:lnTo>
                    <a:pt x="0" y="16"/>
                  </a:lnTo>
                  <a:lnTo>
                    <a:pt x="15" y="22"/>
                  </a:lnTo>
                  <a:lnTo>
                    <a:pt x="53" y="34"/>
                  </a:lnTo>
                  <a:lnTo>
                    <a:pt x="67" y="37"/>
                  </a:lnTo>
                  <a:lnTo>
                    <a:pt x="71" y="22"/>
                  </a:lnTo>
                  <a:lnTo>
                    <a:pt x="60" y="19"/>
                  </a:lnTo>
                  <a:lnTo>
                    <a:pt x="23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1" name="Freeform 288"/>
            <p:cNvSpPr>
              <a:spLocks/>
            </p:cNvSpPr>
            <p:nvPr/>
          </p:nvSpPr>
          <p:spPr bwMode="auto">
            <a:xfrm>
              <a:off x="3186" y="3932"/>
              <a:ext cx="71" cy="30"/>
            </a:xfrm>
            <a:custGeom>
              <a:avLst/>
              <a:gdLst>
                <a:gd name="T0" fmla="*/ 3 w 71"/>
                <a:gd name="T1" fmla="*/ 0 h 30"/>
                <a:gd name="T2" fmla="*/ 0 w 71"/>
                <a:gd name="T3" fmla="*/ 17 h 30"/>
                <a:gd name="T4" fmla="*/ 14 w 71"/>
                <a:gd name="T5" fmla="*/ 20 h 30"/>
                <a:gd name="T6" fmla="*/ 51 w 71"/>
                <a:gd name="T7" fmla="*/ 27 h 30"/>
                <a:gd name="T8" fmla="*/ 68 w 71"/>
                <a:gd name="T9" fmla="*/ 30 h 30"/>
                <a:gd name="T10" fmla="*/ 71 w 71"/>
                <a:gd name="T11" fmla="*/ 12 h 30"/>
                <a:gd name="T12" fmla="*/ 51 w 71"/>
                <a:gd name="T13" fmla="*/ 10 h 30"/>
                <a:gd name="T14" fmla="*/ 14 w 71"/>
                <a:gd name="T15" fmla="*/ 2 h 30"/>
                <a:gd name="T16" fmla="*/ 3 w 71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0"/>
                <a:gd name="T29" fmla="*/ 71 w 7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0">
                  <a:moveTo>
                    <a:pt x="3" y="0"/>
                  </a:moveTo>
                  <a:lnTo>
                    <a:pt x="0" y="17"/>
                  </a:lnTo>
                  <a:lnTo>
                    <a:pt x="14" y="20"/>
                  </a:lnTo>
                  <a:lnTo>
                    <a:pt x="51" y="27"/>
                  </a:lnTo>
                  <a:lnTo>
                    <a:pt x="68" y="30"/>
                  </a:lnTo>
                  <a:lnTo>
                    <a:pt x="71" y="12"/>
                  </a:lnTo>
                  <a:lnTo>
                    <a:pt x="51" y="10"/>
                  </a:lnTo>
                  <a:lnTo>
                    <a:pt x="1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2" name="Freeform 289"/>
            <p:cNvSpPr>
              <a:spLocks/>
            </p:cNvSpPr>
            <p:nvPr/>
          </p:nvSpPr>
          <p:spPr bwMode="auto">
            <a:xfrm>
              <a:off x="3304" y="3953"/>
              <a:ext cx="70" cy="24"/>
            </a:xfrm>
            <a:custGeom>
              <a:avLst/>
              <a:gdLst>
                <a:gd name="T0" fmla="*/ 3 w 70"/>
                <a:gd name="T1" fmla="*/ 0 h 24"/>
                <a:gd name="T2" fmla="*/ 0 w 70"/>
                <a:gd name="T3" fmla="*/ 17 h 24"/>
                <a:gd name="T4" fmla="*/ 35 w 70"/>
                <a:gd name="T5" fmla="*/ 22 h 24"/>
                <a:gd name="T6" fmla="*/ 68 w 70"/>
                <a:gd name="T7" fmla="*/ 24 h 24"/>
                <a:gd name="T8" fmla="*/ 70 w 70"/>
                <a:gd name="T9" fmla="*/ 24 h 24"/>
                <a:gd name="T10" fmla="*/ 70 w 70"/>
                <a:gd name="T11" fmla="*/ 7 h 24"/>
                <a:gd name="T12" fmla="*/ 68 w 70"/>
                <a:gd name="T13" fmla="*/ 7 h 24"/>
                <a:gd name="T14" fmla="*/ 35 w 70"/>
                <a:gd name="T15" fmla="*/ 4 h 24"/>
                <a:gd name="T16" fmla="*/ 3 w 7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24"/>
                <a:gd name="T29" fmla="*/ 70 w 70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24">
                  <a:moveTo>
                    <a:pt x="3" y="0"/>
                  </a:moveTo>
                  <a:lnTo>
                    <a:pt x="0" y="17"/>
                  </a:lnTo>
                  <a:lnTo>
                    <a:pt x="35" y="22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35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23" name="Freeform 290"/>
            <p:cNvSpPr>
              <a:spLocks/>
            </p:cNvSpPr>
            <p:nvPr/>
          </p:nvSpPr>
          <p:spPr bwMode="auto">
            <a:xfrm>
              <a:off x="3426" y="3962"/>
              <a:ext cx="68" cy="17"/>
            </a:xfrm>
            <a:custGeom>
              <a:avLst/>
              <a:gdLst>
                <a:gd name="T0" fmla="*/ 0 w 68"/>
                <a:gd name="T1" fmla="*/ 0 h 17"/>
                <a:gd name="T2" fmla="*/ 0 w 68"/>
                <a:gd name="T3" fmla="*/ 17 h 17"/>
                <a:gd name="T4" fmla="*/ 8 w 68"/>
                <a:gd name="T5" fmla="*/ 17 h 17"/>
                <a:gd name="T6" fmla="*/ 37 w 68"/>
                <a:gd name="T7" fmla="*/ 17 h 17"/>
                <a:gd name="T8" fmla="*/ 64 w 68"/>
                <a:gd name="T9" fmla="*/ 17 h 17"/>
                <a:gd name="T10" fmla="*/ 68 w 68"/>
                <a:gd name="T11" fmla="*/ 17 h 17"/>
                <a:gd name="T12" fmla="*/ 68 w 68"/>
                <a:gd name="T13" fmla="*/ 0 h 17"/>
                <a:gd name="T14" fmla="*/ 64 w 68"/>
                <a:gd name="T15" fmla="*/ 0 h 17"/>
                <a:gd name="T16" fmla="*/ 37 w 68"/>
                <a:gd name="T17" fmla="*/ 0 h 17"/>
                <a:gd name="T18" fmla="*/ 8 w 68"/>
                <a:gd name="T19" fmla="*/ 0 h 17"/>
                <a:gd name="T20" fmla="*/ 0 w 68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"/>
                <a:gd name="T34" fmla="*/ 0 h 17"/>
                <a:gd name="T35" fmla="*/ 68 w 68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" h="17">
                  <a:moveTo>
                    <a:pt x="0" y="0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37" y="17"/>
                  </a:lnTo>
                  <a:lnTo>
                    <a:pt x="64" y="17"/>
                  </a:lnTo>
                  <a:lnTo>
                    <a:pt x="68" y="17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37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972" name="Rectangle 292"/>
          <p:cNvSpPr>
            <a:spLocks noChangeArrowheads="1"/>
          </p:cNvSpPr>
          <p:nvPr/>
        </p:nvSpPr>
        <p:spPr bwMode="auto">
          <a:xfrm>
            <a:off x="4424363" y="3840163"/>
            <a:ext cx="2338387" cy="319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037" name="Rectangle 293"/>
          <p:cNvSpPr>
            <a:spLocks noChangeArrowheads="1"/>
          </p:cNvSpPr>
          <p:nvPr/>
        </p:nvSpPr>
        <p:spPr bwMode="auto">
          <a:xfrm>
            <a:off x="4435475" y="3746500"/>
            <a:ext cx="26019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b="1">
                <a:solidFill>
                  <a:srgbClr val="CC0000"/>
                </a:solidFill>
                <a:latin typeface="Times New Roman" pitchFamily="18" charset="0"/>
              </a:rPr>
              <a:t>Supergaussian: Kurtosis &gt; 0</a:t>
            </a:r>
            <a:endParaRPr lang="de-DE" sz="2400" b="1">
              <a:solidFill>
                <a:srgbClr val="CC0000"/>
              </a:solidFill>
            </a:endParaRPr>
          </a:p>
        </p:txBody>
      </p:sp>
      <p:sp>
        <p:nvSpPr>
          <p:cNvPr id="40974" name="Rectangle 294"/>
          <p:cNvSpPr>
            <a:spLocks noChangeArrowheads="1"/>
          </p:cNvSpPr>
          <p:nvPr/>
        </p:nvSpPr>
        <p:spPr bwMode="auto">
          <a:xfrm>
            <a:off x="6615113" y="38481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/>
          </a:p>
        </p:txBody>
      </p:sp>
      <p:sp>
        <p:nvSpPr>
          <p:cNvPr id="40975" name="Rectangle 295"/>
          <p:cNvSpPr>
            <a:spLocks noChangeArrowheads="1"/>
          </p:cNvSpPr>
          <p:nvPr/>
        </p:nvSpPr>
        <p:spPr bwMode="auto">
          <a:xfrm>
            <a:off x="5068888" y="4294188"/>
            <a:ext cx="2339975" cy="319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040" name="Rectangle 296"/>
          <p:cNvSpPr>
            <a:spLocks noChangeArrowheads="1"/>
          </p:cNvSpPr>
          <p:nvPr/>
        </p:nvSpPr>
        <p:spPr bwMode="auto">
          <a:xfrm>
            <a:off x="5127625" y="4276725"/>
            <a:ext cx="21097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b="1">
                <a:solidFill>
                  <a:srgbClr val="000000"/>
                </a:solidFill>
                <a:latin typeface="Times New Roman" pitchFamily="18" charset="0"/>
              </a:rPr>
              <a:t>Gaussian: Kurtosis = 0</a:t>
            </a:r>
            <a:endParaRPr lang="de-DE" sz="2400" b="1"/>
          </a:p>
        </p:txBody>
      </p:sp>
      <p:sp>
        <p:nvSpPr>
          <p:cNvPr id="40977" name="Rectangle 297"/>
          <p:cNvSpPr>
            <a:spLocks noChangeArrowheads="1"/>
          </p:cNvSpPr>
          <p:nvPr/>
        </p:nvSpPr>
        <p:spPr bwMode="auto">
          <a:xfrm>
            <a:off x="6859588" y="4302125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/>
          </a:p>
        </p:txBody>
      </p:sp>
      <p:sp>
        <p:nvSpPr>
          <p:cNvPr id="40978" name="Rectangle 298"/>
          <p:cNvSpPr>
            <a:spLocks noChangeArrowheads="1"/>
          </p:cNvSpPr>
          <p:nvPr/>
        </p:nvSpPr>
        <p:spPr bwMode="auto">
          <a:xfrm>
            <a:off x="5424488" y="4805363"/>
            <a:ext cx="2338387" cy="319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0043" name="Rectangle 299"/>
          <p:cNvSpPr>
            <a:spLocks noChangeArrowheads="1"/>
          </p:cNvSpPr>
          <p:nvPr/>
        </p:nvSpPr>
        <p:spPr bwMode="auto">
          <a:xfrm>
            <a:off x="5457825" y="4787900"/>
            <a:ext cx="2411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 b="1">
                <a:solidFill>
                  <a:schemeClr val="accent2"/>
                </a:solidFill>
                <a:latin typeface="Times New Roman" pitchFamily="18" charset="0"/>
              </a:rPr>
              <a:t>Subgaussian: Kurtosis &lt; 0</a:t>
            </a:r>
            <a:endParaRPr lang="de-DE" sz="2400" b="1">
              <a:solidFill>
                <a:schemeClr val="accent2"/>
              </a:solidFill>
            </a:endParaRPr>
          </a:p>
        </p:txBody>
      </p:sp>
      <p:sp>
        <p:nvSpPr>
          <p:cNvPr id="40980" name="Rectangle 300"/>
          <p:cNvSpPr>
            <a:spLocks noChangeArrowheads="1"/>
          </p:cNvSpPr>
          <p:nvPr/>
        </p:nvSpPr>
        <p:spPr bwMode="auto">
          <a:xfrm>
            <a:off x="7467600" y="4813300"/>
            <a:ext cx="53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 sz="2400"/>
          </a:p>
        </p:txBody>
      </p:sp>
      <p:grpSp>
        <p:nvGrpSpPr>
          <p:cNvPr id="7" name="Group 303"/>
          <p:cNvGrpSpPr>
            <a:grpSpLocks/>
          </p:cNvGrpSpPr>
          <p:nvPr/>
        </p:nvGrpSpPr>
        <p:grpSpPr bwMode="auto">
          <a:xfrm>
            <a:off x="3990975" y="3995738"/>
            <a:ext cx="420688" cy="646112"/>
            <a:chOff x="2514" y="2517"/>
            <a:chExt cx="265" cy="407"/>
          </a:xfrm>
        </p:grpSpPr>
        <p:sp>
          <p:nvSpPr>
            <p:cNvPr id="40988" name="Line 301"/>
            <p:cNvSpPr>
              <a:spLocks noChangeShapeType="1"/>
            </p:cNvSpPr>
            <p:nvPr/>
          </p:nvSpPr>
          <p:spPr bwMode="auto">
            <a:xfrm flipV="1">
              <a:off x="2514" y="2517"/>
              <a:ext cx="265" cy="40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89" name="Freeform 302"/>
            <p:cNvSpPr>
              <a:spLocks/>
            </p:cNvSpPr>
            <p:nvPr/>
          </p:nvSpPr>
          <p:spPr bwMode="auto">
            <a:xfrm>
              <a:off x="2514" y="2830"/>
              <a:ext cx="78" cy="94"/>
            </a:xfrm>
            <a:custGeom>
              <a:avLst/>
              <a:gdLst>
                <a:gd name="T0" fmla="*/ 26 w 78"/>
                <a:gd name="T1" fmla="*/ 0 h 94"/>
                <a:gd name="T2" fmla="*/ 0 w 78"/>
                <a:gd name="T3" fmla="*/ 94 h 94"/>
                <a:gd name="T4" fmla="*/ 78 w 78"/>
                <a:gd name="T5" fmla="*/ 33 h 94"/>
                <a:gd name="T6" fmla="*/ 0 60000 65536"/>
                <a:gd name="T7" fmla="*/ 0 60000 65536"/>
                <a:gd name="T8" fmla="*/ 0 60000 65536"/>
                <a:gd name="T9" fmla="*/ 0 w 78"/>
                <a:gd name="T10" fmla="*/ 0 h 94"/>
                <a:gd name="T11" fmla="*/ 78 w 78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94">
                  <a:moveTo>
                    <a:pt x="26" y="0"/>
                  </a:moveTo>
                  <a:lnTo>
                    <a:pt x="0" y="94"/>
                  </a:lnTo>
                  <a:lnTo>
                    <a:pt x="78" y="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306"/>
          <p:cNvGrpSpPr>
            <a:grpSpLocks/>
          </p:cNvGrpSpPr>
          <p:nvPr/>
        </p:nvGrpSpPr>
        <p:grpSpPr bwMode="auto">
          <a:xfrm>
            <a:off x="4340225" y="4386263"/>
            <a:ext cx="701675" cy="279400"/>
            <a:chOff x="2734" y="2763"/>
            <a:chExt cx="442" cy="176"/>
          </a:xfrm>
        </p:grpSpPr>
        <p:sp>
          <p:nvSpPr>
            <p:cNvPr id="40986" name="Line 304"/>
            <p:cNvSpPr>
              <a:spLocks noChangeShapeType="1"/>
            </p:cNvSpPr>
            <p:nvPr/>
          </p:nvSpPr>
          <p:spPr bwMode="auto">
            <a:xfrm flipV="1">
              <a:off x="2734" y="2763"/>
              <a:ext cx="442" cy="17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87" name="Freeform 305"/>
            <p:cNvSpPr>
              <a:spLocks/>
            </p:cNvSpPr>
            <p:nvPr/>
          </p:nvSpPr>
          <p:spPr bwMode="auto">
            <a:xfrm>
              <a:off x="2734" y="2874"/>
              <a:ext cx="99" cy="65"/>
            </a:xfrm>
            <a:custGeom>
              <a:avLst/>
              <a:gdLst>
                <a:gd name="T0" fmla="*/ 78 w 99"/>
                <a:gd name="T1" fmla="*/ 0 h 65"/>
                <a:gd name="T2" fmla="*/ 0 w 99"/>
                <a:gd name="T3" fmla="*/ 65 h 65"/>
                <a:gd name="T4" fmla="*/ 99 w 99"/>
                <a:gd name="T5" fmla="*/ 58 h 65"/>
                <a:gd name="T6" fmla="*/ 0 60000 65536"/>
                <a:gd name="T7" fmla="*/ 0 60000 65536"/>
                <a:gd name="T8" fmla="*/ 0 60000 65536"/>
                <a:gd name="T9" fmla="*/ 0 w 99"/>
                <a:gd name="T10" fmla="*/ 0 h 65"/>
                <a:gd name="T11" fmla="*/ 99 w 99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65">
                  <a:moveTo>
                    <a:pt x="78" y="0"/>
                  </a:moveTo>
                  <a:lnTo>
                    <a:pt x="0" y="65"/>
                  </a:lnTo>
                  <a:lnTo>
                    <a:pt x="99" y="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309"/>
          <p:cNvGrpSpPr>
            <a:grpSpLocks/>
          </p:cNvGrpSpPr>
          <p:nvPr/>
        </p:nvGrpSpPr>
        <p:grpSpPr bwMode="auto">
          <a:xfrm>
            <a:off x="5118100" y="4913313"/>
            <a:ext cx="314325" cy="142875"/>
            <a:chOff x="3224" y="3095"/>
            <a:chExt cx="198" cy="90"/>
          </a:xfrm>
        </p:grpSpPr>
        <p:sp>
          <p:nvSpPr>
            <p:cNvPr id="40984" name="Line 307"/>
            <p:cNvSpPr>
              <a:spLocks noChangeShapeType="1"/>
            </p:cNvSpPr>
            <p:nvPr/>
          </p:nvSpPr>
          <p:spPr bwMode="auto">
            <a:xfrm flipV="1">
              <a:off x="3224" y="3095"/>
              <a:ext cx="198" cy="9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985" name="Freeform 308"/>
            <p:cNvSpPr>
              <a:spLocks/>
            </p:cNvSpPr>
            <p:nvPr/>
          </p:nvSpPr>
          <p:spPr bwMode="auto">
            <a:xfrm>
              <a:off x="3226" y="3119"/>
              <a:ext cx="97" cy="66"/>
            </a:xfrm>
            <a:custGeom>
              <a:avLst/>
              <a:gdLst>
                <a:gd name="T0" fmla="*/ 71 w 97"/>
                <a:gd name="T1" fmla="*/ 0 h 66"/>
                <a:gd name="T2" fmla="*/ 0 w 97"/>
                <a:gd name="T3" fmla="*/ 66 h 66"/>
                <a:gd name="T4" fmla="*/ 97 w 97"/>
                <a:gd name="T5" fmla="*/ 56 h 66"/>
                <a:gd name="T6" fmla="*/ 0 60000 65536"/>
                <a:gd name="T7" fmla="*/ 0 60000 65536"/>
                <a:gd name="T8" fmla="*/ 0 60000 65536"/>
                <a:gd name="T9" fmla="*/ 0 w 97"/>
                <a:gd name="T10" fmla="*/ 0 h 66"/>
                <a:gd name="T11" fmla="*/ 97 w 97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66">
                  <a:moveTo>
                    <a:pt x="71" y="0"/>
                  </a:moveTo>
                  <a:lnTo>
                    <a:pt x="0" y="66"/>
                  </a:lnTo>
                  <a:lnTo>
                    <a:pt x="97" y="5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spd="med">
    <p:pull dir="r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build="p" autoUpdateAnimBg="0"/>
      <p:bldP spid="160000" grpId="0" animBg="1"/>
      <p:bldP spid="160037" grpId="0"/>
      <p:bldP spid="160040" grpId="0"/>
      <p:bldP spid="1600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198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3B2DC91-95FD-414C-A954-E59804E0963A}" type="slidenum">
              <a:rPr lang="de-DE" sz="1000" smtClean="0"/>
              <a:pPr/>
              <a:t>43</a:t>
            </a:fld>
            <a:r>
              <a:rPr lang="de-DE" sz="1000" smtClean="0"/>
              <a:t> -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ICA-Algorithmen: Vorverarbeitungsfolge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849563"/>
            <a:ext cx="8412163" cy="3576637"/>
          </a:xfrm>
          <a:noFill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ahoma" pitchFamily="34" charset="0"/>
              </a:rPr>
              <a:t>Zentrieren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smtClean="0"/>
              <a:t>Mittelwertbildung, z.B. iterativ durch w</a:t>
            </a:r>
            <a:r>
              <a:rPr lang="de-DE" sz="1800" baseline="-25000" smtClean="0"/>
              <a:t>0</a:t>
            </a:r>
            <a:r>
              <a:rPr lang="de-DE" sz="1800" smtClean="0"/>
              <a:t>(t+1) = w</a:t>
            </a:r>
            <a:r>
              <a:rPr lang="de-DE" sz="1800" baseline="-25000" smtClean="0"/>
              <a:t>0</a:t>
            </a:r>
            <a:r>
              <a:rPr lang="de-DE" sz="1800" smtClean="0"/>
              <a:t>(t) - </a:t>
            </a:r>
            <a:r>
              <a:rPr lang="de-DE" sz="1800" smtClean="0">
                <a:latin typeface="Symbol" pitchFamily="18" charset="2"/>
              </a:rPr>
              <a:t>g </a:t>
            </a:r>
            <a:r>
              <a:rPr lang="de-DE" sz="1800" smtClean="0"/>
              <a:t>(w</a:t>
            </a:r>
            <a:r>
              <a:rPr lang="de-DE" sz="1800" baseline="-25000" smtClean="0"/>
              <a:t>0</a:t>
            </a:r>
            <a:r>
              <a:rPr lang="de-DE" sz="1800" smtClean="0"/>
              <a:t>-x),  </a:t>
            </a:r>
            <a:r>
              <a:rPr lang="de-DE" sz="1800" smtClean="0">
                <a:latin typeface="Symbol" pitchFamily="18" charset="2"/>
              </a:rPr>
              <a:t>g </a:t>
            </a:r>
            <a:r>
              <a:rPr lang="de-DE" sz="1800" smtClean="0"/>
              <a:t>=1/t</a:t>
            </a: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ahoma" pitchFamily="34" charset="0"/>
              </a:rPr>
              <a:t>Weißen</a:t>
            </a:r>
          </a:p>
          <a:p>
            <a:pPr marL="742950" lvl="1" indent="-285750">
              <a:lnSpc>
                <a:spcPct val="100000"/>
              </a:lnSpc>
              <a:spcBef>
                <a:spcPct val="0"/>
              </a:spcBef>
            </a:pPr>
            <a:r>
              <a:rPr lang="de-DE" sz="1800" smtClean="0"/>
              <a:t>PCA durchführen: 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 Eigenvektoren von </a:t>
            </a:r>
            <a:r>
              <a:rPr lang="de-DE" sz="1800" b="1" smtClean="0">
                <a:latin typeface="Times New Roman" pitchFamily="18" charset="0"/>
              </a:rPr>
              <a:t>C</a:t>
            </a:r>
            <a:r>
              <a:rPr lang="de-DE" sz="1800" smtClean="0"/>
              <a:t> = </a:t>
            </a:r>
            <a:r>
              <a:rPr lang="de-DE" sz="1800" smtClean="0">
                <a:sym typeface="Symbol" pitchFamily="18" charset="2"/>
              </a:rPr>
              <a:t></a:t>
            </a:r>
            <a:r>
              <a:rPr lang="de-DE" sz="1800" b="1" smtClean="0"/>
              <a:t>xx</a:t>
            </a:r>
            <a:r>
              <a:rPr lang="de-DE" sz="1800" baseline="30000" smtClean="0"/>
              <a:t>T</a:t>
            </a:r>
            <a:r>
              <a:rPr lang="de-DE" sz="1800" smtClean="0">
                <a:sym typeface="Symbol" pitchFamily="18" charset="2"/>
              </a:rPr>
              <a:t></a:t>
            </a:r>
            <a:r>
              <a:rPr lang="de-DE" sz="1800" smtClean="0"/>
              <a:t> mit |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|=1 und Eigenwerten </a:t>
            </a:r>
            <a:r>
              <a:rPr lang="de-DE" sz="1800" smtClean="0">
                <a:latin typeface="Symbol" pitchFamily="18" charset="2"/>
              </a:rPr>
              <a:t>l</a:t>
            </a:r>
            <a:r>
              <a:rPr lang="de-DE" sz="1800" baseline="-25000" smtClean="0"/>
              <a:t>i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smtClean="0"/>
              <a:t>Gewichtsvektoren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 normieren zu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smtClean="0"/>
              <a:t>/</a:t>
            </a:r>
            <a:r>
              <a:rPr lang="de-DE" sz="1800" smtClean="0">
                <a:latin typeface="Symbol" pitchFamily="18" charset="2"/>
              </a:rPr>
              <a:t>l</a:t>
            </a:r>
            <a:r>
              <a:rPr lang="de-DE" sz="1800" baseline="-25000" smtClean="0"/>
              <a:t>i</a:t>
            </a:r>
            <a:r>
              <a:rPr lang="de-DE" sz="1800" baseline="30000" smtClean="0"/>
              <a:t>1/2</a:t>
            </a:r>
            <a:r>
              <a:rPr lang="de-DE" sz="1800" smtClean="0"/>
              <a:t>. Dies führt zu </a:t>
            </a:r>
            <a:r>
              <a:rPr lang="de-DE" sz="1800" smtClean="0">
                <a:sym typeface="Symbol" pitchFamily="18" charset="2"/>
              </a:rPr>
              <a:t></a:t>
            </a:r>
            <a:r>
              <a:rPr lang="de-DE" sz="1800" smtClean="0"/>
              <a:t>y</a:t>
            </a:r>
            <a:r>
              <a:rPr lang="de-DE" sz="1800" baseline="30000" smtClean="0"/>
              <a:t>2</a:t>
            </a:r>
            <a:r>
              <a:rPr lang="de-DE" sz="1800" smtClean="0">
                <a:sym typeface="Symbol" pitchFamily="18" charset="2"/>
              </a:rPr>
              <a:t></a:t>
            </a:r>
            <a:r>
              <a:rPr lang="de-DE" sz="1800" smtClean="0"/>
              <a:t> = </a:t>
            </a:r>
            <a:r>
              <a:rPr lang="de-DE" sz="1800" b="1" smtClean="0"/>
              <a:t>w</a:t>
            </a:r>
            <a:r>
              <a:rPr lang="de-DE" sz="1800" baseline="-25000" smtClean="0"/>
              <a:t>i</a:t>
            </a:r>
            <a:r>
              <a:rPr lang="de-DE" sz="1800" baseline="30000" smtClean="0"/>
              <a:t>T</a:t>
            </a:r>
            <a:r>
              <a:rPr lang="de-DE" sz="1800" smtClean="0">
                <a:sym typeface="Symbol" pitchFamily="18" charset="2"/>
              </a:rPr>
              <a:t></a:t>
            </a:r>
            <a:r>
              <a:rPr lang="de-DE" sz="1800" b="1" smtClean="0"/>
              <a:t>xx</a:t>
            </a:r>
            <a:r>
              <a:rPr lang="de-DE" sz="1800" baseline="30000" smtClean="0"/>
              <a:t>T</a:t>
            </a:r>
            <a:r>
              <a:rPr lang="de-DE" sz="1800" smtClean="0">
                <a:sym typeface="Symbol" pitchFamily="18" charset="2"/>
              </a:rPr>
              <a:t></a:t>
            </a:r>
            <a:r>
              <a:rPr lang="de-DE" sz="1800" b="1" smtClean="0"/>
              <a:t>w</a:t>
            </a:r>
            <a:r>
              <a:rPr lang="de-DE" sz="1800" baseline="-25000" smtClean="0"/>
              <a:t>i  </a:t>
            </a:r>
            <a:r>
              <a:rPr lang="de-DE" sz="1800" smtClean="0"/>
              <a:t>=</a:t>
            </a:r>
            <a:r>
              <a:rPr lang="de-DE" sz="1800" b="1" smtClean="0"/>
              <a:t> w</a:t>
            </a:r>
            <a:r>
              <a:rPr lang="de-DE" sz="1800" baseline="-25000" smtClean="0"/>
              <a:t>i</a:t>
            </a:r>
            <a:r>
              <a:rPr lang="de-DE" sz="1800" baseline="30000" smtClean="0"/>
              <a:t>T</a:t>
            </a:r>
            <a:r>
              <a:rPr lang="de-DE" sz="1800" smtClean="0">
                <a:latin typeface="Symbol" pitchFamily="18" charset="2"/>
              </a:rPr>
              <a:t>l</a:t>
            </a:r>
            <a:r>
              <a:rPr lang="de-DE" sz="1800" baseline="-25000" smtClean="0"/>
              <a:t>i</a:t>
            </a:r>
            <a:r>
              <a:rPr lang="de-DE" sz="1800" b="1" smtClean="0"/>
              <a:t>w</a:t>
            </a:r>
            <a:r>
              <a:rPr lang="de-DE" sz="1800" baseline="-25000" smtClean="0"/>
              <a:t>i  </a:t>
            </a:r>
            <a:r>
              <a:rPr lang="de-DE" sz="1800" smtClean="0"/>
              <a:t>= 1</a:t>
            </a:r>
            <a:endParaRPr lang="de-DE" sz="1800" smtClean="0">
              <a:latin typeface="Symbol" pitchFamily="18" charset="2"/>
            </a:endParaRPr>
          </a:p>
          <a:p>
            <a:pPr algn="just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ahoma" pitchFamily="34" charset="0"/>
              </a:rPr>
              <a:t>Entmischen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smtClean="0"/>
              <a:t>ICA Algorithmen, z.B. minimale Transinformation, maximale Kurtosis etc.</a:t>
            </a:r>
          </a:p>
          <a:p>
            <a:pPr marL="742950" lvl="1" indent="-285750">
              <a:lnSpc>
                <a:spcPct val="110000"/>
              </a:lnSpc>
              <a:spcBef>
                <a:spcPct val="0"/>
              </a:spcBef>
            </a:pPr>
            <a:r>
              <a:rPr lang="de-DE" sz="1800" i="1" smtClean="0"/>
              <a:t>Speziell</a:t>
            </a:r>
            <a:r>
              <a:rPr lang="de-DE" sz="1800" smtClean="0"/>
              <a:t>: dekorrelierte </a:t>
            </a:r>
            <a:r>
              <a:rPr lang="de-DE" sz="1800" b="1" smtClean="0"/>
              <a:t>x</a:t>
            </a:r>
            <a:r>
              <a:rPr lang="de-DE" sz="1800" smtClean="0"/>
              <a:t> benötigen nur eine orthogonale Matrix </a:t>
            </a:r>
            <a:r>
              <a:rPr lang="de-DE" sz="1800" b="1" smtClean="0"/>
              <a:t>W </a:t>
            </a:r>
            <a:r>
              <a:rPr lang="de-DE" sz="1800" smtClean="0"/>
              <a:t>(Vereinfachung)</a:t>
            </a:r>
          </a:p>
        </p:txBody>
      </p:sp>
      <p:grpSp>
        <p:nvGrpSpPr>
          <p:cNvPr id="41990" name="Group 4"/>
          <p:cNvGrpSpPr>
            <a:grpSpLocks/>
          </p:cNvGrpSpPr>
          <p:nvPr/>
        </p:nvGrpSpPr>
        <p:grpSpPr bwMode="auto">
          <a:xfrm>
            <a:off x="1712913" y="1338263"/>
            <a:ext cx="6407150" cy="1804987"/>
            <a:chOff x="1079" y="843"/>
            <a:chExt cx="4036" cy="1137"/>
          </a:xfrm>
        </p:grpSpPr>
        <p:sp>
          <p:nvSpPr>
            <p:cNvPr id="41991" name="Rectangle 5"/>
            <p:cNvSpPr>
              <a:spLocks noChangeArrowheads="1"/>
            </p:cNvSpPr>
            <p:nvPr/>
          </p:nvSpPr>
          <p:spPr bwMode="auto">
            <a:xfrm>
              <a:off x="1481" y="1177"/>
              <a:ext cx="636" cy="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1992" name="Group 6"/>
            <p:cNvGrpSpPr>
              <a:grpSpLocks/>
            </p:cNvGrpSpPr>
            <p:nvPr/>
          </p:nvGrpSpPr>
          <p:grpSpPr bwMode="auto">
            <a:xfrm>
              <a:off x="1257" y="1228"/>
              <a:ext cx="215" cy="366"/>
              <a:chOff x="1257" y="1277"/>
              <a:chExt cx="215" cy="413"/>
            </a:xfrm>
          </p:grpSpPr>
          <p:grpSp>
            <p:nvGrpSpPr>
              <p:cNvPr id="42025" name="Group 7"/>
              <p:cNvGrpSpPr>
                <a:grpSpLocks/>
              </p:cNvGrpSpPr>
              <p:nvPr/>
            </p:nvGrpSpPr>
            <p:grpSpPr bwMode="auto">
              <a:xfrm>
                <a:off x="1260" y="1277"/>
                <a:ext cx="212" cy="21"/>
                <a:chOff x="1260" y="1277"/>
                <a:chExt cx="212" cy="21"/>
              </a:xfrm>
            </p:grpSpPr>
            <p:sp>
              <p:nvSpPr>
                <p:cNvPr id="42033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290" y="1287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34" name="Oval 9"/>
                <p:cNvSpPr>
                  <a:spLocks noChangeArrowheads="1"/>
                </p:cNvSpPr>
                <p:nvPr/>
              </p:nvSpPr>
              <p:spPr bwMode="auto">
                <a:xfrm>
                  <a:off x="1260" y="1277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026" name="Group 10"/>
              <p:cNvGrpSpPr>
                <a:grpSpLocks/>
              </p:cNvGrpSpPr>
              <p:nvPr/>
            </p:nvGrpSpPr>
            <p:grpSpPr bwMode="auto">
              <a:xfrm>
                <a:off x="1257" y="1366"/>
                <a:ext cx="212" cy="21"/>
                <a:chOff x="1257" y="1366"/>
                <a:chExt cx="212" cy="21"/>
              </a:xfrm>
            </p:grpSpPr>
            <p:sp>
              <p:nvSpPr>
                <p:cNvPr id="4203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287" y="1376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32" name="Oval 12"/>
                <p:cNvSpPr>
                  <a:spLocks noChangeArrowheads="1"/>
                </p:cNvSpPr>
                <p:nvPr/>
              </p:nvSpPr>
              <p:spPr bwMode="auto">
                <a:xfrm>
                  <a:off x="1257" y="1366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027" name="Group 13"/>
              <p:cNvGrpSpPr>
                <a:grpSpLocks/>
              </p:cNvGrpSpPr>
              <p:nvPr/>
            </p:nvGrpSpPr>
            <p:grpSpPr bwMode="auto">
              <a:xfrm>
                <a:off x="1260" y="1619"/>
                <a:ext cx="212" cy="21"/>
                <a:chOff x="1260" y="1619"/>
                <a:chExt cx="212" cy="21"/>
              </a:xfrm>
            </p:grpSpPr>
            <p:sp>
              <p:nvSpPr>
                <p:cNvPr id="4202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290" y="1629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030" name="Oval 15"/>
                <p:cNvSpPr>
                  <a:spLocks noChangeArrowheads="1"/>
                </p:cNvSpPr>
                <p:nvPr/>
              </p:nvSpPr>
              <p:spPr bwMode="auto">
                <a:xfrm>
                  <a:off x="1260" y="1619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42028" name="Rectangle 16"/>
              <p:cNvSpPr>
                <a:spLocks noChangeArrowheads="1"/>
              </p:cNvSpPr>
              <p:nvPr/>
            </p:nvSpPr>
            <p:spPr bwMode="auto">
              <a:xfrm>
                <a:off x="1259" y="1364"/>
                <a:ext cx="13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sp>
          <p:nvSpPr>
            <p:cNvPr id="41993" name="Rectangle 17"/>
            <p:cNvSpPr>
              <a:spLocks noChangeArrowheads="1"/>
            </p:cNvSpPr>
            <p:nvPr/>
          </p:nvSpPr>
          <p:spPr bwMode="auto">
            <a:xfrm>
              <a:off x="1627" y="1219"/>
              <a:ext cx="3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1994" name="Rectangle 18"/>
            <p:cNvSpPr>
              <a:spLocks noChangeArrowheads="1"/>
            </p:cNvSpPr>
            <p:nvPr/>
          </p:nvSpPr>
          <p:spPr bwMode="auto">
            <a:xfrm>
              <a:off x="1079" y="1064"/>
              <a:ext cx="2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1995" name="Rectangle 19"/>
            <p:cNvSpPr>
              <a:spLocks noChangeArrowheads="1"/>
            </p:cNvSpPr>
            <p:nvPr/>
          </p:nvSpPr>
          <p:spPr bwMode="auto">
            <a:xfrm>
              <a:off x="2258" y="1099"/>
              <a:ext cx="285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x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x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60000"/>
                </a:lnSpc>
                <a:spcBef>
                  <a:spcPct val="0"/>
                </a:spcBef>
              </a:pPr>
              <a:endParaRPr lang="de-DE" sz="1800" baseline="-25000"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x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41996" name="Group 20"/>
            <p:cNvGrpSpPr>
              <a:grpSpLocks/>
            </p:cNvGrpSpPr>
            <p:nvPr/>
          </p:nvGrpSpPr>
          <p:grpSpPr bwMode="auto">
            <a:xfrm>
              <a:off x="2665" y="1163"/>
              <a:ext cx="657" cy="429"/>
              <a:chOff x="2665" y="1204"/>
              <a:chExt cx="641" cy="485"/>
            </a:xfrm>
          </p:grpSpPr>
          <p:sp>
            <p:nvSpPr>
              <p:cNvPr id="42023" name="Rectangle 21"/>
              <p:cNvSpPr>
                <a:spLocks noChangeArrowheads="1"/>
              </p:cNvSpPr>
              <p:nvPr/>
            </p:nvSpPr>
            <p:spPr bwMode="auto">
              <a:xfrm>
                <a:off x="2665" y="1204"/>
                <a:ext cx="636" cy="48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24" name="Rectangle 22"/>
              <p:cNvSpPr>
                <a:spLocks noChangeArrowheads="1"/>
              </p:cNvSpPr>
              <p:nvPr/>
            </p:nvSpPr>
            <p:spPr bwMode="auto">
              <a:xfrm>
                <a:off x="2696" y="1280"/>
                <a:ext cx="610" cy="3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3200" b="1">
                    <a:latin typeface="Times New Roman" pitchFamily="18" charset="0"/>
                  </a:rPr>
                  <a:t>x-</a:t>
                </a:r>
                <a:r>
                  <a:rPr lang="de-DE" sz="3200">
                    <a:solidFill>
                      <a:srgbClr val="000000"/>
                    </a:solidFill>
                    <a:latin typeface="Symbol" pitchFamily="18" charset="2"/>
                  </a:rPr>
                  <a:t>á</a:t>
                </a:r>
                <a:r>
                  <a:rPr lang="de-DE" sz="3200" b="1">
                    <a:latin typeface="Times New Roman" pitchFamily="18" charset="0"/>
                  </a:rPr>
                  <a:t>x</a:t>
                </a:r>
                <a:r>
                  <a:rPr lang="de-DE" sz="3200">
                    <a:solidFill>
                      <a:srgbClr val="000000"/>
                    </a:solidFill>
                    <a:latin typeface="Symbol" pitchFamily="18" charset="2"/>
                  </a:rPr>
                  <a:t>ñ</a:t>
                </a:r>
              </a:p>
            </p:txBody>
          </p:sp>
        </p:grpSp>
        <p:grpSp>
          <p:nvGrpSpPr>
            <p:cNvPr id="41997" name="Group 23"/>
            <p:cNvGrpSpPr>
              <a:grpSpLocks/>
            </p:cNvGrpSpPr>
            <p:nvPr/>
          </p:nvGrpSpPr>
          <p:grpSpPr bwMode="auto">
            <a:xfrm>
              <a:off x="4643" y="1079"/>
              <a:ext cx="472" cy="559"/>
              <a:chOff x="4651" y="1109"/>
              <a:chExt cx="472" cy="632"/>
            </a:xfrm>
          </p:grpSpPr>
          <p:grpSp>
            <p:nvGrpSpPr>
              <p:cNvPr id="42011" name="Group 24"/>
              <p:cNvGrpSpPr>
                <a:grpSpLocks/>
              </p:cNvGrpSpPr>
              <p:nvPr/>
            </p:nvGrpSpPr>
            <p:grpSpPr bwMode="auto">
              <a:xfrm>
                <a:off x="4651" y="1245"/>
                <a:ext cx="215" cy="444"/>
                <a:chOff x="4651" y="1245"/>
                <a:chExt cx="215" cy="444"/>
              </a:xfrm>
            </p:grpSpPr>
            <p:grpSp>
              <p:nvGrpSpPr>
                <p:cNvPr id="42013" name="Group 25"/>
                <p:cNvGrpSpPr>
                  <a:grpSpLocks/>
                </p:cNvGrpSpPr>
                <p:nvPr/>
              </p:nvGrpSpPr>
              <p:grpSpPr bwMode="auto">
                <a:xfrm>
                  <a:off x="4651" y="1245"/>
                  <a:ext cx="212" cy="21"/>
                  <a:chOff x="4651" y="1245"/>
                  <a:chExt cx="212" cy="21"/>
                </a:xfrm>
              </p:grpSpPr>
              <p:sp>
                <p:nvSpPr>
                  <p:cNvPr id="4202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255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02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245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2014" name="Group 28"/>
                <p:cNvGrpSpPr>
                  <a:grpSpLocks/>
                </p:cNvGrpSpPr>
                <p:nvPr/>
              </p:nvGrpSpPr>
              <p:grpSpPr bwMode="auto">
                <a:xfrm>
                  <a:off x="4654" y="1334"/>
                  <a:ext cx="212" cy="21"/>
                  <a:chOff x="4654" y="1334"/>
                  <a:chExt cx="212" cy="21"/>
                </a:xfrm>
              </p:grpSpPr>
              <p:sp>
                <p:nvSpPr>
                  <p:cNvPr id="42019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344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02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843" y="1334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2015" name="Group 31"/>
                <p:cNvGrpSpPr>
                  <a:grpSpLocks/>
                </p:cNvGrpSpPr>
                <p:nvPr/>
              </p:nvGrpSpPr>
              <p:grpSpPr bwMode="auto">
                <a:xfrm>
                  <a:off x="4651" y="1587"/>
                  <a:ext cx="212" cy="21"/>
                  <a:chOff x="4651" y="1587"/>
                  <a:chExt cx="212" cy="21"/>
                </a:xfrm>
              </p:grpSpPr>
              <p:sp>
                <p:nvSpPr>
                  <p:cNvPr id="42017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597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201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587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2016" name="Rectangle 34"/>
                <p:cNvSpPr>
                  <a:spLocks noChangeArrowheads="1"/>
                </p:cNvSpPr>
                <p:nvPr/>
              </p:nvSpPr>
              <p:spPr bwMode="auto">
                <a:xfrm flipH="1">
                  <a:off x="4725" y="1333"/>
                  <a:ext cx="141" cy="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2012" name="Rectangle 35"/>
              <p:cNvSpPr>
                <a:spLocks noChangeArrowheads="1"/>
              </p:cNvSpPr>
              <p:nvPr/>
            </p:nvSpPr>
            <p:spPr bwMode="auto">
              <a:xfrm>
                <a:off x="4887" y="1109"/>
                <a:ext cx="236" cy="6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1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 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41998" name="Group 36"/>
            <p:cNvGrpSpPr>
              <a:grpSpLocks/>
            </p:cNvGrpSpPr>
            <p:nvPr/>
          </p:nvGrpSpPr>
          <p:grpSpPr bwMode="auto">
            <a:xfrm>
              <a:off x="2133" y="1231"/>
              <a:ext cx="517" cy="356"/>
              <a:chOff x="2133" y="1281"/>
              <a:chExt cx="517" cy="402"/>
            </a:xfrm>
          </p:grpSpPr>
          <p:sp>
            <p:nvSpPr>
              <p:cNvPr id="42007" name="Line 37"/>
              <p:cNvSpPr>
                <a:spLocks noChangeShapeType="1"/>
              </p:cNvSpPr>
              <p:nvPr/>
            </p:nvSpPr>
            <p:spPr bwMode="auto">
              <a:xfrm>
                <a:off x="2133" y="1281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08" name="Line 38"/>
              <p:cNvSpPr>
                <a:spLocks noChangeShapeType="1"/>
              </p:cNvSpPr>
              <p:nvPr/>
            </p:nvSpPr>
            <p:spPr bwMode="auto">
              <a:xfrm>
                <a:off x="2141" y="1370"/>
                <a:ext cx="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09" name="Line 39"/>
              <p:cNvSpPr>
                <a:spLocks noChangeShapeType="1"/>
              </p:cNvSpPr>
              <p:nvPr/>
            </p:nvSpPr>
            <p:spPr bwMode="auto">
              <a:xfrm>
                <a:off x="2133" y="1623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010" name="Rectangle 40"/>
              <p:cNvSpPr>
                <a:spLocks noChangeArrowheads="1"/>
              </p:cNvSpPr>
              <p:nvPr/>
            </p:nvSpPr>
            <p:spPr bwMode="auto">
              <a:xfrm flipH="1">
                <a:off x="2466" y="1356"/>
                <a:ext cx="13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grpSp>
          <p:nvGrpSpPr>
            <p:cNvPr id="41999" name="Group 41"/>
            <p:cNvGrpSpPr>
              <a:grpSpLocks/>
            </p:cNvGrpSpPr>
            <p:nvPr/>
          </p:nvGrpSpPr>
          <p:grpSpPr bwMode="auto">
            <a:xfrm>
              <a:off x="3337" y="1163"/>
              <a:ext cx="636" cy="429"/>
              <a:chOff x="3337" y="1204"/>
              <a:chExt cx="636" cy="485"/>
            </a:xfrm>
          </p:grpSpPr>
          <p:sp>
            <p:nvSpPr>
              <p:cNvPr id="42005" name="Rectangle 42"/>
              <p:cNvSpPr>
                <a:spLocks noChangeArrowheads="1"/>
              </p:cNvSpPr>
              <p:nvPr/>
            </p:nvSpPr>
            <p:spPr bwMode="auto">
              <a:xfrm>
                <a:off x="3337" y="1204"/>
                <a:ext cx="636" cy="48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006" name="Rectangle 43"/>
              <p:cNvSpPr>
                <a:spLocks noChangeArrowheads="1"/>
              </p:cNvSpPr>
              <p:nvPr/>
            </p:nvSpPr>
            <p:spPr bwMode="auto">
              <a:xfrm>
                <a:off x="3528" y="1280"/>
                <a:ext cx="287" cy="3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3200" b="1">
                    <a:latin typeface="Times New Roman" pitchFamily="18" charset="0"/>
                  </a:rPr>
                  <a:t>B</a:t>
                </a:r>
              </a:p>
            </p:txBody>
          </p:sp>
        </p:grpSp>
        <p:sp>
          <p:nvSpPr>
            <p:cNvPr id="42000" name="Rectangle 44"/>
            <p:cNvSpPr>
              <a:spLocks noChangeArrowheads="1"/>
            </p:cNvSpPr>
            <p:nvPr/>
          </p:nvSpPr>
          <p:spPr bwMode="auto">
            <a:xfrm>
              <a:off x="4009" y="1163"/>
              <a:ext cx="636" cy="43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1" name="Rectangle 45"/>
            <p:cNvSpPr>
              <a:spLocks noChangeArrowheads="1"/>
            </p:cNvSpPr>
            <p:nvPr/>
          </p:nvSpPr>
          <p:spPr bwMode="auto">
            <a:xfrm>
              <a:off x="1325" y="843"/>
              <a:ext cx="34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>
                  <a:latin typeface="Times New Roman" pitchFamily="18" charset="0"/>
                </a:rPr>
                <a:t>Quellenmix	   zentrieren   weißen   entmischen</a:t>
              </a:r>
            </a:p>
          </p:txBody>
        </p:sp>
        <p:sp>
          <p:nvSpPr>
            <p:cNvPr id="42002" name="Rectangle 46"/>
            <p:cNvSpPr>
              <a:spLocks noChangeArrowheads="1"/>
            </p:cNvSpPr>
            <p:nvPr/>
          </p:nvSpPr>
          <p:spPr bwMode="auto">
            <a:xfrm>
              <a:off x="4158" y="1230"/>
              <a:ext cx="37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2003" name="Rectangle 47"/>
            <p:cNvSpPr>
              <a:spLocks noChangeArrowheads="1"/>
            </p:cNvSpPr>
            <p:nvPr/>
          </p:nvSpPr>
          <p:spPr bwMode="auto">
            <a:xfrm>
              <a:off x="2715" y="1749"/>
              <a:ext cx="4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á</a:t>
              </a:r>
              <a:r>
                <a:rPr lang="de-DE" sz="1800" b="1">
                  <a:latin typeface="Times New Roman" pitchFamily="18" charset="0"/>
                </a:rPr>
                <a:t>x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ñ=0</a:t>
              </a:r>
            </a:p>
          </p:txBody>
        </p:sp>
        <p:sp>
          <p:nvSpPr>
            <p:cNvPr id="42004" name="Rectangle 48"/>
            <p:cNvSpPr>
              <a:spLocks noChangeArrowheads="1"/>
            </p:cNvSpPr>
            <p:nvPr/>
          </p:nvSpPr>
          <p:spPr bwMode="auto">
            <a:xfrm>
              <a:off x="3339" y="1749"/>
              <a:ext cx="7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de-DE" sz="1800" b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-á</a:t>
              </a:r>
              <a:r>
                <a:rPr lang="de-DE" sz="1800" b="1">
                  <a:latin typeface="Times New Roman" pitchFamily="18" charset="0"/>
                </a:rPr>
                <a:t>x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ñ)</a:t>
              </a:r>
              <a:r>
                <a:rPr lang="de-DE" sz="1800" baseline="3000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=1</a:t>
              </a:r>
            </a:p>
          </p:txBody>
        </p:sp>
      </p:grpSp>
    </p:spTree>
  </p:cSld>
  <p:clrMapOvr>
    <a:masterClrMapping/>
  </p:clrMapOvr>
  <p:transition spd="med">
    <p:pull dir="ru"/>
    <p:sndAc>
      <p:stSnd>
        <p:snd r:embed="rId2" name="Diaprojekto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3556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C1DD758D-B175-4FB9-9954-EC11E1D5E764}" type="slidenum">
              <a:rPr lang="de-DE" sz="1000" smtClean="0"/>
              <a:pPr/>
              <a:t>44</a:t>
            </a:fld>
            <a:r>
              <a:rPr lang="de-DE" sz="1000" smtClean="0"/>
              <a:t> -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9300" y="1371600"/>
            <a:ext cx="8394700" cy="2135188"/>
          </a:xfrm>
          <a:noFill/>
        </p:spPr>
        <p:txBody>
          <a:bodyPr lIns="92075" tIns="46038" rIns="92075" bIns="46038"/>
          <a:lstStyle/>
          <a:p>
            <a:pPr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mtClean="0"/>
              <a:t>Ziel: </a:t>
            </a:r>
            <a:r>
              <a:rPr lang="de-DE" smtClean="0">
                <a:solidFill>
                  <a:srgbClr val="CC0000"/>
                </a:solidFill>
              </a:rPr>
              <a:t>extremale Kurtosis</a:t>
            </a:r>
            <a:r>
              <a:rPr lang="de-DE" sz="1600" smtClean="0"/>
              <a:t>  		</a:t>
            </a:r>
            <a:r>
              <a:rPr lang="de-DE" sz="1800" smtClean="0">
                <a:solidFill>
                  <a:schemeClr val="bg2"/>
                </a:solidFill>
              </a:rPr>
              <a:t>(Delfosse, Loubaton 1995)</a:t>
            </a:r>
          </a:p>
          <a:p>
            <a:pPr algn="just">
              <a:lnSpc>
                <a:spcPct val="160000"/>
              </a:lnSpc>
              <a:spcAft>
                <a:spcPct val="0"/>
              </a:spcAft>
              <a:buFontTx/>
              <a:buNone/>
            </a:pPr>
            <a:r>
              <a:rPr lang="de-DE" sz="1600" i="1" smtClean="0">
                <a:latin typeface="TIMES" charset="0"/>
              </a:rPr>
              <a:t>	</a:t>
            </a:r>
            <a:r>
              <a:rPr lang="de-DE" sz="2000" smtClean="0">
                <a:latin typeface="TIMES" charset="0"/>
              </a:rPr>
              <a:t>Extrema</a:t>
            </a:r>
            <a:r>
              <a:rPr lang="de-DE" sz="2000" i="1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bei s</a:t>
            </a:r>
            <a:r>
              <a:rPr lang="de-DE" sz="2000" b="0" baseline="-25000" smtClean="0">
                <a:latin typeface="TIMES" charset="0"/>
              </a:rPr>
              <a:t>j </a:t>
            </a:r>
            <a:r>
              <a:rPr lang="de-DE" sz="2000" b="0" smtClean="0">
                <a:latin typeface="TIMES" charset="0"/>
              </a:rPr>
              <a:t>= </a:t>
            </a:r>
            <a:r>
              <a:rPr lang="de-DE" sz="2000" smtClean="0">
                <a:latin typeface="TIMES" charset="0"/>
              </a:rPr>
              <a:t>unabh</a:t>
            </a:r>
            <a:r>
              <a:rPr lang="de-DE" sz="2000" b="0" smtClean="0">
                <a:latin typeface="TIMES" charset="0"/>
              </a:rPr>
              <a:t>. Komp, und  z</a:t>
            </a:r>
            <a:r>
              <a:rPr lang="de-DE" sz="2000" b="0" baseline="-25000" smtClean="0">
                <a:latin typeface="TIMES" charset="0"/>
              </a:rPr>
              <a:t>j </a:t>
            </a:r>
            <a:r>
              <a:rPr lang="de-DE" sz="2000" b="0" smtClean="0">
                <a:latin typeface="TIMES" charset="0"/>
              </a:rPr>
              <a:t>= +/-1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2000" smtClean="0">
                <a:latin typeface="TIMES" charset="0"/>
              </a:rPr>
              <a:t>     </a:t>
            </a:r>
            <a:r>
              <a:rPr lang="de-DE" sz="2000" b="0" smtClean="0">
                <a:latin typeface="TIMES" charset="0"/>
              </a:rPr>
              <a:t>kurt (y)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=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kurt (</a:t>
            </a:r>
            <a:r>
              <a:rPr lang="de-DE" sz="2000" smtClean="0">
                <a:latin typeface="TIMES" charset="0"/>
              </a:rPr>
              <a:t>w</a:t>
            </a:r>
            <a:r>
              <a:rPr lang="de-DE" sz="2000" baseline="30000" smtClean="0">
                <a:latin typeface="TIMES" charset="0"/>
              </a:rPr>
              <a:t>T</a:t>
            </a:r>
            <a:r>
              <a:rPr lang="de-DE" sz="2000" smtClean="0">
                <a:latin typeface="TIMES" charset="0"/>
              </a:rPr>
              <a:t>v</a:t>
            </a:r>
            <a:r>
              <a:rPr lang="de-DE" sz="2000" b="0" smtClean="0">
                <a:latin typeface="TIMES" charset="0"/>
              </a:rPr>
              <a:t>) =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kurt(</a:t>
            </a:r>
            <a:r>
              <a:rPr lang="de-DE" sz="2000" smtClean="0">
                <a:latin typeface="TIMES" charset="0"/>
              </a:rPr>
              <a:t>w</a:t>
            </a:r>
            <a:r>
              <a:rPr lang="de-DE" sz="2000" baseline="30000" smtClean="0">
                <a:latin typeface="TIMES" charset="0"/>
              </a:rPr>
              <a:t>T</a:t>
            </a:r>
            <a:r>
              <a:rPr lang="de-DE" sz="2000" smtClean="0">
                <a:latin typeface="TIMES" charset="0"/>
              </a:rPr>
              <a:t>Ms</a:t>
            </a:r>
            <a:r>
              <a:rPr lang="de-DE" sz="2000" b="0" smtClean="0">
                <a:latin typeface="TIMES" charset="0"/>
              </a:rPr>
              <a:t>) =</a:t>
            </a:r>
            <a:r>
              <a:rPr lang="de-DE" sz="2000" smtClean="0">
                <a:latin typeface="TIMES" charset="0"/>
              </a:rPr>
              <a:t> </a:t>
            </a:r>
            <a:r>
              <a:rPr lang="de-DE" sz="2000" b="0" smtClean="0">
                <a:latin typeface="TIMES" charset="0"/>
              </a:rPr>
              <a:t>kurt (</a:t>
            </a:r>
            <a:r>
              <a:rPr lang="de-DE" sz="2000" smtClean="0">
                <a:latin typeface="TIMES" charset="0"/>
              </a:rPr>
              <a:t>z</a:t>
            </a:r>
            <a:r>
              <a:rPr lang="de-DE" sz="2000" baseline="30000" smtClean="0">
                <a:latin typeface="TIMES" charset="0"/>
              </a:rPr>
              <a:t>T</a:t>
            </a:r>
            <a:r>
              <a:rPr lang="de-DE" sz="2000" smtClean="0">
                <a:latin typeface="TIMES" charset="0"/>
              </a:rPr>
              <a:t>s</a:t>
            </a:r>
            <a:r>
              <a:rPr lang="de-DE" sz="2000" b="0" smtClean="0">
                <a:latin typeface="TIMES" charset="0"/>
              </a:rPr>
              <a:t>) </a:t>
            </a:r>
            <a:r>
              <a:rPr lang="de-DE" sz="2000" smtClean="0">
                <a:solidFill>
                  <a:srgbClr val="CC0000"/>
                </a:solidFill>
                <a:latin typeface="TIMES" charset="0"/>
              </a:rPr>
              <a:t>=</a:t>
            </a:r>
            <a:r>
              <a:rPr lang="de-DE" sz="1600" smtClean="0">
                <a:latin typeface="TIMES" charset="0"/>
              </a:rPr>
              <a:t>                               </a:t>
            </a:r>
          </a:p>
          <a:p>
            <a:pPr algn="just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1600" smtClean="0">
                <a:latin typeface="TIMES" charset="0"/>
              </a:rPr>
              <a:t>	</a:t>
            </a:r>
            <a:r>
              <a:rPr lang="de-DE" smtClean="0">
                <a:latin typeface="Tahoma" pitchFamily="34" charset="0"/>
              </a:rPr>
              <a:t>			</a:t>
            </a:r>
            <a:endParaRPr lang="de-DE" sz="2800" smtClean="0">
              <a:solidFill>
                <a:schemeClr val="bg2"/>
              </a:solidFill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– Algorithmen 2</a:t>
            </a:r>
          </a:p>
        </p:txBody>
      </p:sp>
      <p:graphicFrame>
        <p:nvGraphicFramePr>
          <p:cNvPr id="23554" name="Object 4"/>
          <p:cNvGraphicFramePr>
            <a:graphicFrameLocks/>
          </p:cNvGraphicFramePr>
          <p:nvPr/>
        </p:nvGraphicFramePr>
        <p:xfrm>
          <a:off x="6573838" y="2138363"/>
          <a:ext cx="1320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" name="Formel" r:id="rId3" imgW="736560" imgH="456840" progId="Equation.2">
                  <p:embed/>
                </p:oleObj>
              </mc:Choice>
              <mc:Fallback>
                <p:oleObj name="Formel" r:id="rId3" imgW="736560" imgH="45684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138363"/>
                        <a:ext cx="13208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9" name="Group 5"/>
          <p:cNvGrpSpPr>
            <a:grpSpLocks/>
          </p:cNvGrpSpPr>
          <p:nvPr/>
        </p:nvGrpSpPr>
        <p:grpSpPr bwMode="auto">
          <a:xfrm>
            <a:off x="1204913" y="3217863"/>
            <a:ext cx="6862762" cy="2163762"/>
            <a:chOff x="774" y="1787"/>
            <a:chExt cx="4021" cy="994"/>
          </a:xfrm>
        </p:grpSpPr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1169" y="2057"/>
              <a:ext cx="2004" cy="4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3562" name="Group 7"/>
            <p:cNvGrpSpPr>
              <a:grpSpLocks/>
            </p:cNvGrpSpPr>
            <p:nvPr/>
          </p:nvGrpSpPr>
          <p:grpSpPr bwMode="auto">
            <a:xfrm>
              <a:off x="945" y="2108"/>
              <a:ext cx="215" cy="322"/>
              <a:chOff x="1257" y="1277"/>
              <a:chExt cx="215" cy="363"/>
            </a:xfrm>
          </p:grpSpPr>
          <p:grpSp>
            <p:nvGrpSpPr>
              <p:cNvPr id="23590" name="Group 8"/>
              <p:cNvGrpSpPr>
                <a:grpSpLocks/>
              </p:cNvGrpSpPr>
              <p:nvPr/>
            </p:nvGrpSpPr>
            <p:grpSpPr bwMode="auto">
              <a:xfrm>
                <a:off x="1260" y="1277"/>
                <a:ext cx="212" cy="21"/>
                <a:chOff x="1260" y="1277"/>
                <a:chExt cx="212" cy="21"/>
              </a:xfrm>
            </p:grpSpPr>
            <p:sp>
              <p:nvSpPr>
                <p:cNvPr id="23598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290" y="1287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99" name="Oval 10"/>
                <p:cNvSpPr>
                  <a:spLocks noChangeArrowheads="1"/>
                </p:cNvSpPr>
                <p:nvPr/>
              </p:nvSpPr>
              <p:spPr bwMode="auto">
                <a:xfrm>
                  <a:off x="1260" y="1277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591" name="Group 11"/>
              <p:cNvGrpSpPr>
                <a:grpSpLocks/>
              </p:cNvGrpSpPr>
              <p:nvPr/>
            </p:nvGrpSpPr>
            <p:grpSpPr bwMode="auto">
              <a:xfrm>
                <a:off x="1257" y="1366"/>
                <a:ext cx="212" cy="21"/>
                <a:chOff x="1257" y="1366"/>
                <a:chExt cx="212" cy="21"/>
              </a:xfrm>
            </p:grpSpPr>
            <p:sp>
              <p:nvSpPr>
                <p:cNvPr id="2359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287" y="1376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97" name="Oval 13"/>
                <p:cNvSpPr>
                  <a:spLocks noChangeArrowheads="1"/>
                </p:cNvSpPr>
                <p:nvPr/>
              </p:nvSpPr>
              <p:spPr bwMode="auto">
                <a:xfrm>
                  <a:off x="1257" y="1366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3592" name="Group 14"/>
              <p:cNvGrpSpPr>
                <a:grpSpLocks/>
              </p:cNvGrpSpPr>
              <p:nvPr/>
            </p:nvGrpSpPr>
            <p:grpSpPr bwMode="auto">
              <a:xfrm>
                <a:off x="1260" y="1619"/>
                <a:ext cx="212" cy="21"/>
                <a:chOff x="1260" y="1619"/>
                <a:chExt cx="212" cy="21"/>
              </a:xfrm>
            </p:grpSpPr>
            <p:sp>
              <p:nvSpPr>
                <p:cNvPr id="2359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290" y="1629"/>
                  <a:ext cx="18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3595" name="Oval 16"/>
                <p:cNvSpPr>
                  <a:spLocks noChangeArrowheads="1"/>
                </p:cNvSpPr>
                <p:nvPr/>
              </p:nvSpPr>
              <p:spPr bwMode="auto">
                <a:xfrm>
                  <a:off x="1260" y="1619"/>
                  <a:ext cx="23" cy="2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23593" name="Rectangle 17"/>
              <p:cNvSpPr>
                <a:spLocks noChangeArrowheads="1"/>
              </p:cNvSpPr>
              <p:nvPr/>
            </p:nvSpPr>
            <p:spPr bwMode="auto">
              <a:xfrm>
                <a:off x="1264" y="1364"/>
                <a:ext cx="128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sp>
          <p:nvSpPr>
            <p:cNvPr id="23563" name="Rectangle 18"/>
            <p:cNvSpPr>
              <a:spLocks noChangeArrowheads="1"/>
            </p:cNvSpPr>
            <p:nvPr/>
          </p:nvSpPr>
          <p:spPr bwMode="auto">
            <a:xfrm>
              <a:off x="1951" y="2099"/>
              <a:ext cx="333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3564" name="Rectangle 19"/>
            <p:cNvSpPr>
              <a:spLocks noChangeArrowheads="1"/>
            </p:cNvSpPr>
            <p:nvPr/>
          </p:nvSpPr>
          <p:spPr bwMode="auto">
            <a:xfrm>
              <a:off x="774" y="1944"/>
              <a:ext cx="205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</a:t>
              </a:r>
            </a:p>
            <a:p>
              <a:pPr>
                <a:lnSpc>
                  <a:spcPct val="7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s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3565" name="Rectangle 20"/>
            <p:cNvSpPr>
              <a:spLocks noChangeArrowheads="1"/>
            </p:cNvSpPr>
            <p:nvPr/>
          </p:nvSpPr>
          <p:spPr bwMode="auto">
            <a:xfrm>
              <a:off x="3298" y="2003"/>
              <a:ext cx="285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v</a:t>
              </a:r>
              <a:r>
                <a:rPr lang="de-DE" sz="1800" baseline="-25000">
                  <a:latin typeface="Times New Roman" pitchFamily="18" charset="0"/>
                </a:rPr>
                <a:t>1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v</a:t>
              </a:r>
              <a:r>
                <a:rPr lang="de-DE" sz="1800" baseline="-25000">
                  <a:latin typeface="Times New Roman" pitchFamily="18" charset="0"/>
                </a:rPr>
                <a:t>2</a:t>
              </a:r>
            </a:p>
            <a:p>
              <a:pPr>
                <a:lnSpc>
                  <a:spcPct val="60000"/>
                </a:lnSpc>
                <a:spcBef>
                  <a:spcPct val="0"/>
                </a:spcBef>
              </a:pPr>
              <a:endParaRPr lang="de-DE" sz="1800" baseline="-25000">
                <a:latin typeface="Times New Roman" pitchFamily="18" charset="0"/>
              </a:endParaRPr>
            </a:p>
            <a:p>
              <a:pPr>
                <a:lnSpc>
                  <a:spcPct val="80000"/>
                </a:lnSpc>
                <a:spcBef>
                  <a:spcPct val="0"/>
                </a:spcBef>
              </a:pPr>
              <a:r>
                <a:rPr lang="de-DE" sz="1800">
                  <a:latin typeface="Times New Roman" pitchFamily="18" charset="0"/>
                </a:rPr>
                <a:t> v</a:t>
              </a:r>
              <a:r>
                <a:rPr lang="de-DE" sz="1800" baseline="-25000">
                  <a:latin typeface="Times New Roman" pitchFamily="18" charset="0"/>
                </a:rPr>
                <a:t>n</a:t>
              </a:r>
            </a:p>
          </p:txBody>
        </p:sp>
        <p:grpSp>
          <p:nvGrpSpPr>
            <p:cNvPr id="23566" name="Group 21"/>
            <p:cNvGrpSpPr>
              <a:grpSpLocks/>
            </p:cNvGrpSpPr>
            <p:nvPr/>
          </p:nvGrpSpPr>
          <p:grpSpPr bwMode="auto">
            <a:xfrm>
              <a:off x="4331" y="1959"/>
              <a:ext cx="464" cy="441"/>
              <a:chOff x="4651" y="1109"/>
              <a:chExt cx="464" cy="499"/>
            </a:xfrm>
          </p:grpSpPr>
          <p:grpSp>
            <p:nvGrpSpPr>
              <p:cNvPr id="23578" name="Group 22"/>
              <p:cNvGrpSpPr>
                <a:grpSpLocks/>
              </p:cNvGrpSpPr>
              <p:nvPr/>
            </p:nvGrpSpPr>
            <p:grpSpPr bwMode="auto">
              <a:xfrm>
                <a:off x="4651" y="1245"/>
                <a:ext cx="215" cy="363"/>
                <a:chOff x="4651" y="1245"/>
                <a:chExt cx="215" cy="363"/>
              </a:xfrm>
            </p:grpSpPr>
            <p:grpSp>
              <p:nvGrpSpPr>
                <p:cNvPr id="23580" name="Group 23"/>
                <p:cNvGrpSpPr>
                  <a:grpSpLocks/>
                </p:cNvGrpSpPr>
                <p:nvPr/>
              </p:nvGrpSpPr>
              <p:grpSpPr bwMode="auto">
                <a:xfrm>
                  <a:off x="4651" y="1245"/>
                  <a:ext cx="212" cy="21"/>
                  <a:chOff x="4651" y="1245"/>
                  <a:chExt cx="212" cy="21"/>
                </a:xfrm>
              </p:grpSpPr>
              <p:sp>
                <p:nvSpPr>
                  <p:cNvPr id="2358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255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89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245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81" name="Group 26"/>
                <p:cNvGrpSpPr>
                  <a:grpSpLocks/>
                </p:cNvGrpSpPr>
                <p:nvPr/>
              </p:nvGrpSpPr>
              <p:grpSpPr bwMode="auto">
                <a:xfrm>
                  <a:off x="4654" y="1334"/>
                  <a:ext cx="212" cy="21"/>
                  <a:chOff x="4654" y="1334"/>
                  <a:chExt cx="212" cy="21"/>
                </a:xfrm>
              </p:grpSpPr>
              <p:sp>
                <p:nvSpPr>
                  <p:cNvPr id="235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344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87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843" y="1334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3582" name="Group 29"/>
                <p:cNvGrpSpPr>
                  <a:grpSpLocks/>
                </p:cNvGrpSpPr>
                <p:nvPr/>
              </p:nvGrpSpPr>
              <p:grpSpPr bwMode="auto">
                <a:xfrm>
                  <a:off x="4651" y="1587"/>
                  <a:ext cx="212" cy="21"/>
                  <a:chOff x="4651" y="1587"/>
                  <a:chExt cx="212" cy="21"/>
                </a:xfrm>
              </p:grpSpPr>
              <p:sp>
                <p:nvSpPr>
                  <p:cNvPr id="235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597"/>
                    <a:ext cx="18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358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840" y="1587"/>
                    <a:ext cx="23" cy="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3583" name="Rectangle 32"/>
                <p:cNvSpPr>
                  <a:spLocks noChangeArrowheads="1"/>
                </p:cNvSpPr>
                <p:nvPr/>
              </p:nvSpPr>
              <p:spPr bwMode="auto">
                <a:xfrm flipH="1">
                  <a:off x="4731" y="1333"/>
                  <a:ext cx="131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  <a:p>
                  <a:pPr>
                    <a:spcBef>
                      <a:spcPct val="0"/>
                    </a:spcBef>
                    <a:buFontTx/>
                    <a:buChar char="•"/>
                  </a:pPr>
                  <a:endParaRPr lang="de-DE" sz="9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3579" name="Rectangle 33"/>
              <p:cNvSpPr>
                <a:spLocks noChangeArrowheads="1"/>
              </p:cNvSpPr>
              <p:nvPr/>
            </p:nvSpPr>
            <p:spPr bwMode="auto">
              <a:xfrm>
                <a:off x="4895" y="1109"/>
                <a:ext cx="220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1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2</a:t>
                </a:r>
              </a:p>
              <a:p>
                <a:pPr>
                  <a:lnSpc>
                    <a:spcPct val="5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 </a:t>
                </a:r>
              </a:p>
              <a:p>
                <a:pPr>
                  <a:lnSpc>
                    <a:spcPct val="80000"/>
                  </a:lnSpc>
                  <a:spcBef>
                    <a:spcPct val="0"/>
                  </a:spcBef>
                </a:pPr>
                <a:r>
                  <a:rPr lang="de-DE" sz="1800">
                    <a:latin typeface="Times New Roman" pitchFamily="18" charset="0"/>
                  </a:rPr>
                  <a:t>y</a:t>
                </a:r>
                <a:r>
                  <a:rPr lang="de-DE" sz="1800" baseline="-25000">
                    <a:latin typeface="Times New Roman" pitchFamily="18" charset="0"/>
                  </a:rPr>
                  <a:t>n</a:t>
                </a:r>
              </a:p>
            </p:txBody>
          </p:sp>
        </p:grpSp>
        <p:grpSp>
          <p:nvGrpSpPr>
            <p:cNvPr id="23567" name="Group 34"/>
            <p:cNvGrpSpPr>
              <a:grpSpLocks/>
            </p:cNvGrpSpPr>
            <p:nvPr/>
          </p:nvGrpSpPr>
          <p:grpSpPr bwMode="auto">
            <a:xfrm>
              <a:off x="3173" y="2111"/>
              <a:ext cx="517" cy="303"/>
              <a:chOff x="2133" y="1281"/>
              <a:chExt cx="517" cy="342"/>
            </a:xfrm>
          </p:grpSpPr>
          <p:sp>
            <p:nvSpPr>
              <p:cNvPr id="23574" name="Line 35"/>
              <p:cNvSpPr>
                <a:spLocks noChangeShapeType="1"/>
              </p:cNvSpPr>
              <p:nvPr/>
            </p:nvSpPr>
            <p:spPr bwMode="auto">
              <a:xfrm>
                <a:off x="2133" y="1281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5" name="Line 36"/>
              <p:cNvSpPr>
                <a:spLocks noChangeShapeType="1"/>
              </p:cNvSpPr>
              <p:nvPr/>
            </p:nvSpPr>
            <p:spPr bwMode="auto">
              <a:xfrm>
                <a:off x="2141" y="1370"/>
                <a:ext cx="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6" name="Line 37"/>
              <p:cNvSpPr>
                <a:spLocks noChangeShapeType="1"/>
              </p:cNvSpPr>
              <p:nvPr/>
            </p:nvSpPr>
            <p:spPr bwMode="auto">
              <a:xfrm>
                <a:off x="2133" y="1623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77" name="Rectangle 38"/>
              <p:cNvSpPr>
                <a:spLocks noChangeArrowheads="1"/>
              </p:cNvSpPr>
              <p:nvPr/>
            </p:nvSpPr>
            <p:spPr bwMode="auto">
              <a:xfrm flipH="1">
                <a:off x="2471" y="1356"/>
                <a:ext cx="129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endParaRPr lang="de-DE" sz="800">
                  <a:latin typeface="Times New Roman" pitchFamily="18" charset="0"/>
                </a:endParaRPr>
              </a:p>
            </p:txBody>
          </p:sp>
        </p:grpSp>
        <p:sp>
          <p:nvSpPr>
            <p:cNvPr id="23568" name="Rectangle 39"/>
            <p:cNvSpPr>
              <a:spLocks noChangeArrowheads="1"/>
            </p:cNvSpPr>
            <p:nvPr/>
          </p:nvSpPr>
          <p:spPr bwMode="auto">
            <a:xfrm>
              <a:off x="3697" y="2043"/>
              <a:ext cx="636" cy="430"/>
            </a:xfrm>
            <a:prstGeom prst="rect">
              <a:avLst/>
            </a:prstGeom>
            <a:solidFill>
              <a:srgbClr val="FF9900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69" name="Rectangle 40"/>
            <p:cNvSpPr>
              <a:spLocks noChangeArrowheads="1"/>
            </p:cNvSpPr>
            <p:nvPr/>
          </p:nvSpPr>
          <p:spPr bwMode="auto">
            <a:xfrm>
              <a:off x="965" y="1787"/>
              <a:ext cx="348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de-DE">
                  <a:latin typeface="Times New Roman" pitchFamily="18" charset="0"/>
                </a:rPr>
                <a:t>  Quellenmix   </a:t>
              </a:r>
              <a:r>
                <a:rPr lang="de-DE" i="1">
                  <a:latin typeface="Times New Roman" pitchFamily="18" charset="0"/>
                </a:rPr>
                <a:t>zentrieren</a:t>
              </a:r>
              <a:r>
                <a:rPr lang="de-DE">
                  <a:latin typeface="Times New Roman" pitchFamily="18" charset="0"/>
                </a:rPr>
                <a:t>   weißen   	           entmischen</a:t>
              </a:r>
            </a:p>
          </p:txBody>
        </p:sp>
        <p:sp>
          <p:nvSpPr>
            <p:cNvPr id="23570" name="Rectangle 41"/>
            <p:cNvSpPr>
              <a:spLocks noChangeArrowheads="1"/>
            </p:cNvSpPr>
            <p:nvPr/>
          </p:nvSpPr>
          <p:spPr bwMode="auto">
            <a:xfrm>
              <a:off x="3859" y="2110"/>
              <a:ext cx="34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de-DE" sz="3200" b="1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3571" name="Rectangle 42"/>
            <p:cNvSpPr>
              <a:spLocks noChangeArrowheads="1"/>
            </p:cNvSpPr>
            <p:nvPr/>
          </p:nvSpPr>
          <p:spPr bwMode="auto">
            <a:xfrm>
              <a:off x="3771" y="2613"/>
              <a:ext cx="42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á</a:t>
              </a:r>
              <a:r>
                <a:rPr lang="de-DE" sz="1800" b="1">
                  <a:latin typeface="Times New Roman" pitchFamily="18" charset="0"/>
                </a:rPr>
                <a:t>v</a:t>
              </a:r>
              <a:r>
                <a:rPr lang="de-DE" sz="1800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ñ=0</a:t>
              </a:r>
            </a:p>
          </p:txBody>
        </p:sp>
        <p:sp>
          <p:nvSpPr>
            <p:cNvPr id="23572" name="Rectangle 43"/>
            <p:cNvSpPr>
              <a:spLocks noChangeArrowheads="1"/>
            </p:cNvSpPr>
            <p:nvPr/>
          </p:nvSpPr>
          <p:spPr bwMode="auto">
            <a:xfrm>
              <a:off x="3051" y="2613"/>
              <a:ext cx="72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639763" indent="-639763" algn="l">
                <a:spcBef>
                  <a:spcPct val="0"/>
                </a:spcBef>
              </a:pPr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de-DE" sz="1800" b="1">
                  <a:solidFill>
                    <a:srgbClr val="000000"/>
                  </a:solidFill>
                  <a:latin typeface="Times New Roman" pitchFamily="18" charset="0"/>
                </a:rPr>
                <a:t>v</a:t>
              </a:r>
              <a:r>
                <a:rPr lang="de-DE" sz="1800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-á</a:t>
              </a:r>
              <a:r>
                <a:rPr lang="de-DE" sz="1800" b="1">
                  <a:latin typeface="Times New Roman" pitchFamily="18" charset="0"/>
                </a:rPr>
                <a:t>v</a:t>
              </a:r>
              <a:r>
                <a:rPr lang="de-DE" sz="1800" baseline="-250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ñ)</a:t>
              </a:r>
              <a:r>
                <a:rPr lang="de-DE" sz="1800" baseline="30000">
                  <a:solidFill>
                    <a:srgbClr val="000000"/>
                  </a:solidFill>
                  <a:latin typeface="Symbol" pitchFamily="18" charset="2"/>
                </a:rPr>
                <a:t>2</a:t>
              </a:r>
              <a:r>
                <a:rPr lang="de-DE" sz="1800">
                  <a:solidFill>
                    <a:srgbClr val="000000"/>
                  </a:solidFill>
                  <a:latin typeface="Symbol" pitchFamily="18" charset="2"/>
                </a:rPr>
                <a:t>=1</a:t>
              </a:r>
            </a:p>
          </p:txBody>
        </p:sp>
        <p:sp>
          <p:nvSpPr>
            <p:cNvPr id="23573" name="Rectangle 44"/>
            <p:cNvSpPr>
              <a:spLocks noChangeArrowheads="1"/>
            </p:cNvSpPr>
            <p:nvPr/>
          </p:nvSpPr>
          <p:spPr bwMode="auto">
            <a:xfrm>
              <a:off x="1128" y="2008"/>
              <a:ext cx="3256" cy="528"/>
            </a:xfrm>
            <a:prstGeom prst="rect">
              <a:avLst/>
            </a:prstGeom>
            <a:noFill/>
            <a:ln w="476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3560" name="Rectangle 45"/>
          <p:cNvSpPr>
            <a:spLocks noChangeArrowheads="1"/>
          </p:cNvSpPr>
          <p:nvPr/>
        </p:nvSpPr>
        <p:spPr bwMode="auto">
          <a:xfrm>
            <a:off x="2489200" y="5029200"/>
            <a:ext cx="1739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3200" b="1">
                <a:solidFill>
                  <a:schemeClr val="bg2"/>
                </a:solidFill>
              </a:rPr>
              <a:t>Matrix 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301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1289C1F6-BD75-4117-AE7D-0DFB60A3C95D}" type="slidenum">
              <a:rPr lang="de-DE" sz="1000" smtClean="0"/>
              <a:pPr/>
              <a:t>45</a:t>
            </a:fld>
            <a:r>
              <a:rPr lang="de-DE" sz="1000" smtClean="0"/>
              <a:t> -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– Algorithmen 2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673100" y="4610100"/>
            <a:ext cx="81692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algn="l">
              <a:lnSpc>
                <a:spcPct val="130000"/>
              </a:lnSpc>
              <a:buFontTx/>
              <a:buBlip>
                <a:blip r:embed="rId2"/>
              </a:buBlip>
            </a:pPr>
            <a:r>
              <a:rPr lang="de-DE" sz="2400" b="1"/>
              <a:t>Lernalgorithmus</a:t>
            </a:r>
            <a:r>
              <a:rPr lang="de-DE" b="1">
                <a:latin typeface="TIMES" charset="0"/>
              </a:rPr>
              <a:t> </a:t>
            </a:r>
            <a:r>
              <a:rPr lang="de-DE">
                <a:latin typeface="TIMES" charset="0"/>
              </a:rPr>
              <a:t>für einzelnes Neuron    </a:t>
            </a:r>
            <a:r>
              <a:rPr lang="de-DE">
                <a:solidFill>
                  <a:schemeClr val="bg2"/>
                </a:solidFill>
                <a:latin typeface="TIMES" charset="0"/>
              </a:rPr>
              <a:t>(Hyvarinen, Oja 1996)</a:t>
            </a:r>
          </a:p>
          <a:p>
            <a:pPr marL="266700" indent="-266700" algn="l">
              <a:lnSpc>
                <a:spcPct val="90000"/>
              </a:lnSpc>
            </a:pPr>
            <a:r>
              <a:rPr lang="de-DE" sz="2800" i="1">
                <a:latin typeface="TIMES" charset="0"/>
              </a:rPr>
              <a:t>		</a:t>
            </a:r>
            <a:r>
              <a:rPr lang="de-DE" sz="2800" b="1">
                <a:latin typeface="Times New Roman" pitchFamily="18" charset="0"/>
              </a:rPr>
              <a:t>w</a:t>
            </a:r>
            <a:r>
              <a:rPr lang="de-DE" sz="2400">
                <a:latin typeface="Times New Roman" pitchFamily="18" charset="0"/>
              </a:rPr>
              <a:t>(t+1)</a:t>
            </a:r>
            <a:r>
              <a:rPr lang="de-DE" sz="2800">
                <a:latin typeface="Times New Roman" pitchFamily="18" charset="0"/>
              </a:rPr>
              <a:t> = </a:t>
            </a:r>
            <a:r>
              <a:rPr lang="de-DE" sz="280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aseline="3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sz="280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de-DE" sz="28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1">
                <a:latin typeface="Tahoma" pitchFamily="34" charset="0"/>
                <a:cs typeface="Times New Roman" pitchFamily="18" charset="0"/>
              </a:rPr>
              <a:t>	     </a:t>
            </a:r>
            <a:r>
              <a:rPr lang="de-DE" b="1">
                <a:solidFill>
                  <a:srgbClr val="3366CC"/>
                </a:solidFill>
              </a:rPr>
              <a:t>Fixpunktalgorithmus</a:t>
            </a:r>
          </a:p>
          <a:p>
            <a:pPr marL="266700" indent="-266700" algn="l">
              <a:lnSpc>
                <a:spcPct val="50000"/>
              </a:lnSpc>
            </a:pPr>
            <a:r>
              <a:rPr lang="de-DE" b="1">
                <a:solidFill>
                  <a:srgbClr val="3366CC"/>
                </a:solidFill>
                <a:latin typeface="TIMES" charset="0"/>
              </a:rPr>
              <a:t>				</a:t>
            </a:r>
            <a:r>
              <a:rPr lang="de-DE">
                <a:latin typeface="TIMES" charset="0"/>
              </a:rPr>
              <a:t>mit |</a:t>
            </a:r>
            <a:r>
              <a:rPr lang="de-DE" b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>
                <a:latin typeface="TIMES" charset="0"/>
              </a:rPr>
              <a:t>| = 1</a:t>
            </a:r>
            <a:r>
              <a:rPr lang="de-DE" sz="2400">
                <a:latin typeface="TIMES" charset="0"/>
              </a:rPr>
              <a:t> 			</a:t>
            </a:r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22300" y="1206500"/>
            <a:ext cx="8204200" cy="3316288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sz="1800" smtClean="0"/>
              <a:t>  </a:t>
            </a:r>
            <a:r>
              <a:rPr lang="de-DE" smtClean="0"/>
              <a:t>Ziel: </a:t>
            </a:r>
            <a:r>
              <a:rPr lang="de-DE" smtClean="0">
                <a:solidFill>
                  <a:srgbClr val="CC0000"/>
                </a:solidFill>
              </a:rPr>
              <a:t>extremale Kurtosis</a:t>
            </a:r>
            <a:r>
              <a:rPr lang="de-DE" b="0" smtClean="0"/>
              <a:t> bei   y = </a:t>
            </a:r>
            <a:r>
              <a:rPr lang="de-DE" smtClean="0">
                <a:cs typeface="Times New Roman" pitchFamily="18" charset="0"/>
              </a:rPr>
              <a:t>w</a:t>
            </a:r>
            <a:r>
              <a:rPr lang="de-DE" b="0" baseline="30000" smtClean="0">
                <a:cs typeface="Times New Roman" pitchFamily="18" charset="0"/>
              </a:rPr>
              <a:t>T</a:t>
            </a:r>
            <a:r>
              <a:rPr lang="de-DE" smtClean="0">
                <a:cs typeface="Times New Roman" pitchFamily="18" charset="0"/>
              </a:rPr>
              <a:t>v</a:t>
            </a:r>
            <a:endParaRPr lang="de-DE" b="0" smtClean="0"/>
          </a:p>
          <a:p>
            <a:pPr marL="0" indent="0">
              <a:lnSpc>
                <a:spcPct val="170000"/>
              </a:lnSpc>
              <a:spcAft>
                <a:spcPct val="0"/>
              </a:spcAft>
              <a:buFontTx/>
              <a:buNone/>
            </a:pPr>
            <a:r>
              <a:rPr lang="de-DE" b="0" smtClean="0"/>
              <a:t>	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R(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) 	= 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b="0" smtClean="0">
                <a:latin typeface="Times New Roman" pitchFamily="18" charset="0"/>
              </a:rPr>
              <a:t>  = min</a:t>
            </a:r>
            <a:r>
              <a:rPr lang="de-DE" baseline="-25000" smtClean="0">
                <a:latin typeface="Times New Roman" pitchFamily="18" charset="0"/>
              </a:rPr>
              <a:t>w</a:t>
            </a:r>
          </a:p>
          <a:p>
            <a:pPr marL="0" indent="0">
              <a:lnSpc>
                <a:spcPct val="180000"/>
              </a:lnSpc>
              <a:spcAft>
                <a:spcPct val="0"/>
              </a:spcAft>
              <a:buFontTx/>
              <a:buNone/>
            </a:pPr>
            <a:r>
              <a:rPr lang="de-DE" b="0" smtClean="0">
                <a:latin typeface="Times New Roman" pitchFamily="18" charset="0"/>
              </a:rPr>
              <a:t>	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sz="2000" b="0" smtClean="0">
                <a:latin typeface="Times New Roman" pitchFamily="18" charset="0"/>
              </a:rPr>
              <a:t>(t+1)</a:t>
            </a:r>
            <a:r>
              <a:rPr lang="de-DE" b="0" smtClean="0">
                <a:latin typeface="Times New Roman" pitchFamily="18" charset="0"/>
              </a:rPr>
              <a:t> 	= 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sz="2000" b="0" smtClean="0">
                <a:latin typeface="Times New Roman" pitchFamily="18" charset="0"/>
              </a:rPr>
              <a:t>(t)</a:t>
            </a:r>
            <a:r>
              <a:rPr lang="de-DE" b="0" smtClean="0">
                <a:latin typeface="Times New Roman" pitchFamily="18" charset="0"/>
              </a:rPr>
              <a:t> + </a:t>
            </a:r>
            <a:r>
              <a:rPr lang="de-DE" b="0" smtClean="0">
                <a:latin typeface="Symbol" pitchFamily="18" charset="2"/>
              </a:rPr>
              <a:t>g</a:t>
            </a:r>
            <a:r>
              <a:rPr lang="de-DE" b="0" smtClean="0">
                <a:latin typeface="Times New Roman" pitchFamily="18" charset="0"/>
              </a:rPr>
              <a:t> grad R(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b="0" smtClean="0">
                <a:latin typeface="Times New Roman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b="0" smtClean="0">
                <a:latin typeface="Times New Roman" pitchFamily="18" charset="0"/>
              </a:rPr>
              <a:t>		= 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sz="2000" b="0" smtClean="0">
                <a:latin typeface="Times New Roman" pitchFamily="18" charset="0"/>
              </a:rPr>
              <a:t>(t)</a:t>
            </a:r>
            <a:r>
              <a:rPr lang="de-DE" b="0" smtClean="0">
                <a:latin typeface="Times New Roman" pitchFamily="18" charset="0"/>
              </a:rPr>
              <a:t> + </a:t>
            </a:r>
            <a:r>
              <a:rPr lang="de-DE" b="0" smtClean="0">
                <a:latin typeface="Symbol" pitchFamily="18" charset="2"/>
              </a:rPr>
              <a:t>g</a:t>
            </a:r>
            <a:r>
              <a:rPr lang="de-DE" b="0" smtClean="0">
                <a:latin typeface="Times New Roman" pitchFamily="18" charset="0"/>
              </a:rPr>
              <a:t> 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de-DE" sz="3200" b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|w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3200" b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b="0" smtClean="0"/>
              <a:t>           </a:t>
            </a:r>
          </a:p>
          <a:p>
            <a:pPr marL="0" indent="0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de-DE" b="0" smtClean="0"/>
              <a:t> Bei </a:t>
            </a:r>
            <a:r>
              <a:rPr lang="de-DE" b="0" smtClean="0">
                <a:latin typeface="Times New Roman" pitchFamily="18" charset="0"/>
              </a:rPr>
              <a:t>|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b="0" smtClean="0">
                <a:latin typeface="Times New Roman" pitchFamily="18" charset="0"/>
              </a:rPr>
              <a:t>| = 1</a:t>
            </a:r>
            <a:r>
              <a:rPr lang="de-DE" sz="2000" b="0" smtClean="0">
                <a:latin typeface="TIMES" charset="0"/>
              </a:rPr>
              <a:t> </a:t>
            </a:r>
            <a:r>
              <a:rPr lang="de-DE" sz="2000" b="0" smtClean="0">
                <a:latin typeface="Tahoma" pitchFamily="34" charset="0"/>
              </a:rPr>
              <a:t>ist die Richtung gegeben durch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de-DE" b="0" smtClean="0">
                <a:latin typeface="Tahoma" pitchFamily="34" charset="0"/>
              </a:rPr>
              <a:t>	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sz="2000" b="0" smtClean="0">
                <a:latin typeface="Times New Roman" pitchFamily="18" charset="0"/>
              </a:rPr>
              <a:t>(t+1)</a:t>
            </a:r>
            <a:r>
              <a:rPr lang="de-DE" b="0" smtClean="0">
                <a:latin typeface="Times New Roman" pitchFamily="18" charset="0"/>
              </a:rPr>
              <a:t> = </a:t>
            </a:r>
            <a:r>
              <a:rPr lang="de-DE" b="0" smtClean="0">
                <a:latin typeface="Symbol" pitchFamily="18" charset="2"/>
              </a:rPr>
              <a:t>a</a:t>
            </a:r>
            <a:r>
              <a:rPr lang="de-DE" sz="3200" b="0" smtClean="0">
                <a:latin typeface="Times New Roman" pitchFamily="18" charset="0"/>
              </a:rPr>
              <a:t>(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b="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b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b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e-DE" b="0" smtClean="0">
                <a:latin typeface="Symbol" pitchFamily="18" charset="2"/>
              </a:rPr>
              <a:t>b</a:t>
            </a:r>
            <a:r>
              <a:rPr lang="de-DE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3200" b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4580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977FABD-E97C-467A-B355-ACEC4CCFC387}" type="slidenum">
              <a:rPr lang="de-DE" sz="1000" smtClean="0"/>
              <a:pPr/>
              <a:t>46</a:t>
            </a:fld>
            <a:r>
              <a:rPr lang="de-DE" sz="1000" smtClean="0"/>
              <a:t> -</a:t>
            </a: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ICA – Algorithmen 2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30300"/>
            <a:ext cx="8178800" cy="3341688"/>
          </a:xfrm>
        </p:spPr>
        <p:txBody>
          <a:bodyPr/>
          <a:lstStyle/>
          <a:p>
            <a:pPr marL="292100" indent="-292100">
              <a:lnSpc>
                <a:spcPct val="120000"/>
              </a:lnSpc>
              <a:spcAft>
                <a:spcPct val="0"/>
              </a:spcAft>
            </a:pPr>
            <a:r>
              <a:rPr lang="de-DE" smtClean="0"/>
              <a:t> Sequentielle Extraktion aller Komponenten</a:t>
            </a:r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mtClean="0"/>
              <a:t>	</a:t>
            </a:r>
            <a:r>
              <a:rPr lang="de-DE" sz="2000" b="0" smtClean="0"/>
              <a:t>Gegeben: Trainingsmenge {</a:t>
            </a:r>
            <a:r>
              <a:rPr lang="de-DE" sz="2000" smtClean="0"/>
              <a:t>v</a:t>
            </a:r>
            <a:r>
              <a:rPr lang="de-DE" sz="2000" b="0" smtClean="0"/>
              <a:t>(0)} </a:t>
            </a:r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2800" smtClean="0">
                <a:latin typeface="Tahoma" pitchFamily="34" charset="0"/>
              </a:rPr>
              <a:t>		</a:t>
            </a:r>
            <a:r>
              <a:rPr lang="de-DE" sz="2800" smtClean="0">
                <a:latin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1</a:t>
            </a:r>
            <a:r>
              <a:rPr lang="de-DE" b="0" smtClean="0">
                <a:latin typeface="Times New Roman" pitchFamily="18" charset="0"/>
              </a:rPr>
              <a:t>(t+1)</a:t>
            </a:r>
            <a:r>
              <a:rPr lang="de-DE" sz="2800" b="0" smtClean="0">
                <a:latin typeface="Times New Roman" pitchFamily="18" charset="0"/>
              </a:rPr>
              <a:t> = </a:t>
            </a:r>
            <a:r>
              <a:rPr lang="de-DE" sz="2800" b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sz="2800" b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1</a:t>
            </a:r>
            <a:r>
              <a:rPr lang="de-DE" sz="2800" b="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="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sz="2800" b="0" smtClean="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de-DE" sz="2800" b="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1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de-DE" b="0" smtClean="0">
                <a:latin typeface="Times New Roman" pitchFamily="18" charset="0"/>
              </a:rPr>
              <a:t>mit |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1</a:t>
            </a:r>
            <a:r>
              <a:rPr lang="de-DE" b="0" smtClean="0">
                <a:latin typeface="Times New Roman" pitchFamily="18" charset="0"/>
              </a:rPr>
              <a:t>| = 1</a:t>
            </a:r>
            <a:r>
              <a:rPr lang="de-DE" b="0" smtClean="0">
                <a:latin typeface="TIMES" charset="0"/>
              </a:rPr>
              <a:t> </a:t>
            </a:r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b="0" smtClean="0">
                <a:latin typeface="TIMES" charset="0"/>
              </a:rPr>
              <a:t>	</a:t>
            </a:r>
            <a:r>
              <a:rPr lang="de-DE" sz="2000" b="0" smtClean="0">
                <a:latin typeface="TIMES" charset="0"/>
              </a:rPr>
              <a:t>Konvergenz zum 1. ICA-Vektor. </a:t>
            </a:r>
          </a:p>
          <a:p>
            <a:pPr marL="292100" indent="-29210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z="2000" b="0" smtClean="0">
                <a:latin typeface="TIMES" charset="0"/>
              </a:rPr>
              <a:t>	Dann neue Trainingsmenge durch </a:t>
            </a:r>
            <a:r>
              <a:rPr lang="de-DE" smtClean="0">
                <a:latin typeface="Times New Roman" pitchFamily="18" charset="0"/>
              </a:rPr>
              <a:t>v</a:t>
            </a:r>
            <a:r>
              <a:rPr lang="de-DE" b="0" smtClean="0">
                <a:latin typeface="Times New Roman" pitchFamily="18" charset="0"/>
              </a:rPr>
              <a:t>(1) = </a:t>
            </a:r>
            <a:r>
              <a:rPr lang="de-DE" smtClean="0">
                <a:latin typeface="Times New Roman" pitchFamily="18" charset="0"/>
              </a:rPr>
              <a:t>v</a:t>
            </a:r>
            <a:r>
              <a:rPr lang="de-DE" b="0" smtClean="0">
                <a:latin typeface="Times New Roman" pitchFamily="18" charset="0"/>
              </a:rPr>
              <a:t>(0) – 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b="0" baseline="-25000" smtClean="0">
                <a:latin typeface="Times New Roman" pitchFamily="18" charset="0"/>
              </a:rPr>
              <a:t>1</a:t>
            </a:r>
            <a:r>
              <a:rPr lang="de-DE" b="0" smtClean="0">
                <a:latin typeface="Times New Roman" pitchFamily="18" charset="0"/>
              </a:rPr>
              <a:t>y</a:t>
            </a:r>
            <a:r>
              <a:rPr lang="de-DE" b="0" baseline="-25000" smtClean="0">
                <a:latin typeface="Times New Roman" pitchFamily="18" charset="0"/>
              </a:rPr>
              <a:t>1</a:t>
            </a:r>
          </a:p>
          <a:p>
            <a:pPr marL="292100" indent="-292100">
              <a:lnSpc>
                <a:spcPct val="120000"/>
              </a:lnSpc>
              <a:spcAft>
                <a:spcPct val="0"/>
              </a:spcAft>
              <a:buFontTx/>
              <a:buNone/>
            </a:pPr>
            <a:r>
              <a:rPr lang="de-DE" sz="2800" smtClean="0">
                <a:latin typeface="Tahoma" pitchFamily="34" charset="0"/>
              </a:rPr>
              <a:t>		</a:t>
            </a:r>
            <a:r>
              <a:rPr lang="de-DE" sz="2800" smtClean="0">
                <a:latin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2</a:t>
            </a:r>
            <a:r>
              <a:rPr lang="de-DE" b="0" smtClean="0">
                <a:latin typeface="Times New Roman" pitchFamily="18" charset="0"/>
              </a:rPr>
              <a:t>(t+1)</a:t>
            </a:r>
            <a:r>
              <a:rPr lang="de-DE" sz="2800" b="0" smtClean="0">
                <a:latin typeface="Times New Roman" pitchFamily="18" charset="0"/>
              </a:rPr>
              <a:t> = </a:t>
            </a:r>
            <a:r>
              <a:rPr lang="de-DE" sz="2800" b="0" smtClean="0">
                <a:latin typeface="Symbol" pitchFamily="18" charset="2"/>
                <a:cs typeface="Times New Roman" pitchFamily="18" charset="0"/>
              </a:rPr>
              <a:t>á</a:t>
            </a:r>
            <a:r>
              <a:rPr lang="de-DE" sz="2800" b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2</a:t>
            </a:r>
            <a:r>
              <a:rPr lang="de-DE" sz="2800" b="0" baseline="30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sz="2800" b="0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sz="2800" b="0" smtClean="0">
                <a:latin typeface="Symbol" pitchFamily="18" charset="2"/>
                <a:cs typeface="Times New Roman" pitchFamily="18" charset="0"/>
              </a:rPr>
              <a:t>ñ</a:t>
            </a:r>
            <a:r>
              <a:rPr lang="de-DE" sz="2800" b="0" smtClean="0"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de-DE" sz="2800" b="0" baseline="30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2</a:t>
            </a: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de-DE" b="0" smtClean="0">
                <a:latin typeface="Times New Roman" pitchFamily="18" charset="0"/>
              </a:rPr>
              <a:t>mit |</a:t>
            </a:r>
            <a:r>
              <a:rPr lang="de-DE" smtClean="0">
                <a:latin typeface="Times New Roman" pitchFamily="18" charset="0"/>
              </a:rPr>
              <a:t>w</a:t>
            </a:r>
            <a:r>
              <a:rPr lang="de-DE" sz="2800" b="0" baseline="-25000" smtClean="0">
                <a:latin typeface="Times New Roman" pitchFamily="18" charset="0"/>
              </a:rPr>
              <a:t>2</a:t>
            </a:r>
            <a:r>
              <a:rPr lang="de-DE" b="0" smtClean="0">
                <a:latin typeface="Times New Roman" pitchFamily="18" charset="0"/>
              </a:rPr>
              <a:t>| = 1</a:t>
            </a:r>
            <a:r>
              <a:rPr lang="de-DE" b="0" smtClean="0">
                <a:latin typeface="TIMES" charset="0"/>
              </a:rPr>
              <a:t> </a:t>
            </a:r>
          </a:p>
          <a:p>
            <a:pPr marL="292100" indent="-292100">
              <a:lnSpc>
                <a:spcPct val="110000"/>
              </a:lnSpc>
              <a:spcAft>
                <a:spcPct val="0"/>
              </a:spcAft>
              <a:buFontTx/>
              <a:buNone/>
            </a:pPr>
            <a:r>
              <a:rPr lang="de-DE" b="0" smtClean="0">
                <a:latin typeface="TIMES" charset="0"/>
              </a:rPr>
              <a:t>	</a:t>
            </a:r>
            <a:r>
              <a:rPr lang="de-DE" sz="2000" b="0" smtClean="0">
                <a:latin typeface="TIMES" charset="0"/>
              </a:rPr>
              <a:t>Konvergenz zum 2. ICA-Vektor, usw.</a:t>
            </a:r>
            <a:r>
              <a:rPr lang="de-DE" b="0" smtClean="0">
                <a:latin typeface="TIMES" charset="0"/>
              </a:rPr>
              <a:t>	</a:t>
            </a:r>
          </a:p>
        </p:txBody>
      </p:sp>
      <p:grpSp>
        <p:nvGrpSpPr>
          <p:cNvPr id="24583" name="Group 4"/>
          <p:cNvGrpSpPr>
            <a:grpSpLocks/>
          </p:cNvGrpSpPr>
          <p:nvPr/>
        </p:nvGrpSpPr>
        <p:grpSpPr bwMode="auto">
          <a:xfrm>
            <a:off x="774700" y="4914900"/>
            <a:ext cx="8140700" cy="1549400"/>
            <a:chOff x="488" y="3096"/>
            <a:chExt cx="5128" cy="976"/>
          </a:xfrm>
        </p:grpSpPr>
        <p:sp>
          <p:nvSpPr>
            <p:cNvPr id="24584" name="Text Box 5"/>
            <p:cNvSpPr txBox="1">
              <a:spLocks noChangeArrowheads="1"/>
            </p:cNvSpPr>
            <p:nvPr/>
          </p:nvSpPr>
          <p:spPr bwMode="auto">
            <a:xfrm>
              <a:off x="488" y="3096"/>
              <a:ext cx="5128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buFontTx/>
                <a:buBlip>
                  <a:blip r:embed="rId4"/>
                </a:buBlip>
              </a:pPr>
              <a:r>
                <a:rPr lang="de-DE" sz="2400">
                  <a:latin typeface="Arial Black" pitchFamily="34" charset="0"/>
                </a:rPr>
                <a:t> </a:t>
              </a:r>
              <a:r>
                <a:rPr lang="de-DE" sz="2400" b="1"/>
                <a:t>Schnellere Konvergenz: Orthogonalisierung</a:t>
              </a:r>
            </a:p>
            <a:p>
              <a:pPr algn="l">
                <a:lnSpc>
                  <a:spcPct val="90000"/>
                </a:lnSpc>
              </a:pPr>
              <a:r>
                <a:rPr lang="de-DE" sz="2800" b="1">
                  <a:latin typeface="Tahoma" pitchFamily="34" charset="0"/>
                </a:rPr>
                <a:t>	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i</a:t>
              </a:r>
              <a:r>
                <a:rPr lang="de-DE" sz="2400">
                  <a:latin typeface="Times New Roman" pitchFamily="18" charset="0"/>
                </a:rPr>
                <a:t>(t+1)</a:t>
              </a:r>
              <a:r>
                <a:rPr lang="de-DE" sz="2800">
                  <a:latin typeface="Times New Roman" pitchFamily="18" charset="0"/>
                </a:rPr>
                <a:t> = 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i</a:t>
              </a:r>
              <a:r>
                <a:rPr lang="de-DE" sz="2400">
                  <a:latin typeface="Times New Roman" pitchFamily="18" charset="0"/>
                </a:rPr>
                <a:t>(t)</a:t>
              </a:r>
              <a:r>
                <a:rPr lang="de-DE" sz="2800">
                  <a:latin typeface="Times New Roman" pitchFamily="18" charset="0"/>
                </a:rPr>
                <a:t> - 	   (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i 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j</a:t>
              </a:r>
              <a:r>
                <a:rPr lang="de-DE" sz="2800">
                  <a:latin typeface="Times New Roman" pitchFamily="18" charset="0"/>
                </a:rPr>
                <a:t>) </a:t>
              </a:r>
              <a:r>
                <a:rPr lang="de-DE" sz="2800" b="1">
                  <a:latin typeface="Times New Roman" pitchFamily="18" charset="0"/>
                </a:rPr>
                <a:t>w</a:t>
              </a:r>
              <a:r>
                <a:rPr lang="de-DE" sz="2800" baseline="-25000">
                  <a:latin typeface="Times New Roman" pitchFamily="18" charset="0"/>
                </a:rPr>
                <a:t>j     </a:t>
              </a:r>
              <a:r>
                <a:rPr lang="de-DE" sz="2800">
                  <a:latin typeface="Times New Roman" pitchFamily="18" charset="0"/>
                </a:rPr>
                <a:t>j &lt; i</a:t>
              </a:r>
            </a:p>
          </p:txBody>
        </p:sp>
        <p:graphicFrame>
          <p:nvGraphicFramePr>
            <p:cNvPr id="24578" name="Object 6"/>
            <p:cNvGraphicFramePr>
              <a:graphicFrameLocks noChangeAspect="1"/>
            </p:cNvGraphicFramePr>
            <p:nvPr/>
          </p:nvGraphicFramePr>
          <p:xfrm>
            <a:off x="2716" y="3267"/>
            <a:ext cx="528" cy="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39" name="Equation" r:id="rId5" imgW="266400" imgH="406080" progId="Equation.3">
                    <p:embed/>
                  </p:oleObj>
                </mc:Choice>
                <mc:Fallback>
                  <p:oleObj name="Equation" r:id="rId5" imgW="266400" imgH="4060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6" y="3267"/>
                          <a:ext cx="528" cy="8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Wodurch ist die Reihenfolge der sequentiell ermittelten ICA-Komponenten bestimmt? Wodurch ist der Index i bei y</a:t>
            </a:r>
            <a:r>
              <a:rPr lang="de-DE" baseline="-25000" dirty="0" smtClean="0"/>
              <a:t>1</a:t>
            </a:r>
            <a:r>
              <a:rPr lang="de-DE" dirty="0" smtClean="0"/>
              <a:t>,…,</a:t>
            </a:r>
            <a:r>
              <a:rPr lang="de-DE" dirty="0" err="1" smtClean="0"/>
              <a:t>y</a:t>
            </a:r>
            <a:r>
              <a:rPr lang="de-DE" baseline="-25000" dirty="0" err="1" smtClean="0"/>
              <a:t>i</a:t>
            </a:r>
            <a:r>
              <a:rPr lang="de-DE" dirty="0" smtClean="0"/>
              <a:t>,…</a:t>
            </a:r>
            <a:r>
              <a:rPr lang="de-DE" dirty="0" err="1" smtClean="0"/>
              <a:t>y</a:t>
            </a:r>
            <a:r>
              <a:rPr lang="de-DE" baseline="-25000" dirty="0" err="1" smtClean="0"/>
              <a:t>n</a:t>
            </a:r>
            <a:r>
              <a:rPr lang="de-DE" dirty="0" smtClean="0"/>
              <a:t> festgelegt?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ANTWORT: </a:t>
            </a:r>
          </a:p>
          <a:p>
            <a:pPr marL="363538" indent="0">
              <a:buNone/>
            </a:pPr>
            <a:r>
              <a:rPr lang="de-DE" b="0" dirty="0" smtClean="0"/>
              <a:t>Durch die Größe der </a:t>
            </a:r>
            <a:r>
              <a:rPr lang="de-DE" b="0" dirty="0" err="1" smtClean="0"/>
              <a:t>Kurtosis</a:t>
            </a:r>
            <a:r>
              <a:rPr lang="de-DE" b="0" dirty="0"/>
              <a:t> </a:t>
            </a:r>
            <a:r>
              <a:rPr lang="de-DE" b="0" dirty="0" smtClean="0"/>
              <a:t>der i-</a:t>
            </a:r>
            <a:r>
              <a:rPr lang="de-DE" b="0" dirty="0" err="1" smtClean="0"/>
              <a:t>ten</a:t>
            </a:r>
            <a:r>
              <a:rPr lang="de-DE" b="0" dirty="0" smtClean="0"/>
              <a:t> Komponente. Als Erstes wird die Komponente mit der größten </a:t>
            </a:r>
            <a:r>
              <a:rPr lang="de-DE" b="0" dirty="0" err="1" smtClean="0"/>
              <a:t>Kurtosis</a:t>
            </a:r>
            <a:r>
              <a:rPr lang="de-DE" b="0" dirty="0" smtClean="0"/>
              <a:t> ermittelt.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Informatik, WS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075E28FD-4AF4-454B-B849-360EF643C398}" type="slidenum">
              <a:rPr lang="de-DE" smtClean="0"/>
              <a:pPr>
                <a:defRPr/>
              </a:pPr>
              <a:t>47</a:t>
            </a:fld>
            <a:r>
              <a:rPr lang="de-DE" smtClean="0"/>
              <a:t> -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9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2561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5555AD1A-A13D-463D-B1F2-A1E2FFF18B88}" type="slidenum">
              <a:rPr lang="de-DE" sz="1000" smtClean="0"/>
              <a:pPr/>
              <a:t>48</a:t>
            </a:fld>
            <a:r>
              <a:rPr lang="de-DE" sz="1000" smtClean="0"/>
              <a:t> -</a:t>
            </a:r>
          </a:p>
        </p:txBody>
      </p:sp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wrap="square" lIns="92075" tIns="46038" rIns="92075" bIns="46038" anchor="ctr"/>
          <a:lstStyle/>
          <a:p>
            <a:r>
              <a:rPr lang="de-DE" smtClean="0"/>
              <a:t> ICA-Anwendung: Audioanalyse</a:t>
            </a:r>
            <a:r>
              <a:rPr lang="de-DE" sz="2100" smtClean="0"/>
              <a:t> </a:t>
            </a:r>
            <a:endParaRPr lang="de-DE" sz="1900" smtClean="0"/>
          </a:p>
        </p:txBody>
      </p:sp>
      <p:graphicFrame>
        <p:nvGraphicFramePr>
          <p:cNvPr id="25602" name="Object 3"/>
          <p:cNvGraphicFramePr>
            <a:graphicFrameLocks/>
          </p:cNvGraphicFramePr>
          <p:nvPr/>
        </p:nvGraphicFramePr>
        <p:xfrm>
          <a:off x="915988" y="1931988"/>
          <a:ext cx="3668712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5" name="Document" r:id="rId4" imgW="3684240" imgH="4476600" progId="Word.Document.6">
                  <p:embed/>
                </p:oleObj>
              </mc:Choice>
              <mc:Fallback>
                <p:oleObj name="Document" r:id="rId4" imgW="3684240" imgH="4476600" progId="Word.Document.6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1931988"/>
                        <a:ext cx="3668712" cy="446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4"/>
          <p:cNvGraphicFramePr>
            <a:graphicFrameLocks/>
          </p:cNvGraphicFramePr>
          <p:nvPr/>
        </p:nvGraphicFramePr>
        <p:xfrm>
          <a:off x="4821238" y="1939925"/>
          <a:ext cx="3760787" cy="44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6" name="Document" r:id="rId6" imgW="3776400" imgH="4462200" progId="Word.Document.6">
                  <p:embed/>
                </p:oleObj>
              </mc:Choice>
              <mc:Fallback>
                <p:oleObj name="Document" r:id="rId6" imgW="3776400" imgH="4462200" progId="Word.Document.6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1939925"/>
                        <a:ext cx="3760787" cy="444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628894"/>
              </p:ext>
            </p:extLst>
          </p:nvPr>
        </p:nvGraphicFramePr>
        <p:xfrm>
          <a:off x="4224338" y="1741488"/>
          <a:ext cx="441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7" name="Objekt-Manager-Shellobjekt" showAsIcon="1" r:id="rId8" imgW="570960" imgH="685800" progId="Package">
                  <p:embed/>
                </p:oleObj>
              </mc:Choice>
              <mc:Fallback>
                <p:oleObj name="Objekt-Manager-Shellobjekt" showAsIcon="1" r:id="rId8" imgW="570960" imgH="685800" progId="Package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1741488"/>
                        <a:ext cx="4413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102069"/>
              </p:ext>
            </p:extLst>
          </p:nvPr>
        </p:nvGraphicFramePr>
        <p:xfrm>
          <a:off x="4203700" y="2774950"/>
          <a:ext cx="5334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8" name="Objekt-Manager-Shellobjekt" showAsIcon="1" r:id="rId10" imgW="570960" imgH="685800" progId="Package">
                  <p:embed/>
                </p:oleObj>
              </mc:Choice>
              <mc:Fallback>
                <p:oleObj name="Objekt-Manager-Shellobjekt" showAsIcon="1" r:id="rId10" imgW="570960" imgH="685800" progId="Package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774950"/>
                        <a:ext cx="5334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038930"/>
              </p:ext>
            </p:extLst>
          </p:nvPr>
        </p:nvGraphicFramePr>
        <p:xfrm>
          <a:off x="4219575" y="5081588"/>
          <a:ext cx="48101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9" name="Objekt-Manager-Shellobjekt" showAsIcon="1" r:id="rId12" imgW="570960" imgH="685800" progId="Package">
                  <p:embed/>
                </p:oleObj>
              </mc:Choice>
              <mc:Fallback>
                <p:oleObj name="Objekt-Manager-Shellobjekt" showAsIcon="1" r:id="rId12" imgW="570960" imgH="685800" progId="Package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5081588"/>
                        <a:ext cx="48101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605469"/>
              </p:ext>
            </p:extLst>
          </p:nvPr>
        </p:nvGraphicFramePr>
        <p:xfrm>
          <a:off x="4203700" y="3971925"/>
          <a:ext cx="5334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0" name="Objekt-Manager-Shellobjekt" showAsIcon="1" r:id="rId14" imgW="570960" imgH="685800" progId="Package">
                  <p:embed/>
                </p:oleObj>
              </mc:Choice>
              <mc:Fallback>
                <p:oleObj name="Objekt-Manager-Shellobjekt" showAsIcon="1" r:id="rId14" imgW="570960" imgH="685800" progId="Package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971925"/>
                        <a:ext cx="5334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13161"/>
              </p:ext>
            </p:extLst>
          </p:nvPr>
        </p:nvGraphicFramePr>
        <p:xfrm>
          <a:off x="8278813" y="1728788"/>
          <a:ext cx="4826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1" name="Objekt-Manager-Shellobjekt" showAsIcon="1" r:id="rId16" imgW="570960" imgH="685800" progId="Package">
                  <p:embed/>
                </p:oleObj>
              </mc:Choice>
              <mc:Fallback>
                <p:oleObj name="Objekt-Manager-Shellobjekt" showAsIcon="1" r:id="rId16" imgW="570960" imgH="685800" progId="Package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3" y="1728788"/>
                        <a:ext cx="4826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331964"/>
              </p:ext>
            </p:extLst>
          </p:nvPr>
        </p:nvGraphicFramePr>
        <p:xfrm>
          <a:off x="8188325" y="2774950"/>
          <a:ext cx="5349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2" name="Objekt-Manager-Shellobjekt" showAsIcon="1" r:id="rId18" imgW="570960" imgH="685800" progId="Package">
                  <p:embed/>
                </p:oleObj>
              </mc:Choice>
              <mc:Fallback>
                <p:oleObj name="Objekt-Manager-Shellobjekt" showAsIcon="1" r:id="rId18" imgW="570960" imgH="685800" progId="Package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5" y="2774950"/>
                        <a:ext cx="5349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556710"/>
              </p:ext>
            </p:extLst>
          </p:nvPr>
        </p:nvGraphicFramePr>
        <p:xfrm>
          <a:off x="8150225" y="3876675"/>
          <a:ext cx="5873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3" name="Objekt-Manager-Shellobjekt" showAsIcon="1" r:id="rId20" imgW="570960" imgH="685800" progId="Package">
                  <p:embed/>
                </p:oleObj>
              </mc:Choice>
              <mc:Fallback>
                <p:oleObj name="Objekt-Manager-Shellobjekt" showAsIcon="1" r:id="rId20" imgW="570960" imgH="685800" progId="Package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3876675"/>
                        <a:ext cx="58737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1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027671"/>
              </p:ext>
            </p:extLst>
          </p:nvPr>
        </p:nvGraphicFramePr>
        <p:xfrm>
          <a:off x="8188325" y="5060950"/>
          <a:ext cx="5349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74" name="Objekt-Manager-Shellobjekt" showAsIcon="1" r:id="rId22" imgW="570960" imgH="685800" progId="Package">
                  <p:embed/>
                </p:oleObj>
              </mc:Choice>
              <mc:Fallback>
                <p:oleObj name="Objekt-Manager-Shellobjekt" showAsIcon="1" r:id="rId22" imgW="570960" imgH="685800" progId="Package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5" y="5060950"/>
                        <a:ext cx="5349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Rectangle 13"/>
          <p:cNvSpPr>
            <a:spLocks noChangeArrowheads="1"/>
          </p:cNvSpPr>
          <p:nvPr/>
        </p:nvSpPr>
        <p:spPr bwMode="auto">
          <a:xfrm>
            <a:off x="911225" y="187642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Mix1</a:t>
            </a:r>
          </a:p>
        </p:txBody>
      </p:sp>
      <p:sp>
        <p:nvSpPr>
          <p:cNvPr id="25616" name="Rectangle 14"/>
          <p:cNvSpPr>
            <a:spLocks noChangeArrowheads="1"/>
          </p:cNvSpPr>
          <p:nvPr/>
        </p:nvSpPr>
        <p:spPr bwMode="auto">
          <a:xfrm>
            <a:off x="911225" y="294322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Mix2</a:t>
            </a:r>
          </a:p>
        </p:txBody>
      </p:sp>
      <p:sp>
        <p:nvSpPr>
          <p:cNvPr id="25617" name="Rectangle 15"/>
          <p:cNvSpPr>
            <a:spLocks noChangeArrowheads="1"/>
          </p:cNvSpPr>
          <p:nvPr/>
        </p:nvSpPr>
        <p:spPr bwMode="auto">
          <a:xfrm>
            <a:off x="873125" y="407352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Mix3</a:t>
            </a:r>
          </a:p>
        </p:txBody>
      </p:sp>
      <p:sp>
        <p:nvSpPr>
          <p:cNvPr id="25618" name="Rectangle 16"/>
          <p:cNvSpPr>
            <a:spLocks noChangeArrowheads="1"/>
          </p:cNvSpPr>
          <p:nvPr/>
        </p:nvSpPr>
        <p:spPr bwMode="auto">
          <a:xfrm>
            <a:off x="922338" y="5281613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Mix4</a:t>
            </a:r>
          </a:p>
        </p:txBody>
      </p:sp>
      <p:sp>
        <p:nvSpPr>
          <p:cNvPr id="25619" name="Rectangle 17"/>
          <p:cNvSpPr>
            <a:spLocks noChangeArrowheads="1"/>
          </p:cNvSpPr>
          <p:nvPr/>
        </p:nvSpPr>
        <p:spPr bwMode="auto">
          <a:xfrm>
            <a:off x="4873625" y="1800225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speaker</a:t>
            </a:r>
          </a:p>
        </p:txBody>
      </p:sp>
      <p:sp>
        <p:nvSpPr>
          <p:cNvPr id="25620" name="Rectangle 18"/>
          <p:cNvSpPr>
            <a:spLocks noChangeArrowheads="1"/>
          </p:cNvSpPr>
          <p:nvPr/>
        </p:nvSpPr>
        <p:spPr bwMode="auto">
          <a:xfrm>
            <a:off x="4873625" y="29591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singer</a:t>
            </a:r>
          </a:p>
        </p:txBody>
      </p:sp>
      <p:sp>
        <p:nvSpPr>
          <p:cNvPr id="25621" name="Rectangle 19"/>
          <p:cNvSpPr>
            <a:spLocks noChangeArrowheads="1"/>
          </p:cNvSpPr>
          <p:nvPr/>
        </p:nvSpPr>
        <p:spPr bwMode="auto">
          <a:xfrm>
            <a:off x="4875213" y="4098925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violin</a:t>
            </a:r>
          </a:p>
        </p:txBody>
      </p:sp>
      <p:sp>
        <p:nvSpPr>
          <p:cNvPr id="25622" name="Rectangle 20"/>
          <p:cNvSpPr>
            <a:spLocks noChangeArrowheads="1"/>
          </p:cNvSpPr>
          <p:nvPr/>
        </p:nvSpPr>
        <p:spPr bwMode="auto">
          <a:xfrm>
            <a:off x="4873625" y="5229225"/>
            <a:ext cx="130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400">
                <a:latin typeface="Times New Roman" pitchFamily="18" charset="0"/>
              </a:rPr>
              <a:t>orchestra</a:t>
            </a:r>
          </a:p>
        </p:txBody>
      </p:sp>
      <p:sp>
        <p:nvSpPr>
          <p:cNvPr id="25623" name="Rectangle 21"/>
          <p:cNvSpPr>
            <a:spLocks noChangeArrowheads="1"/>
          </p:cNvSpPr>
          <p:nvPr/>
        </p:nvSpPr>
        <p:spPr bwMode="auto">
          <a:xfrm>
            <a:off x="782638" y="1189038"/>
            <a:ext cx="776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de-DE" sz="2400" b="1"/>
              <a:t>Mischung              		    entmischte Quellen</a:t>
            </a:r>
          </a:p>
        </p:txBody>
      </p:sp>
    </p:spTree>
  </p:cSld>
  <p:clrMapOvr>
    <a:masterClrMapping/>
  </p:clrMapOvr>
  <p:transition spd="med">
    <p:cover dir="u"/>
    <p:sndAc>
      <p:stSnd>
        <p:snd r:embed="rId3" name="Diaprojektor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410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2EDA89BA-685C-4F80-8A9C-98A9E2F4AE18}" type="slidenum">
              <a:rPr lang="de-DE" sz="1000" smtClean="0"/>
              <a:pPr/>
              <a:t>5</a:t>
            </a:fld>
            <a:r>
              <a:rPr lang="de-DE" sz="1000" smtClean="0"/>
              <a:t> -</a:t>
            </a: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Hebb‘sches Lernen - Ergänzungen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064500" cy="576262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smtClean="0">
                <a:sym typeface="Symbol" pitchFamily="18" charset="2"/>
              </a:rPr>
              <a:t>Lösung 1: lin. Term, Abklingen der Synapsen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endParaRPr lang="de-DE" smtClean="0">
              <a:sym typeface="Symbol" pitchFamily="18" charset="2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971550" y="1773238"/>
            <a:ext cx="7732713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sz="2400" b="1" dirty="0">
                <a:cs typeface="Times New Roman" pitchFamily="18" charset="0"/>
              </a:rPr>
              <a:t>w</a:t>
            </a:r>
            <a:r>
              <a:rPr lang="de-DE" dirty="0">
                <a:cs typeface="Times New Roman" pitchFamily="18" charset="0"/>
              </a:rPr>
              <a:t>(t)</a:t>
            </a:r>
            <a:r>
              <a:rPr lang="de-DE" sz="2400" dirty="0">
                <a:cs typeface="Times New Roman" pitchFamily="18" charset="0"/>
              </a:rPr>
              <a:t> = </a:t>
            </a:r>
            <a:r>
              <a:rPr lang="de-DE" sz="2400" b="1" dirty="0">
                <a:cs typeface="Times New Roman" pitchFamily="18" charset="0"/>
              </a:rPr>
              <a:t>w</a:t>
            </a:r>
            <a:r>
              <a:rPr lang="de-DE" dirty="0">
                <a:cs typeface="Times New Roman" pitchFamily="18" charset="0"/>
              </a:rPr>
              <a:t>(t-1)</a:t>
            </a:r>
            <a:r>
              <a:rPr lang="de-DE" sz="2400" dirty="0">
                <a:cs typeface="Times New Roman" pitchFamily="18" charset="0"/>
              </a:rPr>
              <a:t> +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dirty="0">
                <a:cs typeface="Times New Roman" pitchFamily="18" charset="0"/>
              </a:rPr>
              <a:t>(t)</a:t>
            </a:r>
            <a:r>
              <a:rPr lang="de-DE" sz="2400" dirty="0">
                <a:cs typeface="Times New Roman" pitchFamily="18" charset="0"/>
              </a:rPr>
              <a:t> </a:t>
            </a:r>
            <a:r>
              <a:rPr lang="de-DE" sz="2400" dirty="0" err="1">
                <a:cs typeface="Times New Roman" pitchFamily="18" charset="0"/>
              </a:rPr>
              <a:t>y</a:t>
            </a:r>
            <a:r>
              <a:rPr lang="de-DE" sz="2400" b="1" dirty="0" err="1">
                <a:cs typeface="Times New Roman" pitchFamily="18" charset="0"/>
              </a:rPr>
              <a:t>x</a:t>
            </a:r>
            <a:r>
              <a:rPr lang="de-DE" sz="1800" dirty="0">
                <a:latin typeface="TIMES" charset="0"/>
                <a:cs typeface="Times New Roman" pitchFamily="18" charset="0"/>
              </a:rPr>
              <a:t>             		</a:t>
            </a:r>
            <a:r>
              <a:rPr lang="de-DE" sz="1800" i="1" dirty="0">
                <a:solidFill>
                  <a:srgbClr val="0066CC"/>
                </a:solidFill>
                <a:cs typeface="Times New Roman" pitchFamily="18" charset="0"/>
              </a:rPr>
              <a:t>Iterative Hebb'sche Lernregel</a:t>
            </a:r>
          </a:p>
          <a:p>
            <a:pPr algn="l"/>
            <a:r>
              <a:rPr lang="de-DE" sz="2400" b="1" dirty="0"/>
              <a:t>w</a:t>
            </a:r>
            <a:r>
              <a:rPr lang="de-DE" dirty="0"/>
              <a:t>(t)</a:t>
            </a:r>
            <a:r>
              <a:rPr lang="de-DE" sz="2400" dirty="0"/>
              <a:t> = </a:t>
            </a:r>
            <a:r>
              <a:rPr lang="de-DE" sz="2400" b="1" dirty="0"/>
              <a:t>w</a:t>
            </a:r>
            <a:r>
              <a:rPr lang="de-DE" sz="1800" dirty="0"/>
              <a:t>(t-1) </a:t>
            </a:r>
            <a:r>
              <a:rPr lang="de-DE" sz="2400" dirty="0"/>
              <a:t>+ </a:t>
            </a:r>
            <a:r>
              <a:rPr lang="de-DE" sz="2400" dirty="0">
                <a:sym typeface="Symbol" pitchFamily="18" charset="2"/>
              </a:rPr>
              <a:t></a:t>
            </a:r>
            <a:r>
              <a:rPr lang="de-DE" sz="1800" dirty="0"/>
              <a:t>(t)</a:t>
            </a:r>
            <a:r>
              <a:rPr lang="de-DE" sz="2400" dirty="0"/>
              <a:t> (</a:t>
            </a:r>
            <a:r>
              <a:rPr lang="de-DE" sz="2400" dirty="0" err="1"/>
              <a:t>y</a:t>
            </a:r>
            <a:r>
              <a:rPr lang="de-DE" sz="2400" b="1" dirty="0" err="1"/>
              <a:t>x</a:t>
            </a:r>
            <a:r>
              <a:rPr lang="de-DE" sz="2400" b="1" dirty="0"/>
              <a:t> </a:t>
            </a:r>
            <a:r>
              <a:rPr lang="de-DE" sz="2400" dirty="0"/>
              <a:t>-</a:t>
            </a:r>
            <a:r>
              <a:rPr lang="de-DE" sz="2400" b="1" dirty="0"/>
              <a:t> w</a:t>
            </a:r>
            <a:r>
              <a:rPr lang="de-DE" sz="1800" dirty="0"/>
              <a:t>(t-1)</a:t>
            </a:r>
            <a:r>
              <a:rPr lang="de-DE" sz="2400" dirty="0"/>
              <a:t>)</a:t>
            </a:r>
            <a:r>
              <a:rPr lang="de-DE" sz="1800" dirty="0"/>
              <a:t>  	</a:t>
            </a:r>
            <a:r>
              <a:rPr lang="de-DE" sz="1800" i="1" dirty="0">
                <a:solidFill>
                  <a:schemeClr val="accent2"/>
                </a:solidFill>
              </a:rPr>
              <a:t>Abklingen des Gewichts</a:t>
            </a:r>
          </a:p>
          <a:p>
            <a:pPr algn="l">
              <a:lnSpc>
                <a:spcPct val="70000"/>
              </a:lnSpc>
            </a:pPr>
            <a:r>
              <a:rPr lang="de-DE" sz="2400" dirty="0">
                <a:sym typeface="Symbol" pitchFamily="18" charset="2"/>
              </a:rPr>
              <a:t></a:t>
            </a:r>
            <a:r>
              <a:rPr lang="de-DE" sz="2400" baseline="30000" dirty="0">
                <a:sym typeface="Symbol" pitchFamily="18" charset="2"/>
              </a:rPr>
              <a:t>-1</a:t>
            </a:r>
            <a:r>
              <a:rPr lang="de-DE" sz="2400" b="1" dirty="0"/>
              <a:t>         </a:t>
            </a:r>
            <a:r>
              <a:rPr lang="de-DE" sz="2400" dirty="0">
                <a:sym typeface="Symbol" pitchFamily="18" charset="2"/>
              </a:rPr>
              <a:t></a:t>
            </a:r>
            <a:r>
              <a:rPr lang="de-DE" sz="2400" b="1" dirty="0"/>
              <a:t> w</a:t>
            </a:r>
            <a:r>
              <a:rPr lang="de-DE" dirty="0"/>
              <a:t>(t)</a:t>
            </a:r>
            <a:r>
              <a:rPr lang="de-DE" sz="2400" dirty="0"/>
              <a:t>-</a:t>
            </a:r>
            <a:r>
              <a:rPr lang="de-DE" sz="2400" b="1" dirty="0"/>
              <a:t>w</a:t>
            </a:r>
            <a:r>
              <a:rPr lang="de-DE" sz="1800" dirty="0"/>
              <a:t>(t-1) </a:t>
            </a:r>
            <a:r>
              <a:rPr lang="de-DE" dirty="0"/>
              <a:t>=</a:t>
            </a:r>
            <a:r>
              <a:rPr lang="de-DE" sz="2400" dirty="0"/>
              <a:t> </a:t>
            </a:r>
            <a:r>
              <a:rPr lang="de-DE" sz="2400" dirty="0" err="1"/>
              <a:t>y</a:t>
            </a:r>
            <a:r>
              <a:rPr lang="de-DE" sz="2400" b="1" dirty="0" err="1"/>
              <a:t>x</a:t>
            </a:r>
            <a:r>
              <a:rPr lang="de-DE" sz="2400" b="1" dirty="0"/>
              <a:t> </a:t>
            </a:r>
            <a:r>
              <a:rPr lang="de-DE" sz="2400" dirty="0"/>
              <a:t>-</a:t>
            </a:r>
            <a:r>
              <a:rPr lang="de-DE" sz="2400" b="1" dirty="0"/>
              <a:t> w</a:t>
            </a:r>
            <a:r>
              <a:rPr lang="de-DE" sz="1800" dirty="0"/>
              <a:t>(t-1)  	</a:t>
            </a:r>
            <a:r>
              <a:rPr lang="de-DE" sz="1800" dirty="0" err="1"/>
              <a:t>Diff.gleichung</a:t>
            </a:r>
            <a:r>
              <a:rPr lang="de-DE" sz="1800" dirty="0"/>
              <a:t> mit </a:t>
            </a:r>
            <a:r>
              <a:rPr lang="de-DE" sz="1800" dirty="0">
                <a:sym typeface="Symbol" pitchFamily="18" charset="2"/>
              </a:rPr>
              <a:t> = 1/</a:t>
            </a:r>
            <a:r>
              <a:rPr lang="de-DE" dirty="0">
                <a:sym typeface="Symbol" pitchFamily="18" charset="2"/>
              </a:rPr>
              <a:t> </a:t>
            </a:r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403350" y="2565400"/>
          <a:ext cx="7683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3" imgW="291960" imgH="355320" progId="Equation.DSMT4">
                  <p:embed/>
                </p:oleObj>
              </mc:Choice>
              <mc:Fallback>
                <p:oleObj name="Equation" r:id="rId3" imgW="291960" imgH="3553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565400"/>
                        <a:ext cx="7683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71550" y="3500438"/>
            <a:ext cx="7993063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 dirty="0">
                <a:solidFill>
                  <a:srgbClr val="C00000"/>
                </a:solidFill>
              </a:rPr>
              <a:t>Erwartetes Ziel </a:t>
            </a:r>
            <a:r>
              <a:rPr lang="de-DE" b="1" dirty="0"/>
              <a:t>bei lin. System</a:t>
            </a:r>
            <a:r>
              <a:rPr lang="de-DE" dirty="0"/>
              <a:t>	  </a:t>
            </a:r>
            <a:r>
              <a:rPr lang="de-DE" sz="2400" dirty="0"/>
              <a:t>y = </a:t>
            </a:r>
            <a:r>
              <a:rPr lang="de-DE" sz="2400" b="1" dirty="0" err="1"/>
              <a:t>w</a:t>
            </a:r>
            <a:r>
              <a:rPr lang="de-DE" sz="2400" baseline="30000" dirty="0" err="1"/>
              <a:t>T</a:t>
            </a:r>
            <a:r>
              <a:rPr lang="de-DE" sz="2400" b="1" dirty="0" err="1"/>
              <a:t>x</a:t>
            </a:r>
            <a:r>
              <a:rPr lang="de-DE" sz="2400" b="1" dirty="0"/>
              <a:t> 	     </a:t>
            </a:r>
            <a:r>
              <a:rPr lang="de-DE" sz="2400" b="1" dirty="0" err="1"/>
              <a:t>C</a:t>
            </a:r>
            <a:r>
              <a:rPr lang="de-DE" sz="2400" baseline="-25000" dirty="0" err="1"/>
              <a:t>xx</a:t>
            </a:r>
            <a:r>
              <a:rPr lang="de-DE" sz="2400" dirty="0"/>
              <a:t>:= </a:t>
            </a:r>
            <a:r>
              <a:rPr lang="de-DE" sz="2800" b="1" dirty="0">
                <a:sym typeface="Symbol" pitchFamily="18" charset="2"/>
              </a:rPr>
              <a:t></a:t>
            </a:r>
            <a:r>
              <a:rPr lang="de-DE" sz="2400" b="1" dirty="0" err="1"/>
              <a:t>xx</a:t>
            </a:r>
            <a:r>
              <a:rPr lang="de-DE" sz="2400" baseline="30000" dirty="0" err="1"/>
              <a:t>T</a:t>
            </a:r>
            <a:r>
              <a:rPr lang="de-DE" sz="2800" b="1" dirty="0">
                <a:sym typeface="Symbol" pitchFamily="18" charset="2"/>
              </a:rPr>
              <a:t> </a:t>
            </a:r>
            <a:endParaRPr lang="de-DE" sz="2400" b="1" dirty="0"/>
          </a:p>
          <a:p>
            <a:pPr algn="l">
              <a:lnSpc>
                <a:spcPct val="80000"/>
              </a:lnSpc>
            </a:pPr>
            <a:r>
              <a:rPr lang="de-DE" sz="2400" dirty="0"/>
              <a:t>	= </a:t>
            </a:r>
            <a:r>
              <a:rPr lang="de-DE" sz="2400" dirty="0">
                <a:sym typeface="Symbol" pitchFamily="18" charset="2"/>
              </a:rPr>
              <a:t></a:t>
            </a:r>
            <a:r>
              <a:rPr lang="de-DE" sz="2400" baseline="-25000" dirty="0">
                <a:sym typeface="Symbol" pitchFamily="18" charset="2"/>
              </a:rPr>
              <a:t>1</a:t>
            </a:r>
            <a:r>
              <a:rPr lang="de-DE" sz="2800" b="1" dirty="0">
                <a:sym typeface="Symbol" pitchFamily="18" charset="2"/>
              </a:rPr>
              <a:t></a:t>
            </a:r>
            <a:r>
              <a:rPr lang="de-DE" sz="2400" b="1" dirty="0"/>
              <a:t>x</a:t>
            </a:r>
            <a:r>
              <a:rPr lang="de-DE" sz="2400" dirty="0"/>
              <a:t>y</a:t>
            </a:r>
            <a:r>
              <a:rPr lang="de-DE" sz="2800" b="1" dirty="0">
                <a:sym typeface="Symbol" pitchFamily="18" charset="2"/>
              </a:rPr>
              <a:t></a:t>
            </a:r>
            <a:r>
              <a:rPr lang="de-DE" sz="2400" b="1" dirty="0"/>
              <a:t> </a:t>
            </a:r>
            <a:r>
              <a:rPr lang="de-DE" sz="2400" dirty="0"/>
              <a:t>-</a:t>
            </a:r>
            <a:r>
              <a:rPr lang="de-DE" sz="2400" b="1" dirty="0"/>
              <a:t> </a:t>
            </a:r>
            <a:r>
              <a:rPr lang="de-DE" sz="2400" dirty="0">
                <a:sym typeface="Symbol" pitchFamily="18" charset="2"/>
              </a:rPr>
              <a:t></a:t>
            </a:r>
            <a:r>
              <a:rPr lang="de-DE" sz="2400" baseline="-25000" dirty="0">
                <a:sym typeface="Symbol" pitchFamily="18" charset="2"/>
              </a:rPr>
              <a:t>2 </a:t>
            </a:r>
            <a:r>
              <a:rPr lang="de-DE" sz="2400" b="1" dirty="0"/>
              <a:t>w</a:t>
            </a:r>
            <a:r>
              <a:rPr lang="de-DE" sz="1800" dirty="0"/>
              <a:t> </a:t>
            </a:r>
            <a:r>
              <a:rPr lang="de-DE" sz="2400" dirty="0"/>
              <a:t>=</a:t>
            </a:r>
            <a:r>
              <a:rPr lang="de-DE" sz="1800" dirty="0"/>
              <a:t> </a:t>
            </a:r>
            <a:r>
              <a:rPr lang="de-DE" sz="2400" dirty="0">
                <a:sym typeface="Symbol" pitchFamily="18" charset="2"/>
              </a:rPr>
              <a:t></a:t>
            </a:r>
            <a:r>
              <a:rPr lang="de-DE" sz="2400" baseline="-25000" dirty="0">
                <a:sym typeface="Symbol" pitchFamily="18" charset="2"/>
              </a:rPr>
              <a:t>1</a:t>
            </a:r>
            <a:r>
              <a:rPr lang="de-DE" sz="2800" b="1" dirty="0">
                <a:sym typeface="Symbol" pitchFamily="18" charset="2"/>
              </a:rPr>
              <a:t></a:t>
            </a:r>
            <a:r>
              <a:rPr lang="de-DE" sz="2400" b="1" dirty="0"/>
              <a:t>xx</a:t>
            </a:r>
            <a:r>
              <a:rPr lang="de-DE" sz="2400" baseline="30000" dirty="0"/>
              <a:t>T</a:t>
            </a:r>
            <a:r>
              <a:rPr lang="de-DE" sz="2400" b="1" dirty="0"/>
              <a:t>w</a:t>
            </a:r>
            <a:r>
              <a:rPr lang="de-DE" sz="2800" b="1" dirty="0">
                <a:sym typeface="Symbol" pitchFamily="18" charset="2"/>
              </a:rPr>
              <a:t></a:t>
            </a:r>
            <a:r>
              <a:rPr lang="de-DE" sz="2400" b="1" dirty="0"/>
              <a:t> </a:t>
            </a:r>
            <a:r>
              <a:rPr lang="de-DE" sz="2400" dirty="0"/>
              <a:t>-</a:t>
            </a:r>
            <a:r>
              <a:rPr lang="de-DE" sz="2400" b="1" dirty="0"/>
              <a:t> w</a:t>
            </a:r>
            <a:r>
              <a:rPr lang="de-DE" sz="1800" dirty="0"/>
              <a:t> </a:t>
            </a:r>
            <a:r>
              <a:rPr lang="de-DE" sz="2400" dirty="0"/>
              <a:t>= </a:t>
            </a:r>
            <a:r>
              <a:rPr lang="de-DE" sz="2400" dirty="0">
                <a:sym typeface="Symbol" pitchFamily="18" charset="2"/>
              </a:rPr>
              <a:t></a:t>
            </a:r>
            <a:r>
              <a:rPr lang="de-DE" sz="2400" baseline="-25000" dirty="0">
                <a:sym typeface="Symbol" pitchFamily="18" charset="2"/>
              </a:rPr>
              <a:t>1</a:t>
            </a:r>
            <a:r>
              <a:rPr lang="de-DE" sz="2800" b="1" dirty="0">
                <a:sym typeface="Symbol" pitchFamily="18" charset="2"/>
              </a:rPr>
              <a:t></a:t>
            </a:r>
            <a:r>
              <a:rPr lang="de-DE" sz="2400" b="1" dirty="0"/>
              <a:t>xx</a:t>
            </a:r>
            <a:r>
              <a:rPr lang="de-DE" sz="2400" baseline="30000" dirty="0"/>
              <a:t>T</a:t>
            </a:r>
            <a:r>
              <a:rPr lang="de-DE" sz="2800" b="1" dirty="0">
                <a:sym typeface="Symbol" pitchFamily="18" charset="2"/>
              </a:rPr>
              <a:t> </a:t>
            </a:r>
            <a:r>
              <a:rPr lang="de-DE" sz="2400" b="1" dirty="0"/>
              <a:t>w </a:t>
            </a:r>
            <a:r>
              <a:rPr lang="de-DE" sz="2400" dirty="0"/>
              <a:t>-</a:t>
            </a:r>
            <a:r>
              <a:rPr lang="de-DE" sz="2400" b="1" dirty="0"/>
              <a:t> </a:t>
            </a:r>
            <a:r>
              <a:rPr lang="de-DE" sz="2400" dirty="0">
                <a:sym typeface="Symbol" pitchFamily="18" charset="2"/>
              </a:rPr>
              <a:t></a:t>
            </a:r>
            <a:r>
              <a:rPr lang="de-DE" sz="2400" baseline="-25000" dirty="0">
                <a:sym typeface="Symbol" pitchFamily="18" charset="2"/>
              </a:rPr>
              <a:t>2</a:t>
            </a:r>
            <a:r>
              <a:rPr lang="de-DE" sz="2400" b="1" dirty="0"/>
              <a:t>w</a:t>
            </a:r>
            <a:r>
              <a:rPr lang="de-DE" sz="1800" dirty="0"/>
              <a:t> </a:t>
            </a:r>
            <a:r>
              <a:rPr lang="de-DE" sz="2400" dirty="0"/>
              <a:t>= </a:t>
            </a:r>
            <a:r>
              <a:rPr lang="de-DE" sz="2400" b="1" dirty="0"/>
              <a:t>0</a:t>
            </a:r>
            <a:endParaRPr lang="de-DE" sz="1800" dirty="0"/>
          </a:p>
          <a:p>
            <a:pPr algn="l">
              <a:lnSpc>
                <a:spcPct val="80000"/>
              </a:lnSpc>
            </a:pPr>
            <a:r>
              <a:rPr lang="de-DE" sz="1800" dirty="0"/>
              <a:t>	 </a:t>
            </a:r>
            <a:r>
              <a:rPr lang="de-DE" sz="2400" dirty="0">
                <a:sym typeface="Symbol" pitchFamily="18" charset="2"/>
              </a:rPr>
              <a:t></a:t>
            </a:r>
            <a:r>
              <a:rPr lang="de-DE" sz="1800" dirty="0"/>
              <a:t> </a:t>
            </a:r>
            <a:r>
              <a:rPr lang="de-DE" sz="2400" b="1" dirty="0" err="1"/>
              <a:t>C</a:t>
            </a:r>
            <a:r>
              <a:rPr lang="de-DE" sz="2400" baseline="-25000" dirty="0" err="1"/>
              <a:t>xx</a:t>
            </a:r>
            <a:r>
              <a:rPr lang="de-DE" sz="2400" b="1" dirty="0" err="1"/>
              <a:t>w</a:t>
            </a:r>
            <a:r>
              <a:rPr lang="de-DE" sz="2400" b="1" dirty="0"/>
              <a:t> </a:t>
            </a:r>
            <a:r>
              <a:rPr lang="de-DE" sz="2400" dirty="0"/>
              <a:t>=</a:t>
            </a:r>
            <a:r>
              <a:rPr lang="de-DE" sz="2400" b="1" dirty="0"/>
              <a:t> </a:t>
            </a:r>
            <a:r>
              <a:rPr lang="de-DE" sz="2400" dirty="0">
                <a:sym typeface="Symbol" pitchFamily="18" charset="2"/>
              </a:rPr>
              <a:t></a:t>
            </a:r>
            <a:r>
              <a:rPr lang="de-DE" sz="2400" b="1" dirty="0"/>
              <a:t>w</a:t>
            </a:r>
            <a:r>
              <a:rPr lang="de-DE" sz="1800" dirty="0"/>
              <a:t> </a:t>
            </a:r>
            <a:r>
              <a:rPr lang="de-DE" sz="2400" dirty="0"/>
              <a:t>     </a:t>
            </a:r>
            <a:r>
              <a:rPr lang="de-DE" dirty="0"/>
              <a:t>bei Fixpunkt </a:t>
            </a:r>
            <a:r>
              <a:rPr lang="de-DE" b="1" dirty="0"/>
              <a:t>w</a:t>
            </a:r>
            <a:r>
              <a:rPr lang="de-DE" dirty="0"/>
              <a:t> = </a:t>
            </a:r>
            <a:r>
              <a:rPr lang="de-DE" b="1" dirty="0"/>
              <a:t>w</a:t>
            </a:r>
            <a:r>
              <a:rPr lang="de-DE" dirty="0"/>
              <a:t>*</a:t>
            </a:r>
            <a:r>
              <a:rPr lang="de-DE" dirty="0">
                <a:sym typeface="Symbol" pitchFamily="18" charset="2"/>
              </a:rPr>
              <a:t>Eigenvektor von </a:t>
            </a:r>
            <a:r>
              <a:rPr lang="de-DE" b="1" dirty="0" err="1">
                <a:sym typeface="Symbol" pitchFamily="18" charset="2"/>
              </a:rPr>
              <a:t>C</a:t>
            </a:r>
            <a:r>
              <a:rPr lang="de-DE" baseline="-25000" dirty="0" err="1">
                <a:sym typeface="Symbol" pitchFamily="18" charset="2"/>
              </a:rPr>
              <a:t>xx</a:t>
            </a:r>
            <a:endParaRPr lang="de-DE" dirty="0"/>
          </a:p>
        </p:txBody>
      </p:sp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1116013" y="3789363"/>
          <a:ext cx="7683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5" imgW="291960" imgH="355320" progId="Equation.DSMT4">
                  <p:embed/>
                </p:oleObj>
              </mc:Choice>
              <mc:Fallback>
                <p:oleObj name="Equation" r:id="rId5" imgW="291960" imgH="3553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89363"/>
                        <a:ext cx="76835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1141413" y="5229225"/>
            <a:ext cx="611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sz="2400" b="1" dirty="0"/>
              <a:t>w</a:t>
            </a:r>
            <a:r>
              <a:rPr lang="de-DE" sz="2400" dirty="0"/>
              <a:t>* </a:t>
            </a:r>
            <a:r>
              <a:rPr lang="de-DE" sz="2400" dirty="0">
                <a:solidFill>
                  <a:srgbClr val="00B0F0"/>
                </a:solidFill>
              </a:rPr>
              <a:t>stabil</a:t>
            </a:r>
            <a:r>
              <a:rPr lang="de-DE" sz="2400" dirty="0"/>
              <a:t>?	1-dim Beispiel:  </a:t>
            </a:r>
            <a:r>
              <a:rPr lang="de-DE" sz="2400" dirty="0">
                <a:solidFill>
                  <a:srgbClr val="FF0000"/>
                </a:solidFill>
              </a:rPr>
              <a:t>Nein</a:t>
            </a:r>
            <a:r>
              <a:rPr lang="de-DE" sz="2400" dirty="0"/>
              <a:t>!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827088" y="5843588"/>
            <a:ext cx="794861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de-DE" sz="2800"/>
              <a:t>	  = </a:t>
            </a:r>
            <a:r>
              <a:rPr lang="de-DE" sz="2800">
                <a:sym typeface="Symbol" pitchFamily="18" charset="2"/>
              </a:rPr>
              <a:t></a:t>
            </a:r>
            <a:r>
              <a:rPr lang="de-DE" sz="2800" baseline="-25000">
                <a:sym typeface="Symbol" pitchFamily="18" charset="2"/>
              </a:rPr>
              <a:t>1</a:t>
            </a:r>
            <a:r>
              <a:rPr lang="de-DE" sz="2800" b="1"/>
              <a:t>x</a:t>
            </a:r>
            <a:r>
              <a:rPr lang="de-DE" sz="2800"/>
              <a:t>y</a:t>
            </a:r>
            <a:r>
              <a:rPr lang="de-DE" sz="2800" b="1"/>
              <a:t> </a:t>
            </a:r>
            <a:r>
              <a:rPr lang="de-DE" sz="2800"/>
              <a:t>-</a:t>
            </a:r>
            <a:r>
              <a:rPr lang="de-DE" sz="2800" b="1"/>
              <a:t> </a:t>
            </a:r>
            <a:r>
              <a:rPr lang="de-DE" sz="2800">
                <a:sym typeface="Symbol" pitchFamily="18" charset="2"/>
              </a:rPr>
              <a:t></a:t>
            </a:r>
            <a:r>
              <a:rPr lang="de-DE" sz="2800" baseline="-25000">
                <a:sym typeface="Symbol" pitchFamily="18" charset="2"/>
              </a:rPr>
              <a:t>2 </a:t>
            </a:r>
            <a:r>
              <a:rPr lang="de-DE" sz="2800" b="1"/>
              <a:t>w</a:t>
            </a:r>
            <a:r>
              <a:rPr lang="de-DE" sz="2800" b="1" baseline="30000">
                <a:solidFill>
                  <a:srgbClr val="CC3300"/>
                </a:solidFill>
              </a:rPr>
              <a:t>n</a:t>
            </a:r>
            <a:r>
              <a:rPr lang="de-DE"/>
              <a:t> 	</a:t>
            </a:r>
            <a:r>
              <a:rPr lang="de-DE" sz="2400">
                <a:solidFill>
                  <a:schemeClr val="accent2"/>
                </a:solidFill>
              </a:rPr>
              <a:t>nicht-lin. Abklingterm </a:t>
            </a:r>
            <a:r>
              <a:rPr lang="de-DE" sz="2400" i="1">
                <a:solidFill>
                  <a:schemeClr val="accent2"/>
                </a:solidFill>
              </a:rPr>
              <a:t>n</a:t>
            </a:r>
            <a:r>
              <a:rPr lang="de-DE" sz="2400">
                <a:solidFill>
                  <a:schemeClr val="accent2"/>
                </a:solidFill>
              </a:rPr>
              <a:t>&gt;1</a:t>
            </a:r>
          </a:p>
        </p:txBody>
      </p:sp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1357313" y="5665788"/>
          <a:ext cx="6731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1" name="Equation" r:id="rId6" imgW="291960" imgH="355320" progId="Equation.DSMT4">
                  <p:embed/>
                </p:oleObj>
              </mc:Choice>
              <mc:Fallback>
                <p:oleObj name="Equation" r:id="rId6" imgW="291960" imgH="3553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5665788"/>
                        <a:ext cx="6731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/>
      <p:bldP spid="99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512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6238AB22-83AF-40F1-B971-099CCAEBDE2F}" type="slidenum">
              <a:rPr lang="de-DE" sz="1000" smtClean="0"/>
              <a:pPr/>
              <a:t>6</a:t>
            </a:fld>
            <a:r>
              <a:rPr lang="de-DE" sz="1000" smtClean="0"/>
              <a:t> -</a:t>
            </a:r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Hebb‘sches Lernen - Ergänzungen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8064500" cy="324008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dirty="0" smtClean="0">
                <a:sym typeface="Symbol" pitchFamily="18" charset="2"/>
              </a:rPr>
              <a:t>Lösung : Normierung der Gewichte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b="0" dirty="0" smtClean="0">
                <a:latin typeface="Symbol" pitchFamily="18" charset="2"/>
                <a:cs typeface="Times New Roman" pitchFamily="18" charset="0"/>
              </a:rPr>
              <a:t>	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 =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 +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dirty="0" err="1" smtClean="0">
                <a:latin typeface="TIMES" charset="0"/>
                <a:cs typeface="Times New Roman" pitchFamily="18" charset="0"/>
              </a:rPr>
              <a:t>x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  	</a:t>
            </a:r>
            <a:r>
              <a:rPr lang="de-DE" sz="2000" b="0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mit</a:t>
            </a:r>
            <a:r>
              <a:rPr lang="de-DE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  |w</a:t>
            </a:r>
            <a:r>
              <a:rPr lang="de-DE" sz="2000" b="0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(t)</a:t>
            </a:r>
            <a:r>
              <a:rPr lang="de-DE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| </a:t>
            </a:r>
            <a:r>
              <a:rPr lang="de-DE" b="0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= 1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sz="2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Wie?</a:t>
            </a: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dirty="0" smtClean="0">
                <a:latin typeface="TIMES" charset="0"/>
                <a:cs typeface="Times New Roman" pitchFamily="18" charset="0"/>
              </a:rPr>
              <a:t>	 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=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+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dirty="0" err="1" smtClean="0">
                <a:latin typeface="TIMES" charset="0"/>
                <a:cs typeface="Times New Roman" pitchFamily="18" charset="0"/>
              </a:rPr>
              <a:t>x</a:t>
            </a:r>
            <a:endParaRPr lang="de-DE" dirty="0" smtClean="0">
              <a:latin typeface="TIMES" charset="0"/>
              <a:cs typeface="Times New Roman" pitchFamily="18" charset="0"/>
            </a:endParaRPr>
          </a:p>
          <a:p>
            <a:pPr marL="0" indent="0" algn="just">
              <a:lnSpc>
                <a:spcPct val="85000"/>
              </a:lnSpc>
              <a:spcAft>
                <a:spcPct val="0"/>
              </a:spcAft>
              <a:buFontTx/>
              <a:buNone/>
            </a:pPr>
            <a:r>
              <a:rPr lang="de-DE" dirty="0" smtClean="0">
                <a:latin typeface="TIMES" charset="0"/>
                <a:cs typeface="Times New Roman" pitchFamily="18" charset="0"/>
              </a:rPr>
              <a:t>          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 = ____=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 </a:t>
            </a:r>
            <a:r>
              <a:rPr lang="de-DE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de-DE" sz="2000" b="0" u="sng" dirty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u="sng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u="sng" dirty="0" smtClean="0">
                <a:latin typeface="TIMES" charset="0"/>
                <a:cs typeface="Times New Roman" pitchFamily="18" charset="0"/>
              </a:rPr>
              <a:t>+</a:t>
            </a:r>
            <a:r>
              <a:rPr lang="de-DE" u="sng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u="sng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000" b="0" u="sng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u="sng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u="sng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u="sng" dirty="0" err="1" smtClean="0">
                <a:latin typeface="TIMES" charset="0"/>
                <a:cs typeface="Times New Roman" pitchFamily="18" charset="0"/>
              </a:rPr>
              <a:t>x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 </a:t>
            </a:r>
            <a:endParaRPr lang="de-DE" sz="2000" b="0" u="sng" dirty="0" smtClean="0">
              <a:latin typeface="TIMES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buFontTx/>
              <a:buNone/>
            </a:pPr>
            <a:r>
              <a:rPr lang="de-DE" sz="2000" b="0" dirty="0" smtClean="0">
                <a:latin typeface="TIMES" charset="0"/>
                <a:cs typeface="Times New Roman" pitchFamily="18" charset="0"/>
              </a:rPr>
              <a:t>	          |      |              |      |	</a:t>
            </a:r>
          </a:p>
        </p:txBody>
      </p:sp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758825" y="5346700"/>
            <a:ext cx="7705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0"/>
              </a:spcBef>
            </a:pPr>
            <a:r>
              <a:rPr lang="de-DE" sz="2800" b="1" dirty="0">
                <a:solidFill>
                  <a:srgbClr val="C00000"/>
                </a:solidFill>
              </a:rPr>
              <a:t>Wohin</a:t>
            </a:r>
            <a:r>
              <a:rPr lang="de-DE" sz="2400" dirty="0"/>
              <a:t> konvergiert </a:t>
            </a:r>
            <a:r>
              <a:rPr lang="de-DE" sz="2400" b="1" dirty="0"/>
              <a:t>w</a:t>
            </a:r>
            <a:r>
              <a:rPr lang="de-DE" sz="2400" dirty="0"/>
              <a:t>(t) ?</a:t>
            </a:r>
          </a:p>
        </p:txBody>
      </p:sp>
      <p:graphicFrame>
        <p:nvGraphicFramePr>
          <p:cNvPr id="51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96431"/>
              </p:ext>
            </p:extLst>
          </p:nvPr>
        </p:nvGraphicFramePr>
        <p:xfrm>
          <a:off x="1466850" y="3000375"/>
          <a:ext cx="4000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3000375"/>
                        <a:ext cx="4000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45662"/>
              </p:ext>
            </p:extLst>
          </p:nvPr>
        </p:nvGraphicFramePr>
        <p:xfrm>
          <a:off x="2395538" y="3876675"/>
          <a:ext cx="4000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538" y="3876675"/>
                        <a:ext cx="4000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1074"/>
              </p:ext>
            </p:extLst>
          </p:nvPr>
        </p:nvGraphicFramePr>
        <p:xfrm>
          <a:off x="2397125" y="3476625"/>
          <a:ext cx="4000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3476625"/>
                        <a:ext cx="4000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13878"/>
              </p:ext>
            </p:extLst>
          </p:nvPr>
        </p:nvGraphicFramePr>
        <p:xfrm>
          <a:off x="3756025" y="3846513"/>
          <a:ext cx="4000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25" y="3846513"/>
                        <a:ext cx="4000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615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30DA53D1-0F92-4B57-A574-FB5FE2576E4A}" type="slidenum">
              <a:rPr lang="de-DE" sz="1000" smtClean="0"/>
              <a:pPr/>
              <a:t>7</a:t>
            </a:fld>
            <a:r>
              <a:rPr lang="de-DE" sz="1000" smtClean="0"/>
              <a:t> -</a:t>
            </a:r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Lernen: beschränkte Hebbsche Regel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1600200"/>
          </a:xfrm>
        </p:spPr>
        <p:txBody>
          <a:bodyPr/>
          <a:lstStyle/>
          <a:p>
            <a:pPr marL="381000" indent="-381000" algn="just">
              <a:lnSpc>
                <a:spcPct val="100000"/>
              </a:lnSpc>
              <a:buFontTx/>
              <a:buNone/>
            </a:pPr>
            <a:r>
              <a:rPr lang="de-DE" dirty="0" smtClean="0">
                <a:solidFill>
                  <a:srgbClr val="C00000"/>
                </a:solidFill>
                <a:latin typeface="TIMES" charset="0"/>
                <a:cs typeface="Times New Roman" pitchFamily="18" charset="0"/>
              </a:rPr>
              <a:t>Konvergenzziel </a:t>
            </a:r>
            <a:r>
              <a:rPr lang="de-DE" dirty="0" smtClean="0">
                <a:latin typeface="TIMES" charset="0"/>
                <a:cs typeface="Times New Roman" pitchFamily="18" charset="0"/>
              </a:rPr>
              <a:t>?</a:t>
            </a:r>
            <a:endParaRPr lang="de-DE" b="0" dirty="0" smtClean="0">
              <a:latin typeface="TIMES" charset="0"/>
              <a:cs typeface="Times New Roman" pitchFamily="18" charset="0"/>
            </a:endParaRPr>
          </a:p>
          <a:p>
            <a:pPr marL="381000" indent="-381000" algn="just">
              <a:lnSpc>
                <a:spcPct val="90000"/>
              </a:lnSpc>
              <a:buFontTx/>
              <a:buNone/>
            </a:pPr>
            <a:r>
              <a:rPr lang="de-DE" sz="2000" b="0" dirty="0" smtClean="0">
                <a:latin typeface="TIMES" charset="0"/>
                <a:cs typeface="Times New Roman" pitchFamily="18" charset="0"/>
              </a:rPr>
              <a:t>	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= 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+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b="0" baseline="-25000" dirty="0" smtClean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y</a:t>
            </a:r>
            <a:r>
              <a:rPr lang="de-DE" b="0" baseline="-30000" dirty="0" err="1" smtClean="0">
                <a:latin typeface="TIMES" charset="0"/>
                <a:cs typeface="Times New Roman" pitchFamily="18" charset="0"/>
              </a:rPr>
              <a:t>i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x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 	</a:t>
            </a:r>
            <a:r>
              <a:rPr lang="de-DE" sz="1800" b="0" dirty="0" smtClean="0">
                <a:solidFill>
                  <a:srgbClr val="0066CC"/>
                </a:solidFill>
                <a:cs typeface="Times New Roman" pitchFamily="18" charset="0"/>
              </a:rPr>
              <a:t>Hebb'sche Lernregel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 mit </a:t>
            </a:r>
            <a:r>
              <a:rPr lang="de-DE" sz="2000" b="0" dirty="0" smtClean="0">
                <a:solidFill>
                  <a:schemeClr val="accent2"/>
                </a:solidFill>
                <a:latin typeface="TIMES" charset="0"/>
                <a:cs typeface="Times New Roman" pitchFamily="18" charset="0"/>
              </a:rPr>
              <a:t>NB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 |</a:t>
            </a:r>
            <a:r>
              <a:rPr lang="de-DE" sz="2000" dirty="0" smtClean="0">
                <a:latin typeface="TIMES" charset="0"/>
                <a:cs typeface="Times New Roman" pitchFamily="18" charset="0"/>
              </a:rPr>
              <a:t>w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| = </a:t>
            </a:r>
            <a:r>
              <a:rPr lang="de-DE" sz="2000" b="0" dirty="0" err="1" smtClean="0">
                <a:latin typeface="TIMES" charset="0"/>
                <a:cs typeface="Times New Roman" pitchFamily="18" charset="0"/>
              </a:rPr>
              <a:t>const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.</a:t>
            </a:r>
          </a:p>
          <a:p>
            <a:pPr marL="381000" indent="-381000" algn="just">
              <a:lnSpc>
                <a:spcPct val="100000"/>
              </a:lnSpc>
              <a:buFontTx/>
              <a:buNone/>
            </a:pPr>
            <a:r>
              <a:rPr lang="de-DE" b="0" dirty="0" smtClean="0">
                <a:latin typeface="TIMES" charset="0"/>
                <a:cs typeface="Times New Roman" pitchFamily="18" charset="0"/>
              </a:rPr>
              <a:t>		 = </a:t>
            </a:r>
            <a:r>
              <a:rPr lang="de-DE" b="0" dirty="0" err="1" smtClean="0"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(t-1)</a:t>
            </a:r>
            <a:r>
              <a:rPr lang="de-DE" b="0" dirty="0" smtClean="0">
                <a:latin typeface="TIMES" charset="0"/>
                <a:cs typeface="Times New Roman" pitchFamily="18" charset="0"/>
              </a:rPr>
              <a:t> + </a:t>
            </a:r>
            <a:r>
              <a:rPr lang="de-DE" b="0" dirty="0" smtClean="0">
                <a:latin typeface="TIMES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de-DE" b="0" baseline="-25000" dirty="0" smtClean="0"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sz="2000" b="0" dirty="0" smtClean="0">
                <a:latin typeface="TIMES" charset="0"/>
                <a:cs typeface="Times New Roman" pitchFamily="18" charset="0"/>
              </a:rPr>
              <a:t>(t) 	</a:t>
            </a:r>
            <a:r>
              <a:rPr lang="de-DE" sz="1600" kern="1200" dirty="0" err="1">
                <a:latin typeface="Arial" pitchFamily="34" charset="0"/>
              </a:rPr>
              <a:t>Gradientenaufstieg</a:t>
            </a:r>
            <a:endParaRPr lang="de-DE" sz="1600" kern="1200" dirty="0">
              <a:latin typeface="Arial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3530600" y="2424113"/>
          <a:ext cx="7604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2" r:id="rId3" imgW="406048" imgH="329914" progId="Equation.3">
                  <p:embed/>
                </p:oleObj>
              </mc:Choice>
              <mc:Fallback>
                <p:oleObj r:id="rId3" imgW="406048" imgH="32991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2424113"/>
                        <a:ext cx="760413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6275" y="2644773"/>
            <a:ext cx="8277225" cy="2068516"/>
            <a:chOff x="436" y="1914"/>
            <a:chExt cx="5214" cy="1303"/>
          </a:xfrm>
        </p:grpSpPr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36" y="1914"/>
              <a:ext cx="521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>
                <a:spcAft>
                  <a:spcPct val="50000"/>
                </a:spcAft>
              </a:pPr>
              <a:r>
                <a:rPr lang="de-DE" b="1" dirty="0">
                  <a:latin typeface="TIMES" charset="0"/>
                  <a:cs typeface="Times New Roman" pitchFamily="18" charset="0"/>
                </a:rPr>
                <a:t>Also</a:t>
              </a:r>
              <a:r>
                <a:rPr lang="de-DE" dirty="0">
                  <a:latin typeface="TIMES" charset="0"/>
                  <a:cs typeface="Times New Roman" pitchFamily="18" charset="0"/>
                </a:rPr>
                <a:t>:</a:t>
              </a:r>
            </a:p>
            <a:p>
              <a:pPr algn="l">
                <a:lnSpc>
                  <a:spcPct val="20000"/>
                </a:lnSpc>
                <a:spcAft>
                  <a:spcPct val="50000"/>
                </a:spcAft>
              </a:pPr>
              <a:r>
                <a:rPr lang="en-US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 	 = 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</a:t>
              </a:r>
              <a:r>
                <a:rPr lang="en-US" sz="1800" b="1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sz="1800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y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</a:t>
              </a:r>
              <a:r>
                <a:rPr lang="en-US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</a:t>
              </a:r>
              <a:r>
                <a:rPr lang="en-US" sz="1800" b="1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xx</a:t>
              </a:r>
              <a:r>
                <a:rPr lang="en-US" sz="1800" baseline="30000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 </a:t>
              </a:r>
              <a:r>
                <a:rPr lang="en-US" sz="1800" b="1" dirty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en-US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 = </a:t>
              </a:r>
              <a:r>
                <a:rPr lang="en-US" sz="1800" b="1" dirty="0">
                  <a:latin typeface="TIMES" charset="0"/>
                  <a:cs typeface="Times New Roman" pitchFamily="18" charset="0"/>
                  <a:sym typeface="Symbol" pitchFamily="18" charset="2"/>
                </a:rPr>
                <a:t>Aw</a:t>
              </a:r>
              <a:r>
                <a:rPr lang="en-US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	</a:t>
              </a:r>
              <a:r>
                <a:rPr lang="en-US" sz="1800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bei</a:t>
              </a:r>
              <a:r>
                <a:rPr lang="en-US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 y = </a:t>
              </a:r>
              <a:r>
                <a:rPr lang="en-US" sz="1800" b="1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sz="1800" baseline="30000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en-US" sz="1800" b="1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en-US" sz="1800" b="1" dirty="0">
                  <a:latin typeface="TIMES" charset="0"/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en-US" sz="1800" i="1" dirty="0">
                  <a:latin typeface="TIMES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600" dirty="0">
                  <a:sym typeface="Symbol" pitchFamily="18" charset="2"/>
                </a:rPr>
                <a:t>lin. </a:t>
              </a:r>
              <a:r>
                <a:rPr lang="de-DE" sz="1600" dirty="0">
                  <a:sym typeface="Symbol" pitchFamily="18" charset="2"/>
                </a:rPr>
                <a:t>Neuron</a:t>
              </a:r>
              <a:r>
                <a:rPr lang="de-DE" sz="1800" i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, </a:t>
              </a:r>
              <a:r>
                <a:rPr lang="de-DE" sz="1600" dirty="0"/>
                <a:t>wobei </a:t>
              </a:r>
              <a:r>
                <a:rPr lang="de-DE" sz="1600" dirty="0">
                  <a:sym typeface="Symbol" panose="05050102010706020507" pitchFamily="18" charset="2"/>
                </a:rPr>
                <a:t></a:t>
              </a:r>
              <a:r>
                <a:rPr lang="de-DE" sz="1600" dirty="0"/>
                <a:t>x</a:t>
              </a:r>
              <a:r>
                <a:rPr lang="de-DE" sz="1600" dirty="0">
                  <a:sym typeface="Symbol" panose="05050102010706020507" pitchFamily="18" charset="2"/>
                </a:rPr>
                <a:t></a:t>
              </a:r>
              <a:r>
                <a:rPr lang="de-DE" sz="1600" dirty="0"/>
                <a:t> = 0  </a:t>
              </a:r>
              <a:r>
                <a:rPr lang="de-DE" sz="1600" i="1" dirty="0"/>
                <a:t>zentriert</a:t>
              </a:r>
            </a:p>
            <a:p>
              <a:pPr algn="l">
                <a:lnSpc>
                  <a:spcPct val="20000"/>
                </a:lnSpc>
                <a:spcAft>
                  <a:spcPct val="50000"/>
                </a:spcAft>
              </a:pPr>
              <a:r>
                <a:rPr lang="de-DE" sz="24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de-DE" sz="2400" dirty="0">
                <a:latin typeface="TIMES" charset="0"/>
                <a:cs typeface="Times New Roman" pitchFamily="18" charset="0"/>
                <a:sym typeface="Symbol" pitchFamily="18" charset="2"/>
              </a:endParaRPr>
            </a:p>
            <a:p>
              <a:pPr algn="l">
                <a:spcBef>
                  <a:spcPts val="1200"/>
                </a:spcBef>
                <a:spcAft>
                  <a:spcPct val="50000"/>
                </a:spcAft>
              </a:pP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de-DE" dirty="0">
                  <a:solidFill>
                    <a:srgbClr val="0066CC"/>
                  </a:solidFill>
                  <a:latin typeface="Tahoma" pitchFamily="34" charset="0"/>
                  <a:cs typeface="Times New Roman" pitchFamily="18" charset="0"/>
                  <a:sym typeface="Symbol" pitchFamily="18" charset="2"/>
                </a:rPr>
                <a:t>Zielfunktion</a:t>
              </a:r>
              <a:r>
                <a:rPr lang="de-DE" dirty="0">
                  <a:latin typeface="TIMES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	   </a:t>
              </a:r>
              <a:r>
                <a:rPr lang="de-DE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R(</a:t>
              </a:r>
              <a:r>
                <a:rPr lang="de-DE" sz="1800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) = ½ </a:t>
              </a:r>
              <a:r>
                <a:rPr lang="de-DE" sz="1800" b="1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sz="1800" baseline="30000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de-DE" sz="1800" b="1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Aw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    </a:t>
              </a:r>
              <a:r>
                <a:rPr lang="de-DE" sz="18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mit Nebenbedingung  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|</a:t>
              </a:r>
              <a:r>
                <a:rPr lang="de-DE" sz="1800" b="1" dirty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| = </a:t>
              </a:r>
              <a:r>
                <a:rPr lang="de-DE" sz="1800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const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 = 1	</a:t>
              </a:r>
            </a:p>
          </p:txBody>
        </p:sp>
        <p:graphicFrame>
          <p:nvGraphicFramePr>
            <p:cNvPr id="6149" name="Object 7"/>
            <p:cNvGraphicFramePr>
              <a:graphicFrameLocks noChangeAspect="1"/>
            </p:cNvGraphicFramePr>
            <p:nvPr/>
          </p:nvGraphicFramePr>
          <p:xfrm>
            <a:off x="646" y="2121"/>
            <a:ext cx="479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3" r:id="rId5" imgW="406048" imgH="329914" progId="Equation.3">
                    <p:embed/>
                  </p:oleObj>
                </mc:Choice>
                <mc:Fallback>
                  <p:oleObj r:id="rId5" imgW="406048" imgH="329914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" y="2121"/>
                          <a:ext cx="479" cy="3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4476753"/>
            <a:ext cx="8058150" cy="2000251"/>
            <a:chOff x="228" y="3156"/>
            <a:chExt cx="5076" cy="1260"/>
          </a:xfrm>
        </p:grpSpPr>
        <p:sp>
          <p:nvSpPr>
            <p:cNvPr id="6156" name="Rectangle 9"/>
            <p:cNvSpPr>
              <a:spLocks noChangeArrowheads="1"/>
            </p:cNvSpPr>
            <p:nvPr/>
          </p:nvSpPr>
          <p:spPr bwMode="auto">
            <a:xfrm>
              <a:off x="228" y="3156"/>
              <a:ext cx="5076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spcAft>
                  <a:spcPct val="50000"/>
                </a:spcAft>
              </a:pPr>
              <a:r>
                <a:rPr lang="de-DE" dirty="0" err="1" smtClean="0">
                  <a:solidFill>
                    <a:srgbClr val="0066CC"/>
                  </a:solidFill>
                  <a:latin typeface="Tahoma" pitchFamily="34" charset="0"/>
                  <a:cs typeface="Times New Roman" pitchFamily="18" charset="0"/>
                  <a:sym typeface="Symbol" pitchFamily="18" charset="2"/>
                </a:rPr>
                <a:t>Lagrangefunktion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L(</a:t>
              </a:r>
              <a:r>
                <a:rPr lang="de-DE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,µ) = R(</a:t>
              </a:r>
              <a:r>
                <a:rPr lang="de-DE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) + µ·(</a:t>
              </a:r>
              <a:r>
                <a:rPr lang="de-DE" sz="16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|</a:t>
              </a:r>
              <a:r>
                <a:rPr lang="de-DE" sz="1600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sz="16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|</a:t>
              </a:r>
              <a:r>
                <a:rPr lang="de-DE" sz="1600" baseline="300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2 </a:t>
              </a:r>
              <a:r>
                <a:rPr lang="de-DE" sz="1600" dirty="0" smtClean="0">
                  <a:latin typeface="TIMES" charset="0"/>
                  <a:cs typeface="Times New Roman" pitchFamily="18" charset="0"/>
                </a:rPr>
                <a:t>–</a:t>
              </a:r>
              <a:r>
                <a:rPr lang="de-DE" sz="16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1)</a:t>
              </a:r>
            </a:p>
            <a:p>
              <a:pPr algn="l">
                <a:spcAft>
                  <a:spcPct val="50000"/>
                </a:spcAft>
              </a:pPr>
              <a:r>
                <a:rPr lang="de-DE" sz="16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de-DE" sz="1800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	Extremwert</a:t>
              </a:r>
              <a:r>
                <a:rPr lang="de-DE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	bei  	</a:t>
              </a:r>
              <a:r>
                <a:rPr lang="en-US" sz="1800" dirty="0" smtClean="0">
                  <a:latin typeface="TIMES" charset="0"/>
                  <a:cs typeface="Times New Roman" pitchFamily="18" charset="0"/>
                </a:rPr>
                <a:t>(</a:t>
              </a:r>
              <a:r>
                <a:rPr lang="en-US" sz="1800" b="1" dirty="0" smtClean="0">
                  <a:latin typeface="TIMES" charset="0"/>
                  <a:cs typeface="Times New Roman" pitchFamily="18" charset="0"/>
                </a:rPr>
                <a:t>w</a:t>
              </a:r>
              <a:r>
                <a:rPr lang="en-US" sz="1800" dirty="0" smtClean="0">
                  <a:latin typeface="TIMES" charset="0"/>
                  <a:cs typeface="Times New Roman" pitchFamily="18" charset="0"/>
                </a:rPr>
                <a:t>,</a:t>
              </a:r>
              <a:r>
                <a:rPr lang="de-DE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800" dirty="0" smtClean="0">
                  <a:latin typeface="TIMES" charset="0"/>
                  <a:cs typeface="Times New Roman" pitchFamily="18" charset="0"/>
                </a:rPr>
                <a:t>) =	            </a:t>
              </a:r>
              <a:r>
                <a:rPr lang="en-US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de-DE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800" dirty="0" smtClean="0">
                  <a:latin typeface="TIMES" charset="0"/>
                  <a:cs typeface="Times New Roman" pitchFamily="18" charset="0"/>
                </a:rPr>
                <a:t>2</a:t>
              </a:r>
              <a:r>
                <a:rPr lang="en-US" sz="1800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en-US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=  </a:t>
              </a:r>
              <a:r>
                <a:rPr lang="en-US" sz="1800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Aw</a:t>
              </a:r>
              <a:r>
                <a:rPr lang="en-US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+ </a:t>
              </a:r>
              <a:r>
                <a:rPr lang="de-DE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lang="en-US" sz="1800" dirty="0" smtClean="0">
                  <a:latin typeface="TIMES" charset="0"/>
                  <a:cs typeface="Times New Roman" pitchFamily="18" charset="0"/>
                </a:rPr>
                <a:t>2</a:t>
              </a:r>
              <a:r>
                <a:rPr lang="en-US" sz="1800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en-US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= 0</a:t>
              </a:r>
              <a:r>
                <a:rPr lang="en-US" sz="1600" dirty="0" smtClean="0">
                  <a:latin typeface="TIMES" charset="0"/>
                  <a:sym typeface="Symbol" pitchFamily="18" charset="2"/>
                </a:rPr>
                <a:t> </a:t>
              </a:r>
            </a:p>
            <a:p>
              <a:pPr algn="l">
                <a:spcAft>
                  <a:spcPct val="50000"/>
                </a:spcAft>
              </a:pPr>
              <a:r>
                <a:rPr lang="de-DE" b="1" dirty="0">
                  <a:latin typeface="TIMES" charset="0"/>
                  <a:cs typeface="Times New Roman" pitchFamily="18" charset="0"/>
                  <a:sym typeface="Symbol" pitchFamily="18" charset="2"/>
                </a:rPr>
                <a:t>	</a:t>
              </a:r>
              <a:r>
                <a:rPr lang="de-DE" b="1" dirty="0" err="1">
                  <a:latin typeface="TIMES" charset="0"/>
                  <a:cs typeface="Times New Roman" pitchFamily="18" charset="0"/>
                  <a:sym typeface="Symbol" pitchFamily="18" charset="2"/>
                </a:rPr>
                <a:t>Aw</a:t>
              </a:r>
              <a:r>
                <a:rPr lang="de-DE" dirty="0">
                  <a:latin typeface="TIMES" charset="0"/>
                  <a:cs typeface="Times New Roman" pitchFamily="18" charset="0"/>
                  <a:sym typeface="Symbol" pitchFamily="18" charset="2"/>
                </a:rPr>
                <a:t> = </a:t>
              </a:r>
              <a:r>
                <a:rPr lang="de-DE" b="1" dirty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dirty="0">
                  <a:latin typeface="TIMES" charset="0"/>
                  <a:cs typeface="Times New Roman" pitchFamily="18" charset="0"/>
                  <a:sym typeface="Symbol" pitchFamily="18" charset="2"/>
                </a:rPr>
                <a:t>	</a:t>
              </a:r>
              <a:r>
                <a:rPr lang="de-DE" sz="1800" dirty="0">
                  <a:solidFill>
                    <a:srgbClr val="0066CC"/>
                  </a:solidFill>
                  <a:latin typeface="Tahoma" pitchFamily="34" charset="0"/>
                  <a:cs typeface="Times New Roman" pitchFamily="18" charset="0"/>
                  <a:sym typeface="Symbol" pitchFamily="18" charset="2"/>
                </a:rPr>
                <a:t>Eigenwertgleichung</a:t>
              </a:r>
              <a:r>
                <a:rPr lang="de-DE" dirty="0">
                  <a:latin typeface="TIMES" charset="0"/>
                  <a:cs typeface="Times New Roman" pitchFamily="18" charset="0"/>
                  <a:sym typeface="Symbol" pitchFamily="18" charset="2"/>
                </a:rPr>
                <a:t> 	</a:t>
              </a:r>
              <a:r>
                <a:rPr lang="de-DE" sz="1800" dirty="0">
                  <a:latin typeface="TIMES" charset="0"/>
                  <a:cs typeface="Times New Roman" pitchFamily="18" charset="0"/>
                  <a:sym typeface="Symbol" pitchFamily="18" charset="2"/>
                </a:rPr>
                <a:t>mit  := –2</a:t>
              </a:r>
              <a:r>
                <a:rPr lang="de-DE" dirty="0">
                  <a:latin typeface="TIMES" charset="0"/>
                  <a:cs typeface="Times New Roman" pitchFamily="18" charset="0"/>
                  <a:sym typeface="Symbol" pitchFamily="18" charset="2"/>
                </a:rPr>
                <a:t> </a:t>
              </a:r>
            </a:p>
            <a:p>
              <a:pPr algn="l">
                <a:lnSpc>
                  <a:spcPct val="40000"/>
                </a:lnSpc>
                <a:spcAft>
                  <a:spcPct val="50000"/>
                </a:spcAft>
              </a:pP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	</a:t>
              </a:r>
              <a:r>
                <a:rPr lang="de-DE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w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 </a:t>
              </a:r>
              <a:r>
                <a:rPr lang="de-DE" dirty="0" smtClean="0">
                  <a:solidFill>
                    <a:srgbClr val="FF0000"/>
                  </a:solidFill>
                  <a:latin typeface="TIMES" charset="0"/>
                  <a:cs typeface="Times New Roman" pitchFamily="18" charset="0"/>
                  <a:sym typeface="Symbol" pitchFamily="18" charset="2"/>
                </a:rPr>
                <a:t>EV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de-DE" b="1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) </a:t>
              </a:r>
              <a:r>
                <a:rPr lang="de-DE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mit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 EW </a:t>
              </a:r>
              <a:r>
                <a:rPr lang="de-DE" sz="1800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 = </a:t>
              </a:r>
              <a:r>
                <a:rPr lang="de-DE" dirty="0" smtClean="0">
                  <a:latin typeface="TIMES" charset="0"/>
                  <a:cs typeface="Times New Roman" pitchFamily="18" charset="0"/>
                  <a:sym typeface="Symbol" pitchFamily="18" charset="2"/>
                </a:rPr>
                <a:t>max</a:t>
              </a:r>
              <a:endParaRPr lang="de-DE" dirty="0">
                <a:latin typeface="TIMES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6157" name="Group 10"/>
            <p:cNvGrpSpPr>
              <a:grpSpLocks/>
            </p:cNvGrpSpPr>
            <p:nvPr/>
          </p:nvGrpSpPr>
          <p:grpSpPr bwMode="auto">
            <a:xfrm>
              <a:off x="2355" y="3429"/>
              <a:ext cx="1284" cy="421"/>
              <a:chOff x="1947" y="3249"/>
              <a:chExt cx="1284" cy="421"/>
            </a:xfrm>
          </p:grpSpPr>
          <p:graphicFrame>
            <p:nvGraphicFramePr>
              <p:cNvPr id="6147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1112161"/>
                  </p:ext>
                </p:extLst>
              </p:nvPr>
            </p:nvGraphicFramePr>
            <p:xfrm>
              <a:off x="1947" y="3249"/>
              <a:ext cx="288" cy="4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4" r:id="rId6" imgW="228600" imgH="330200" progId="Equation.3">
                      <p:embed/>
                    </p:oleObj>
                  </mc:Choice>
                  <mc:Fallback>
                    <p:oleObj r:id="rId6" imgW="228600" imgH="3302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47" y="3249"/>
                            <a:ext cx="288" cy="42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8" name="Object 12"/>
              <p:cNvGraphicFramePr>
                <a:graphicFrameLocks noChangeAspect="1"/>
              </p:cNvGraphicFramePr>
              <p:nvPr/>
            </p:nvGraphicFramePr>
            <p:xfrm>
              <a:off x="2718" y="3249"/>
              <a:ext cx="51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375" r:id="rId8" imgW="419100" imgH="330200" progId="Equation.3">
                      <p:embed/>
                    </p:oleObj>
                  </mc:Choice>
                  <mc:Fallback>
                    <p:oleObj r:id="rId8" imgW="419100" imgH="3302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8" y="3249"/>
                            <a:ext cx="513" cy="40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3072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0AAA13F3-CEA8-4C5C-85F6-25F448AF8467}" type="slidenum">
              <a:rPr lang="de-DE" sz="1000" smtClean="0"/>
              <a:pPr/>
              <a:t>8</a:t>
            </a:fld>
            <a:r>
              <a:rPr lang="de-DE" sz="1000" smtClean="0"/>
              <a:t> -</a:t>
            </a:r>
          </a:p>
        </p:txBody>
      </p:sp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24175"/>
            <a:ext cx="487203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Principal Component Analysis PCA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2089150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mtClean="0"/>
              <a:t>Zerlegung in orthogonale Eigenvektoren = Basisvektoren</a:t>
            </a:r>
          </a:p>
          <a:p>
            <a:pPr mar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de-DE" smtClean="0"/>
              <a:t>„</a:t>
            </a:r>
            <a:r>
              <a:rPr lang="de-DE" sz="2000" b="0" smtClean="0"/>
              <a:t>Hauptkomponentenanalyse</a:t>
            </a:r>
            <a:r>
              <a:rPr lang="de-DE" b="0" smtClean="0"/>
              <a:t>“, „</a:t>
            </a:r>
            <a:r>
              <a:rPr lang="de-DE" sz="2000" b="0" smtClean="0"/>
              <a:t>principal component analysis“,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sz="2000" b="0" smtClean="0"/>
              <a:t>„Karhunen-Loéve-Entwicklung“, „Hotelling-Transformation“,...</a:t>
            </a:r>
          </a:p>
          <a:p>
            <a:pPr marL="0" indent="0">
              <a:buFontTx/>
              <a:buNone/>
            </a:pPr>
            <a:r>
              <a:rPr lang="de-DE" smtClean="0"/>
              <a:t>Eigenvektoren – Wozu?</a:t>
            </a:r>
          </a:p>
        </p:txBody>
      </p:sp>
      <p:sp>
        <p:nvSpPr>
          <p:cNvPr id="3072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387" name="Freeform 11"/>
          <p:cNvSpPr>
            <a:spLocks noEditPoints="1"/>
          </p:cNvSpPr>
          <p:nvPr/>
        </p:nvSpPr>
        <p:spPr bwMode="auto">
          <a:xfrm>
            <a:off x="1846263" y="4048125"/>
            <a:ext cx="3643312" cy="1425575"/>
          </a:xfrm>
          <a:custGeom>
            <a:avLst/>
            <a:gdLst>
              <a:gd name="T0" fmla="*/ 2147483647 w 2295"/>
              <a:gd name="T1" fmla="*/ 2147483647 h 898"/>
              <a:gd name="T2" fmla="*/ 2147483647 w 2295"/>
              <a:gd name="T3" fmla="*/ 2147483647 h 898"/>
              <a:gd name="T4" fmla="*/ 2147483647 w 2295"/>
              <a:gd name="T5" fmla="*/ 2147483647 h 898"/>
              <a:gd name="T6" fmla="*/ 2147483647 w 2295"/>
              <a:gd name="T7" fmla="*/ 2147483647 h 898"/>
              <a:gd name="T8" fmla="*/ 2147483647 w 2295"/>
              <a:gd name="T9" fmla="*/ 2147483647 h 898"/>
              <a:gd name="T10" fmla="*/ 2147483647 w 2295"/>
              <a:gd name="T11" fmla="*/ 2147483647 h 898"/>
              <a:gd name="T12" fmla="*/ 2147483647 w 2295"/>
              <a:gd name="T13" fmla="*/ 2147483647 h 898"/>
              <a:gd name="T14" fmla="*/ 2147483647 w 2295"/>
              <a:gd name="T15" fmla="*/ 2147483647 h 898"/>
              <a:gd name="T16" fmla="*/ 2147483647 w 2295"/>
              <a:gd name="T17" fmla="*/ 2147483647 h 898"/>
              <a:gd name="T18" fmla="*/ 2147483647 w 2295"/>
              <a:gd name="T19" fmla="*/ 2147483647 h 898"/>
              <a:gd name="T20" fmla="*/ 2147483647 w 2295"/>
              <a:gd name="T21" fmla="*/ 2147483647 h 898"/>
              <a:gd name="T22" fmla="*/ 2147483647 w 2295"/>
              <a:gd name="T23" fmla="*/ 2147483647 h 898"/>
              <a:gd name="T24" fmla="*/ 2147483647 w 2295"/>
              <a:gd name="T25" fmla="*/ 2147483647 h 898"/>
              <a:gd name="T26" fmla="*/ 2147483647 w 2295"/>
              <a:gd name="T27" fmla="*/ 2147483647 h 898"/>
              <a:gd name="T28" fmla="*/ 0 w 2295"/>
              <a:gd name="T29" fmla="*/ 2147483647 h 898"/>
              <a:gd name="T30" fmla="*/ 0 w 2295"/>
              <a:gd name="T31" fmla="*/ 2147483647 h 898"/>
              <a:gd name="T32" fmla="*/ 0 w 2295"/>
              <a:gd name="T33" fmla="*/ 2147483647 h 898"/>
              <a:gd name="T34" fmla="*/ 2147483647 w 2295"/>
              <a:gd name="T35" fmla="*/ 2147483647 h 898"/>
              <a:gd name="T36" fmla="*/ 2147483647 w 2295"/>
              <a:gd name="T37" fmla="*/ 2147483647 h 898"/>
              <a:gd name="T38" fmla="*/ 2147483647 w 2295"/>
              <a:gd name="T39" fmla="*/ 2147483647 h 898"/>
              <a:gd name="T40" fmla="*/ 2147483647 w 2295"/>
              <a:gd name="T41" fmla="*/ 0 h 898"/>
              <a:gd name="T42" fmla="*/ 2147483647 w 2295"/>
              <a:gd name="T43" fmla="*/ 2147483647 h 898"/>
              <a:gd name="T44" fmla="*/ 2147483647 w 2295"/>
              <a:gd name="T45" fmla="*/ 2147483647 h 898"/>
              <a:gd name="T46" fmla="*/ 2147483647 w 2295"/>
              <a:gd name="T47" fmla="*/ 0 h 89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95"/>
              <a:gd name="T73" fmla="*/ 0 h 898"/>
              <a:gd name="T74" fmla="*/ 2295 w 2295"/>
              <a:gd name="T75" fmla="*/ 898 h 89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95" h="898">
                <a:moveTo>
                  <a:pt x="2" y="886"/>
                </a:moveTo>
                <a:lnTo>
                  <a:pt x="2239" y="22"/>
                </a:lnTo>
                <a:lnTo>
                  <a:pt x="2240" y="22"/>
                </a:lnTo>
                <a:lnTo>
                  <a:pt x="2243" y="22"/>
                </a:lnTo>
                <a:lnTo>
                  <a:pt x="2244" y="24"/>
                </a:lnTo>
                <a:lnTo>
                  <a:pt x="2246" y="25"/>
                </a:lnTo>
                <a:lnTo>
                  <a:pt x="2246" y="28"/>
                </a:lnTo>
                <a:lnTo>
                  <a:pt x="2246" y="31"/>
                </a:lnTo>
                <a:lnTo>
                  <a:pt x="2244" y="32"/>
                </a:lnTo>
                <a:lnTo>
                  <a:pt x="2243" y="34"/>
                </a:lnTo>
                <a:lnTo>
                  <a:pt x="7" y="898"/>
                </a:lnTo>
                <a:lnTo>
                  <a:pt x="5" y="898"/>
                </a:lnTo>
                <a:lnTo>
                  <a:pt x="2" y="898"/>
                </a:lnTo>
                <a:lnTo>
                  <a:pt x="1" y="896"/>
                </a:lnTo>
                <a:lnTo>
                  <a:pt x="0" y="895"/>
                </a:lnTo>
                <a:lnTo>
                  <a:pt x="0" y="892"/>
                </a:lnTo>
                <a:lnTo>
                  <a:pt x="0" y="889"/>
                </a:lnTo>
                <a:lnTo>
                  <a:pt x="1" y="888"/>
                </a:lnTo>
                <a:lnTo>
                  <a:pt x="2" y="886"/>
                </a:lnTo>
                <a:close/>
                <a:moveTo>
                  <a:pt x="2216" y="0"/>
                </a:moveTo>
                <a:lnTo>
                  <a:pt x="2295" y="7"/>
                </a:lnTo>
                <a:lnTo>
                  <a:pt x="2242" y="65"/>
                </a:lnTo>
                <a:lnTo>
                  <a:pt x="2216" y="0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478463" y="3808413"/>
            <a:ext cx="174625" cy="279400"/>
            <a:chOff x="3451" y="2399"/>
            <a:chExt cx="110" cy="176"/>
          </a:xfrm>
        </p:grpSpPr>
        <p:sp>
          <p:nvSpPr>
            <p:cNvPr id="30738" name="Rectangle 13"/>
            <p:cNvSpPr>
              <a:spLocks noChangeArrowheads="1"/>
            </p:cNvSpPr>
            <p:nvPr/>
          </p:nvSpPr>
          <p:spPr bwMode="auto">
            <a:xfrm>
              <a:off x="3451" y="239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0739" name="Rectangle 14"/>
            <p:cNvSpPr>
              <a:spLocks noChangeArrowheads="1"/>
            </p:cNvSpPr>
            <p:nvPr/>
          </p:nvSpPr>
          <p:spPr bwMode="auto">
            <a:xfrm>
              <a:off x="3513" y="246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349625" y="3063875"/>
            <a:ext cx="174625" cy="280988"/>
            <a:chOff x="2110" y="1930"/>
            <a:chExt cx="110" cy="177"/>
          </a:xfrm>
        </p:grpSpPr>
        <p:sp>
          <p:nvSpPr>
            <p:cNvPr id="30736" name="Rectangle 16"/>
            <p:cNvSpPr>
              <a:spLocks noChangeArrowheads="1"/>
            </p:cNvSpPr>
            <p:nvPr/>
          </p:nvSpPr>
          <p:spPr bwMode="auto">
            <a:xfrm>
              <a:off x="2110" y="1930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8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2172" y="1992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</p:grpSp>
      <p:sp>
        <p:nvSpPr>
          <p:cNvPr id="30731" name="Rectangle 18"/>
          <p:cNvSpPr>
            <a:spLocks noChangeArrowheads="1"/>
          </p:cNvSpPr>
          <p:nvPr/>
        </p:nvSpPr>
        <p:spPr bwMode="auto">
          <a:xfrm>
            <a:off x="3524250" y="30638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01395" name="Text Box 19"/>
          <p:cNvSpPr txBox="1">
            <a:spLocks noChangeArrowheads="1"/>
          </p:cNvSpPr>
          <p:nvPr/>
        </p:nvSpPr>
        <p:spPr bwMode="auto">
          <a:xfrm>
            <a:off x="6300788" y="3644900"/>
            <a:ext cx="2447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>
                <a:solidFill>
                  <a:schemeClr val="accent2"/>
                </a:solidFill>
              </a:rPr>
              <a:t>Merkmals-transformation</a:t>
            </a:r>
          </a:p>
          <a:p>
            <a:pPr>
              <a:lnSpc>
                <a:spcPct val="50000"/>
              </a:lnSpc>
            </a:pPr>
            <a:r>
              <a:rPr lang="de-DE" sz="2400">
                <a:solidFill>
                  <a:schemeClr val="accent2"/>
                </a:solidFill>
              </a:rPr>
              <a:t>auf </a:t>
            </a:r>
          </a:p>
          <a:p>
            <a:pPr>
              <a:lnSpc>
                <a:spcPct val="50000"/>
              </a:lnSpc>
            </a:pPr>
            <a:r>
              <a:rPr lang="de-DE" sz="2400">
                <a:solidFill>
                  <a:schemeClr val="accent2"/>
                </a:solidFill>
              </a:rPr>
              <a:t>Hauptrichtungen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 rot="-127440">
            <a:off x="1331913" y="3141663"/>
            <a:ext cx="1225550" cy="3240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1398" name="Freeform 22"/>
          <p:cNvSpPr>
            <a:spLocks/>
          </p:cNvSpPr>
          <p:nvPr/>
        </p:nvSpPr>
        <p:spPr bwMode="auto">
          <a:xfrm>
            <a:off x="2700338" y="4724400"/>
            <a:ext cx="3384550" cy="1657350"/>
          </a:xfrm>
          <a:custGeom>
            <a:avLst/>
            <a:gdLst>
              <a:gd name="T0" fmla="*/ 2147483647 w 2132"/>
              <a:gd name="T1" fmla="*/ 2147483647 h 1044"/>
              <a:gd name="T2" fmla="*/ 2147483647 w 2132"/>
              <a:gd name="T3" fmla="*/ 0 h 1044"/>
              <a:gd name="T4" fmla="*/ 2147483647 w 2132"/>
              <a:gd name="T5" fmla="*/ 2147483647 h 1044"/>
              <a:gd name="T6" fmla="*/ 0 w 2132"/>
              <a:gd name="T7" fmla="*/ 2147483647 h 1044"/>
              <a:gd name="T8" fmla="*/ 2147483647 w 2132"/>
              <a:gd name="T9" fmla="*/ 2147483647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2"/>
              <a:gd name="T16" fmla="*/ 0 h 1044"/>
              <a:gd name="T17" fmla="*/ 2132 w 2132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2" h="1044">
                <a:moveTo>
                  <a:pt x="2132" y="454"/>
                </a:moveTo>
                <a:lnTo>
                  <a:pt x="1950" y="0"/>
                </a:lnTo>
                <a:lnTo>
                  <a:pt x="136" y="681"/>
                </a:lnTo>
                <a:lnTo>
                  <a:pt x="0" y="1044"/>
                </a:lnTo>
                <a:lnTo>
                  <a:pt x="2132" y="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01388" name="Freeform 12"/>
          <p:cNvSpPr>
            <a:spLocks noEditPoints="1"/>
          </p:cNvSpPr>
          <p:nvPr/>
        </p:nvSpPr>
        <p:spPr bwMode="auto">
          <a:xfrm>
            <a:off x="3203575" y="3068638"/>
            <a:ext cx="1157288" cy="3062287"/>
          </a:xfrm>
          <a:custGeom>
            <a:avLst/>
            <a:gdLst>
              <a:gd name="T0" fmla="*/ 2147483647 w 729"/>
              <a:gd name="T1" fmla="*/ 2147483647 h 1929"/>
              <a:gd name="T2" fmla="*/ 2147483647 w 729"/>
              <a:gd name="T3" fmla="*/ 2147483647 h 1929"/>
              <a:gd name="T4" fmla="*/ 2147483647 w 729"/>
              <a:gd name="T5" fmla="*/ 2147483647 h 1929"/>
              <a:gd name="T6" fmla="*/ 2147483647 w 729"/>
              <a:gd name="T7" fmla="*/ 2147483647 h 1929"/>
              <a:gd name="T8" fmla="*/ 2147483647 w 729"/>
              <a:gd name="T9" fmla="*/ 2147483647 h 1929"/>
              <a:gd name="T10" fmla="*/ 2147483647 w 729"/>
              <a:gd name="T11" fmla="*/ 2147483647 h 1929"/>
              <a:gd name="T12" fmla="*/ 2147483647 w 729"/>
              <a:gd name="T13" fmla="*/ 2147483647 h 1929"/>
              <a:gd name="T14" fmla="*/ 2147483647 w 729"/>
              <a:gd name="T15" fmla="*/ 2147483647 h 1929"/>
              <a:gd name="T16" fmla="*/ 2147483647 w 729"/>
              <a:gd name="T17" fmla="*/ 2147483647 h 1929"/>
              <a:gd name="T18" fmla="*/ 2147483647 w 729"/>
              <a:gd name="T19" fmla="*/ 2147483647 h 1929"/>
              <a:gd name="T20" fmla="*/ 2147483647 w 729"/>
              <a:gd name="T21" fmla="*/ 2147483647 h 1929"/>
              <a:gd name="T22" fmla="*/ 2147483647 w 729"/>
              <a:gd name="T23" fmla="*/ 2147483647 h 1929"/>
              <a:gd name="T24" fmla="*/ 2147483647 w 729"/>
              <a:gd name="T25" fmla="*/ 2147483647 h 1929"/>
              <a:gd name="T26" fmla="*/ 2147483647 w 729"/>
              <a:gd name="T27" fmla="*/ 2147483647 h 1929"/>
              <a:gd name="T28" fmla="*/ 2147483647 w 729"/>
              <a:gd name="T29" fmla="*/ 2147483647 h 1929"/>
              <a:gd name="T30" fmla="*/ 2147483647 w 729"/>
              <a:gd name="T31" fmla="*/ 2147483647 h 1929"/>
              <a:gd name="T32" fmla="*/ 2147483647 w 729"/>
              <a:gd name="T33" fmla="*/ 2147483647 h 1929"/>
              <a:gd name="T34" fmla="*/ 2147483647 w 729"/>
              <a:gd name="T35" fmla="*/ 2147483647 h 1929"/>
              <a:gd name="T36" fmla="*/ 2147483647 w 729"/>
              <a:gd name="T37" fmla="*/ 2147483647 h 1929"/>
              <a:gd name="T38" fmla="*/ 2147483647 w 729"/>
              <a:gd name="T39" fmla="*/ 2147483647 h 1929"/>
              <a:gd name="T40" fmla="*/ 0 w 729"/>
              <a:gd name="T41" fmla="*/ 2147483647 h 1929"/>
              <a:gd name="T42" fmla="*/ 2147483647 w 729"/>
              <a:gd name="T43" fmla="*/ 0 h 1929"/>
              <a:gd name="T44" fmla="*/ 2147483647 w 729"/>
              <a:gd name="T45" fmla="*/ 2147483647 h 1929"/>
              <a:gd name="T46" fmla="*/ 0 w 729"/>
              <a:gd name="T47" fmla="*/ 2147483647 h 192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9"/>
              <a:gd name="T73" fmla="*/ 0 h 1929"/>
              <a:gd name="T74" fmla="*/ 729 w 729"/>
              <a:gd name="T75" fmla="*/ 1929 h 192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9" h="1929">
                <a:moveTo>
                  <a:pt x="718" y="1925"/>
                </a:move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5" y="51"/>
                </a:lnTo>
                <a:lnTo>
                  <a:pt x="28" y="49"/>
                </a:lnTo>
                <a:lnTo>
                  <a:pt x="29" y="49"/>
                </a:lnTo>
                <a:lnTo>
                  <a:pt x="32" y="49"/>
                </a:lnTo>
                <a:lnTo>
                  <a:pt x="33" y="51"/>
                </a:lnTo>
                <a:lnTo>
                  <a:pt x="35" y="52"/>
                </a:lnTo>
                <a:lnTo>
                  <a:pt x="729" y="1921"/>
                </a:lnTo>
                <a:lnTo>
                  <a:pt x="729" y="1924"/>
                </a:lnTo>
                <a:lnTo>
                  <a:pt x="729" y="1925"/>
                </a:lnTo>
                <a:lnTo>
                  <a:pt x="728" y="1926"/>
                </a:lnTo>
                <a:lnTo>
                  <a:pt x="725" y="1928"/>
                </a:lnTo>
                <a:lnTo>
                  <a:pt x="723" y="1929"/>
                </a:lnTo>
                <a:lnTo>
                  <a:pt x="721" y="1928"/>
                </a:lnTo>
                <a:lnTo>
                  <a:pt x="719" y="1926"/>
                </a:lnTo>
                <a:lnTo>
                  <a:pt x="718" y="1925"/>
                </a:lnTo>
                <a:close/>
                <a:moveTo>
                  <a:pt x="0" y="77"/>
                </a:moveTo>
                <a:lnTo>
                  <a:pt x="8" y="0"/>
                </a:lnTo>
                <a:lnTo>
                  <a:pt x="66" y="53"/>
                </a:lnTo>
                <a:lnTo>
                  <a:pt x="0" y="77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animBg="1"/>
      <p:bldP spid="101395" grpId="0"/>
      <p:bldP spid="101396" grpId="0" animBg="1"/>
      <p:bldP spid="101398" grpId="0" animBg="1"/>
      <p:bldP spid="1013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>
                <a:latin typeface="Tahoma" pitchFamily="34" charset="0"/>
              </a:rPr>
              <a:t>Rüdiger Brause: Adaptive Systeme, Institut für Informatik, WS 2013</a:t>
            </a:r>
          </a:p>
        </p:txBody>
      </p:sp>
      <p:sp>
        <p:nvSpPr>
          <p:cNvPr id="7172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000" smtClean="0"/>
              <a:t>- </a:t>
            </a:r>
            <a:fld id="{AB50DE3A-9788-487F-A2B4-456FC712D724}" type="slidenum">
              <a:rPr lang="de-DE" sz="1000" smtClean="0"/>
              <a:pPr/>
              <a:t>9</a:t>
            </a:fld>
            <a:r>
              <a:rPr lang="de-DE" sz="1000" smtClean="0"/>
              <a:t> -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Principal Component Analysis PCA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532812" cy="1296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mtClean="0"/>
              <a:t>Transformation auf Unkorreliertheit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3524250" y="3063875"/>
            <a:ext cx="57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sz="18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e-DE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84213" y="3068638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 b="1"/>
              <a:t>Beispiel</a:t>
            </a:r>
          </a:p>
        </p:txBody>
      </p:sp>
      <p:graphicFrame>
        <p:nvGraphicFramePr>
          <p:cNvPr id="103441" name="Object 17"/>
          <p:cNvGraphicFramePr>
            <a:graphicFrameLocks noChangeAspect="1"/>
          </p:cNvGraphicFramePr>
          <p:nvPr/>
        </p:nvGraphicFramePr>
        <p:xfrm>
          <a:off x="827088" y="3500438"/>
          <a:ext cx="3168650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Bild" r:id="rId3" imgW="3249168" imgH="2545080" progId="Word.Picture.8">
                  <p:embed/>
                </p:oleObj>
              </mc:Choice>
              <mc:Fallback>
                <p:oleObj name="Bild" r:id="rId3" imgW="3249168" imgH="2545080" progId="Word.Picture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500438"/>
                        <a:ext cx="3168650" cy="247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20"/>
          <p:cNvSpPr>
            <a:spLocks noChangeArrowheads="1"/>
          </p:cNvSpPr>
          <p:nvPr/>
        </p:nvSpPr>
        <p:spPr bwMode="auto">
          <a:xfrm>
            <a:off x="755650" y="1855788"/>
            <a:ext cx="8137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de-DE" sz="2800">
                <a:latin typeface="TIMES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de-DE">
                <a:latin typeface="TIMES" charset="0"/>
                <a:cs typeface="Times New Roman" pitchFamily="18" charset="0"/>
              </a:rPr>
              <a:t> 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-</a:t>
            </a:r>
            <a:r>
              <a:rPr lang="de-DE">
                <a:latin typeface="TIMES" charset="0"/>
                <a:cs typeface="Times New Roman" pitchFamily="18" charset="0"/>
              </a:rPr>
              <a:t>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>
                <a:latin typeface="TIMES" charset="0"/>
                <a:cs typeface="Times New Roman" pitchFamily="18" charset="0"/>
              </a:rPr>
              <a:t>)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de-DE">
                <a:latin typeface="TIMES" charset="0"/>
                <a:cs typeface="Times New Roman" pitchFamily="18" charset="0"/>
              </a:rPr>
              <a:t>(x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- </a:t>
            </a:r>
            <a:r>
              <a:rPr lang="de-DE">
                <a:latin typeface="TIMES" charset="0"/>
                <a:cs typeface="Times New Roman" pitchFamily="18" charset="0"/>
              </a:rPr>
              <a:t>x</a:t>
            </a:r>
            <a:r>
              <a:rPr lang="de-DE" baseline="-30000"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>
                <a:latin typeface="TIMES" charset="0"/>
                <a:cs typeface="Times New Roman" pitchFamily="18" charset="0"/>
              </a:rPr>
              <a:t>) </a:t>
            </a:r>
            <a:r>
              <a:rPr lang="de-DE" sz="2800">
                <a:latin typeface="TIMES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de-DE">
                <a:latin typeface="TIMES" charset="0"/>
                <a:cs typeface="Times New Roman" pitchFamily="18" charset="0"/>
              </a:rPr>
              <a:t> = 0</a:t>
            </a:r>
            <a:r>
              <a:rPr lang="de-DE" i="1">
                <a:latin typeface="TIMES" charset="0"/>
                <a:cs typeface="Times New Roman" pitchFamily="18" charset="0"/>
                <a:sym typeface="Symbol" pitchFamily="18" charset="2"/>
              </a:rPr>
              <a:t>			Unkorrreliertheit</a:t>
            </a:r>
            <a:r>
              <a:rPr lang="de-DE">
                <a:sym typeface="Symbol" pitchFamily="18" charset="2"/>
              </a:rPr>
              <a:t> von x</a:t>
            </a:r>
            <a:r>
              <a:rPr lang="de-DE" baseline="-25000">
                <a:sym typeface="Symbol" pitchFamily="18" charset="2"/>
              </a:rPr>
              <a:t>1</a:t>
            </a:r>
            <a:r>
              <a:rPr lang="de-DE">
                <a:sym typeface="Symbol" pitchFamily="18" charset="2"/>
              </a:rPr>
              <a:t>,x</a:t>
            </a:r>
            <a:r>
              <a:rPr lang="de-DE" baseline="-25000">
                <a:sym typeface="Symbol" pitchFamily="18" charset="2"/>
              </a:rPr>
              <a:t>2</a:t>
            </a:r>
          </a:p>
        </p:txBody>
      </p:sp>
      <p:sp>
        <p:nvSpPr>
          <p:cNvPr id="7179" name="Textfeld 10"/>
          <p:cNvSpPr txBox="1">
            <a:spLocks noChangeArrowheads="1"/>
          </p:cNvSpPr>
          <p:nvPr/>
        </p:nvSpPr>
        <p:spPr bwMode="auto">
          <a:xfrm>
            <a:off x="4343400" y="3124200"/>
            <a:ext cx="35941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de-DE"/>
              <a:t>Rauschfrei korrelierte Daten </a:t>
            </a:r>
          </a:p>
          <a:p>
            <a:pPr algn="l"/>
            <a:r>
              <a:rPr lang="de-DE" b="1"/>
              <a:t>x</a:t>
            </a:r>
            <a:r>
              <a:rPr lang="de-DE"/>
              <a:t> = (x</a:t>
            </a:r>
            <a:r>
              <a:rPr lang="de-DE" baseline="-25000"/>
              <a:t>1</a:t>
            </a:r>
            <a:r>
              <a:rPr lang="de-DE"/>
              <a:t>,x</a:t>
            </a:r>
            <a:r>
              <a:rPr lang="de-DE" baseline="-25000"/>
              <a:t>2</a:t>
            </a:r>
            <a:r>
              <a:rPr lang="de-DE"/>
              <a:t>)   mit  x</a:t>
            </a:r>
            <a:r>
              <a:rPr lang="de-DE" baseline="-25000"/>
              <a:t>2</a:t>
            </a:r>
            <a:r>
              <a:rPr lang="de-DE"/>
              <a:t> = ax</a:t>
            </a:r>
            <a:r>
              <a:rPr lang="de-DE" baseline="-25000"/>
              <a:t>1</a:t>
            </a:r>
          </a:p>
          <a:p>
            <a:pPr algn="l"/>
            <a:endParaRPr lang="de-DE" baseline="-25000"/>
          </a:p>
          <a:p>
            <a:pPr algn="l"/>
            <a:r>
              <a:rPr lang="de-DE" b="1"/>
              <a:t>Rechnung</a:t>
            </a:r>
            <a:r>
              <a:rPr lang="de-DE"/>
              <a:t>: EV, EW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0" grpId="0"/>
    </p:bldLst>
  </p:timing>
</p:sld>
</file>

<file path=ppt/theme/theme1.xml><?xml version="1.0" encoding="utf-8"?>
<a:theme xmlns:a="http://schemas.openxmlformats.org/drawingml/2006/main" name="AS-Vorlage">
  <a:themeElements>
    <a:clrScheme name="AS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AS-Vorlage</Template>
  <TotalTime>0</TotalTime>
  <Words>2587</Words>
  <Application>Microsoft Office PowerPoint</Application>
  <PresentationFormat>Bildschirmpräsentation (4:3)</PresentationFormat>
  <Paragraphs>824</Paragraphs>
  <Slides>48</Slides>
  <Notes>7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9</vt:i4>
      </vt:variant>
      <vt:variant>
        <vt:lpstr>Folientitel</vt:lpstr>
      </vt:variant>
      <vt:variant>
        <vt:i4>48</vt:i4>
      </vt:variant>
    </vt:vector>
  </HeadingPairs>
  <TitlesOfParts>
    <vt:vector size="67" baseType="lpstr">
      <vt:lpstr>SimHei</vt:lpstr>
      <vt:lpstr>Arial</vt:lpstr>
      <vt:lpstr>Arial Black</vt:lpstr>
      <vt:lpstr>Monotype Sorts</vt:lpstr>
      <vt:lpstr>Symbol</vt:lpstr>
      <vt:lpstr>Tahoma</vt:lpstr>
      <vt:lpstr>TIMES</vt:lpstr>
      <vt:lpstr>Times New Roman</vt:lpstr>
      <vt:lpstr>Wingdings</vt:lpstr>
      <vt:lpstr>AS-Vorlage</vt:lpstr>
      <vt:lpstr>Image</vt:lpstr>
      <vt:lpstr>Equation</vt:lpstr>
      <vt:lpstr>Microsoft Formel-Editor 3.0</vt:lpstr>
      <vt:lpstr>Bild</vt:lpstr>
      <vt:lpstr>Formel</vt:lpstr>
      <vt:lpstr>CorelPhotoPaint.Image.7</vt:lpstr>
      <vt:lpstr>Document</vt:lpstr>
      <vt:lpstr>Paket</vt:lpstr>
      <vt:lpstr>Objekt-Manager-Shellobjekt</vt:lpstr>
      <vt:lpstr>Adaptive lineare Transformationen AS2-3</vt:lpstr>
      <vt:lpstr>Lineare Schichten</vt:lpstr>
      <vt:lpstr>PCA-Netze</vt:lpstr>
      <vt:lpstr>Hebb‘sches Lernen</vt:lpstr>
      <vt:lpstr>Hebb‘sches Lernen - Ergänzungen</vt:lpstr>
      <vt:lpstr>Hebb‘sches Lernen - Ergänzungen</vt:lpstr>
      <vt:lpstr>Lernen: beschränkte Hebbsche Regel</vt:lpstr>
      <vt:lpstr>Principal Component Analysis PCA</vt:lpstr>
      <vt:lpstr>Principal Component Analysis PCA</vt:lpstr>
      <vt:lpstr>Dekorrelation und Unabhängigkeit</vt:lpstr>
      <vt:lpstr>Transformation mit minimalem MSE</vt:lpstr>
      <vt:lpstr>Transformation mit minimalem MSE</vt:lpstr>
      <vt:lpstr>Transformation mit minimalem MSE</vt:lpstr>
      <vt:lpstr>Transformation mit minimalem MSE</vt:lpstr>
      <vt:lpstr>PCA-Netze</vt:lpstr>
      <vt:lpstr>PCA Netze für geordnete Zerlegung</vt:lpstr>
      <vt:lpstr>PCA Netze durch laterale Inhibition</vt:lpstr>
      <vt:lpstr>PCA-Netze</vt:lpstr>
      <vt:lpstr>Whitening Filter</vt:lpstr>
      <vt:lpstr>Whitening Filter</vt:lpstr>
      <vt:lpstr>Whitening Filter</vt:lpstr>
      <vt:lpstr>Whitening Filter</vt:lpstr>
      <vt:lpstr>Orthonormalisierende Netze</vt:lpstr>
      <vt:lpstr>Orthonormalisierende Netze</vt:lpstr>
      <vt:lpstr>Konvergenz von Fixpunkten</vt:lpstr>
      <vt:lpstr>FRAGE</vt:lpstr>
      <vt:lpstr>Orthonormalisierende Netze</vt:lpstr>
      <vt:lpstr>Ausblick: lineare und nichtlineare PCA</vt:lpstr>
      <vt:lpstr>PCA-Netze</vt:lpstr>
      <vt:lpstr>Einleitung</vt:lpstr>
      <vt:lpstr>Lineares ICA-Modell</vt:lpstr>
      <vt:lpstr>Lineare Koordinatentransformationen</vt:lpstr>
      <vt:lpstr>ICA-Einschränkungen</vt:lpstr>
      <vt:lpstr>Informations-methode</vt:lpstr>
      <vt:lpstr>DEF Information</vt:lpstr>
      <vt:lpstr>ICA - Algorithmen 1a</vt:lpstr>
      <vt:lpstr>ICA - Algorithmen 1b</vt:lpstr>
      <vt:lpstr>Informationstransformation</vt:lpstr>
      <vt:lpstr>ICA - Algorithmen 1b</vt:lpstr>
      <vt:lpstr>Frage</vt:lpstr>
      <vt:lpstr>Kurtosis-Methode</vt:lpstr>
      <vt:lpstr>Statist. Momente und Kurtosis</vt:lpstr>
      <vt:lpstr>ICA-Algorithmen: Vorverarbeitungsfolge</vt:lpstr>
      <vt:lpstr>ICA – Algorithmen 2</vt:lpstr>
      <vt:lpstr>ICA – Algorithmen 2</vt:lpstr>
      <vt:lpstr>ICA – Algorithmen 2</vt:lpstr>
      <vt:lpstr>Frage</vt:lpstr>
      <vt:lpstr> ICA-Anwendung: Audioanalyse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und Klassifizieren</dc:title>
  <dc:creator>Rudi</dc:creator>
  <cp:lastModifiedBy>R.Brause</cp:lastModifiedBy>
  <cp:revision>314</cp:revision>
  <dcterms:created xsi:type="dcterms:W3CDTF">2006-04-04T08:40:14Z</dcterms:created>
  <dcterms:modified xsi:type="dcterms:W3CDTF">2014-01-16T10:54:41Z</dcterms:modified>
</cp:coreProperties>
</file>